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57.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60.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63.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66.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75.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1.xml" ContentType="application/vnd.openxmlformats-officedocument.drawingml.chartshape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78.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 id="2147483650" r:id="rId2"/>
  </p:sldMasterIdLst>
  <p:notesMasterIdLst>
    <p:notesMasterId r:id="rId101"/>
  </p:notesMasterIdLst>
  <p:sldIdLst>
    <p:sldId id="334" r:id="rId3"/>
    <p:sldId id="605" r:id="rId4"/>
    <p:sldId id="258" r:id="rId5"/>
    <p:sldId id="516" r:id="rId6"/>
    <p:sldId id="517" r:id="rId7"/>
    <p:sldId id="518" r:id="rId8"/>
    <p:sldId id="520" r:id="rId9"/>
    <p:sldId id="522" r:id="rId10"/>
    <p:sldId id="521" r:id="rId11"/>
    <p:sldId id="523" r:id="rId12"/>
    <p:sldId id="613" r:id="rId13"/>
    <p:sldId id="524" r:id="rId14"/>
    <p:sldId id="525" r:id="rId15"/>
    <p:sldId id="526" r:id="rId16"/>
    <p:sldId id="532" r:id="rId17"/>
    <p:sldId id="533" r:id="rId18"/>
    <p:sldId id="534" r:id="rId19"/>
    <p:sldId id="535" r:id="rId20"/>
    <p:sldId id="527" r:id="rId21"/>
    <p:sldId id="528" r:id="rId22"/>
    <p:sldId id="529" r:id="rId23"/>
    <p:sldId id="530" r:id="rId24"/>
    <p:sldId id="531" r:id="rId25"/>
    <p:sldId id="614" r:id="rId26"/>
    <p:sldId id="538" r:id="rId27"/>
    <p:sldId id="537" r:id="rId28"/>
    <p:sldId id="540" r:id="rId29"/>
    <p:sldId id="544" r:id="rId30"/>
    <p:sldId id="539" r:id="rId31"/>
    <p:sldId id="545" r:id="rId32"/>
    <p:sldId id="546" r:id="rId33"/>
    <p:sldId id="547" r:id="rId34"/>
    <p:sldId id="548" r:id="rId35"/>
    <p:sldId id="549" r:id="rId36"/>
    <p:sldId id="550" r:id="rId37"/>
    <p:sldId id="551" r:id="rId38"/>
    <p:sldId id="609" r:id="rId39"/>
    <p:sldId id="552" r:id="rId40"/>
    <p:sldId id="622" r:id="rId41"/>
    <p:sldId id="593" r:id="rId42"/>
    <p:sldId id="615" r:id="rId43"/>
    <p:sldId id="557" r:id="rId44"/>
    <p:sldId id="558" r:id="rId45"/>
    <p:sldId id="553" r:id="rId46"/>
    <p:sldId id="554" r:id="rId47"/>
    <p:sldId id="555" r:id="rId48"/>
    <p:sldId id="556" r:id="rId49"/>
    <p:sldId id="559" r:id="rId50"/>
    <p:sldId id="562" r:id="rId51"/>
    <p:sldId id="560" r:id="rId52"/>
    <p:sldId id="563" r:id="rId53"/>
    <p:sldId id="604" r:id="rId54"/>
    <p:sldId id="610" r:id="rId55"/>
    <p:sldId id="564" r:id="rId56"/>
    <p:sldId id="565" r:id="rId57"/>
    <p:sldId id="566" r:id="rId58"/>
    <p:sldId id="567" r:id="rId59"/>
    <p:sldId id="568" r:id="rId60"/>
    <p:sldId id="569" r:id="rId61"/>
    <p:sldId id="570" r:id="rId62"/>
    <p:sldId id="571" r:id="rId63"/>
    <p:sldId id="574" r:id="rId64"/>
    <p:sldId id="573" r:id="rId65"/>
    <p:sldId id="575" r:id="rId66"/>
    <p:sldId id="572" r:id="rId67"/>
    <p:sldId id="576" r:id="rId68"/>
    <p:sldId id="577" r:id="rId69"/>
    <p:sldId id="578" r:id="rId70"/>
    <p:sldId id="623" r:id="rId71"/>
    <p:sldId id="579" r:id="rId72"/>
    <p:sldId id="582" r:id="rId73"/>
    <p:sldId id="583" r:id="rId74"/>
    <p:sldId id="584" r:id="rId75"/>
    <p:sldId id="585" r:id="rId76"/>
    <p:sldId id="621" r:id="rId77"/>
    <p:sldId id="620" r:id="rId78"/>
    <p:sldId id="588" r:id="rId79"/>
    <p:sldId id="590" r:id="rId80"/>
    <p:sldId id="591" r:id="rId81"/>
    <p:sldId id="619" r:id="rId82"/>
    <p:sldId id="611" r:id="rId83"/>
    <p:sldId id="542" r:id="rId84"/>
    <p:sldId id="594" r:id="rId85"/>
    <p:sldId id="595" r:id="rId86"/>
    <p:sldId id="612" r:id="rId87"/>
    <p:sldId id="596" r:id="rId88"/>
    <p:sldId id="543" r:id="rId89"/>
    <p:sldId id="597" r:id="rId90"/>
    <p:sldId id="600" r:id="rId91"/>
    <p:sldId id="601" r:id="rId92"/>
    <p:sldId id="618" r:id="rId93"/>
    <p:sldId id="617" r:id="rId94"/>
    <p:sldId id="602" r:id="rId95"/>
    <p:sldId id="603" r:id="rId96"/>
    <p:sldId id="519" r:id="rId97"/>
    <p:sldId id="607" r:id="rId98"/>
    <p:sldId id="606" r:id="rId99"/>
    <p:sldId id="335" r:id="rId100"/>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002E"/>
    <a:srgbClr val="D9D9D9"/>
    <a:srgbClr val="4A9D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84" autoAdjust="0"/>
    <p:restoredTop sz="87588" autoAdjust="0"/>
  </p:normalViewPr>
  <p:slideViewPr>
    <p:cSldViewPr snapToGrid="0" snapToObjects="1" showGuides="1">
      <p:cViewPr varScale="1">
        <p:scale>
          <a:sx n="88" d="100"/>
          <a:sy n="88" d="100"/>
        </p:scale>
        <p:origin x="1470" y="31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rnett, Matthew" userId="9accd137-65a6-413b-acb9-b6b836b9998f" providerId="ADAL" clId="{671DF242-F476-465A-9216-63BD3ECCCA60}"/>
    <pc:docChg chg="custSel modSld">
      <pc:chgData name="Burnett, Matthew" userId="9accd137-65a6-413b-acb9-b6b836b9998f" providerId="ADAL" clId="{671DF242-F476-465A-9216-63BD3ECCCA60}" dt="2024-10-02T17:58:10.270" v="1" actId="478"/>
      <pc:docMkLst>
        <pc:docMk/>
      </pc:docMkLst>
      <pc:sldChg chg="addSp delSp mod">
        <pc:chgData name="Burnett, Matthew" userId="9accd137-65a6-413b-acb9-b6b836b9998f" providerId="ADAL" clId="{671DF242-F476-465A-9216-63BD3ECCCA60}" dt="2024-10-02T17:58:10.270" v="1" actId="478"/>
        <pc:sldMkLst>
          <pc:docMk/>
          <pc:sldMk cId="1345905369" sldId="546"/>
        </pc:sldMkLst>
        <pc:picChg chg="add del">
          <ac:chgData name="Burnett, Matthew" userId="9accd137-65a6-413b-acb9-b6b836b9998f" providerId="ADAL" clId="{671DF242-F476-465A-9216-63BD3ECCCA60}" dt="2024-10-02T17:58:10.270" v="1" actId="478"/>
          <ac:picMkLst>
            <pc:docMk/>
            <pc:sldMk cId="1345905369" sldId="546"/>
            <ac:picMk id="7" creationId="{7A3F4CA5-2E05-E517-DD6E-2980D66BBEE9}"/>
          </ac:picMkLst>
        </pc:picChg>
      </pc:sldChg>
    </pc:docChg>
  </pc:docChgLst>
  <pc:docChgLst>
    <pc:chgData name="Burnett, Matthew" userId="9accd137-65a6-413b-acb9-b6b836b9998f" providerId="ADAL" clId="{3CCE3BE8-0517-4FA3-A710-7623AFC8BE06}"/>
    <pc:docChg chg="custSel modSld sldOrd">
      <pc:chgData name="Burnett, Matthew" userId="9accd137-65a6-413b-acb9-b6b836b9998f" providerId="ADAL" clId="{3CCE3BE8-0517-4FA3-A710-7623AFC8BE06}" dt="2024-10-08T04:31:19.292" v="11" actId="478"/>
      <pc:docMkLst>
        <pc:docMk/>
      </pc:docMkLst>
      <pc:sldChg chg="ord">
        <pc:chgData name="Burnett, Matthew" userId="9accd137-65a6-413b-acb9-b6b836b9998f" providerId="ADAL" clId="{3CCE3BE8-0517-4FA3-A710-7623AFC8BE06}" dt="2024-09-30T01:06:23.548" v="1"/>
        <pc:sldMkLst>
          <pc:docMk/>
          <pc:sldMk cId="3229627336" sldId="521"/>
        </pc:sldMkLst>
      </pc:sldChg>
      <pc:sldChg chg="addSp delSp modSp mod">
        <pc:chgData name="Burnett, Matthew" userId="9accd137-65a6-413b-acb9-b6b836b9998f" providerId="ADAL" clId="{3CCE3BE8-0517-4FA3-A710-7623AFC8BE06}" dt="2024-10-08T04:31:19.292" v="11" actId="478"/>
        <pc:sldMkLst>
          <pc:docMk/>
          <pc:sldMk cId="2621474141" sldId="582"/>
        </pc:sldMkLst>
        <pc:picChg chg="add del mod">
          <ac:chgData name="Burnett, Matthew" userId="9accd137-65a6-413b-acb9-b6b836b9998f" providerId="ADAL" clId="{3CCE3BE8-0517-4FA3-A710-7623AFC8BE06}" dt="2024-10-08T04:31:19.292" v="11" actId="478"/>
          <ac:picMkLst>
            <pc:docMk/>
            <pc:sldMk cId="2621474141" sldId="582"/>
            <ac:picMk id="5" creationId="{E9DBC964-58FE-D0A4-991B-3D9F72C77F0E}"/>
          </ac:picMkLst>
        </pc:picChg>
      </pc:sldChg>
      <pc:sldChg chg="modSp mod">
        <pc:chgData name="Burnett, Matthew" userId="9accd137-65a6-413b-acb9-b6b836b9998f" providerId="ADAL" clId="{3CCE3BE8-0517-4FA3-A710-7623AFC8BE06}" dt="2024-10-07T03:46:48.570" v="2" actId="1035"/>
        <pc:sldMkLst>
          <pc:docMk/>
          <pc:sldMk cId="3034840441" sldId="604"/>
        </pc:sldMkLst>
        <pc:graphicFrameChg chg="mod">
          <ac:chgData name="Burnett, Matthew" userId="9accd137-65a6-413b-acb9-b6b836b9998f" providerId="ADAL" clId="{3CCE3BE8-0517-4FA3-A710-7623AFC8BE06}" dt="2024-10-07T03:46:48.570" v="2" actId="1035"/>
          <ac:graphicFrameMkLst>
            <pc:docMk/>
            <pc:sldMk cId="3034840441" sldId="604"/>
            <ac:graphicFrameMk id="4" creationId="{B827D467-B5E5-B4F1-5195-A897EB92396A}"/>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1.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a:t>W/P versus W/S diagram 
for a single engine propeller aircraft</a:t>
            </a:r>
          </a:p>
        </c:rich>
      </c:tx>
      <c:layout>
        <c:manualLayout>
          <c:xMode val="edge"/>
          <c:yMode val="edge"/>
          <c:x val="0.15807947262406152"/>
          <c:y val="1.7306742520045791E-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2909698996656"/>
          <c:y val="0.22465753424657525"/>
          <c:w val="0.82702255867534247"/>
          <c:h val="0.59726027397260228"/>
        </c:manualLayout>
      </c:layout>
      <c:scatterChart>
        <c:scatterStyle val="smoothMarker"/>
        <c:varyColors val="0"/>
        <c:ser>
          <c:idx val="3"/>
          <c:order val="0"/>
          <c:tx>
            <c:strRef>
              <c:f>'W|P - W|S propeller aircraft'!$E$58</c:f>
              <c:strCache>
                <c:ptCount val="1"/>
                <c:pt idx="0">
                  <c:v>stall landing conf.</c:v>
                </c:pt>
              </c:strCache>
            </c:strRef>
          </c:tx>
          <c:spPr>
            <a:ln w="25400" cap="rnd">
              <a:solidFill>
                <a:schemeClr val="tx1"/>
              </a:solidFill>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0-98C1-4253-92CC-4408F2EC3B7D}"/>
            </c:ext>
          </c:extLst>
        </c:ser>
        <c:dLbls>
          <c:showLegendKey val="0"/>
          <c:showVal val="0"/>
          <c:showCatName val="0"/>
          <c:showSerName val="0"/>
          <c:showPercent val="0"/>
          <c:showBubbleSize val="0"/>
        </c:dLbls>
        <c:axId val="318440024"/>
        <c:axId val="1"/>
      </c:scatterChart>
      <c:valAx>
        <c:axId val="318440024"/>
        <c:scaling>
          <c:orientation val="minMax"/>
          <c:max val="15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1829126010411496"/>
              <c:y val="0.9068492661377903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majorUnit val="250"/>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0"/>
              <c:y val="0.1884703916977093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8440024"/>
        <c:crosses val="autoZero"/>
        <c:crossBetween val="midCat"/>
      </c:valAx>
      <c:spPr>
        <a:noFill/>
        <a:ln>
          <a:noFill/>
        </a:ln>
        <a:effectLst/>
      </c:spPr>
    </c:plotArea>
    <c:legend>
      <c:legendPos val="b"/>
      <c:layout>
        <c:manualLayout>
          <c:xMode val="edge"/>
          <c:yMode val="edge"/>
          <c:x val="0.12728574044523502"/>
          <c:y val="0.2392496587765689"/>
          <c:w val="0.34888617992518373"/>
          <c:h val="8.92614393137476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a:t>
            </a:r>
          </a:p>
          <a:p>
            <a:pPr>
              <a:defRPr/>
            </a:pPr>
            <a:r>
              <a:rPr lang="en-US" dirty="0"/>
              <a:t>for a business jet</a:t>
            </a:r>
          </a:p>
        </c:rich>
      </c:tx>
      <c:layout>
        <c:manualLayout>
          <c:xMode val="edge"/>
          <c:yMode val="edge"/>
          <c:x val="0.34134890925519557"/>
          <c:y val="3.7916748009804668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92797319932998"/>
          <c:y val="0.17134831460674166"/>
          <c:w val="0.82753388408416162"/>
          <c:h val="0.6460674157303371"/>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prstDash val="solid"/>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76CB-49F0-87C0-377C3B01CCE4}"/>
            </c:ext>
          </c:extLst>
        </c:ser>
        <c:ser>
          <c:idx val="1"/>
          <c:order val="1"/>
          <c:tx>
            <c:strRef>
              <c:f>'T|W - W|S business jet'!$F$3</c:f>
              <c:strCache>
                <c:ptCount val="1"/>
                <c:pt idx="0">
                  <c:v>CLmaxTO = 1.8</c:v>
                </c:pt>
              </c:strCache>
            </c:strRef>
          </c:tx>
          <c:spPr>
            <a:ln w="25400" cap="rnd">
              <a:solidFill>
                <a:schemeClr val="accent2"/>
              </a:solidFill>
              <a:prstDash val="sys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76CB-49F0-87C0-377C3B01CCE4}"/>
            </c:ext>
          </c:extLst>
        </c:ser>
        <c:ser>
          <c:idx val="2"/>
          <c:order val="2"/>
          <c:tx>
            <c:strRef>
              <c:f>'T|W - W|S business jet'!$G$3</c:f>
              <c:strCache>
                <c:ptCount val="1"/>
                <c:pt idx="0">
                  <c:v>CLmaxTO = 2.0</c:v>
                </c:pt>
              </c:strCache>
            </c:strRef>
          </c:tx>
          <c:spPr>
            <a:ln w="25400" cap="rnd">
              <a:solidFill>
                <a:schemeClr val="accent3"/>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76CB-49F0-87C0-377C3B01CCE4}"/>
            </c:ext>
          </c:extLst>
        </c:ser>
        <c:ser>
          <c:idx val="3"/>
          <c:order val="3"/>
          <c:tx>
            <c:strRef>
              <c:f>'T|W - W|S business jet'!$H$3</c:f>
              <c:strCache>
                <c:ptCount val="1"/>
                <c:pt idx="0">
                  <c:v>CLmaxTO = 2.2</c:v>
                </c:pt>
              </c:strCache>
            </c:strRef>
          </c:tx>
          <c:spPr>
            <a:ln w="25400" cap="rnd">
              <a:solidFill>
                <a:schemeClr val="accent4"/>
              </a:solidFill>
              <a:prstDash val="sys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76CB-49F0-87C0-377C3B01CCE4}"/>
            </c:ext>
          </c:extLst>
        </c:ser>
        <c:ser>
          <c:idx val="4"/>
          <c:order val="4"/>
          <c:tx>
            <c:strRef>
              <c:f>'T|W - W|S business jet'!$E$34</c:f>
              <c:strCache>
                <c:ptCount val="1"/>
                <c:pt idx="0">
                  <c:v>stall clean conf.</c:v>
                </c:pt>
              </c:strCache>
            </c:strRef>
          </c:tx>
          <c:spPr>
            <a:ln w="25400" cap="rnd">
              <a:solidFill>
                <a:schemeClr val="accent5"/>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76CB-49F0-87C0-377C3B01CCE4}"/>
            </c:ext>
          </c:extLst>
        </c:ser>
        <c:ser>
          <c:idx val="5"/>
          <c:order val="5"/>
          <c:tx>
            <c:strRef>
              <c:f>'T|W - W|S business jet'!$E$38</c:f>
              <c:strCache>
                <c:ptCount val="1"/>
                <c:pt idx="0">
                  <c:v>stall landing conf.</c:v>
                </c:pt>
              </c:strCache>
            </c:strRef>
          </c:tx>
          <c:spPr>
            <a:ln w="25400" cap="rnd">
              <a:solidFill>
                <a:schemeClr val="accent6"/>
              </a:solidFill>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76CB-49F0-87C0-377C3B01CCE4}"/>
            </c:ext>
          </c:extLst>
        </c:ser>
        <c:dLbls>
          <c:showLegendKey val="0"/>
          <c:showVal val="0"/>
          <c:showCatName val="0"/>
          <c:showSerName val="0"/>
          <c:showPercent val="0"/>
          <c:showBubbleSize val="0"/>
        </c:dLbls>
        <c:axId val="316386840"/>
        <c:axId val="1"/>
      </c:scatterChart>
      <c:valAx>
        <c:axId val="31638684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8458138634310057"/>
              <c:y val="0.9044944795123750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Thrust Loading  </a:t>
                </a:r>
                <a:r>
                  <a:rPr lang="en-US" dirty="0"/>
                  <a:t>T/W</a:t>
                </a:r>
              </a:p>
            </c:rich>
          </c:tx>
          <c:layout>
            <c:manualLayout>
              <c:xMode val="edge"/>
              <c:yMode val="edge"/>
              <c:x val="1.8425455014844456E-2"/>
              <c:y val="0.39720504978200033"/>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386840"/>
        <c:crosses val="autoZero"/>
        <c:crossBetween val="midCat"/>
      </c:valAx>
      <c:spPr>
        <a:noFill/>
        <a:ln>
          <a:noFill/>
        </a:ln>
        <a:effectLst/>
      </c:spPr>
    </c:plotArea>
    <c:legend>
      <c:legendPos val="b"/>
      <c:layout>
        <c:manualLayout>
          <c:xMode val="edge"/>
          <c:yMode val="edge"/>
          <c:x val="0.73264657286691626"/>
          <c:y val="0.5139727988546885"/>
          <c:w val="0.22814947721698722"/>
          <c:h val="0.262886705277542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dirty="0"/>
              <a:t>Landing distance results from Eaglet flight tests</a:t>
            </a:r>
          </a:p>
        </c:rich>
      </c:tx>
      <c:layout>
        <c:manualLayout>
          <c:xMode val="edge"/>
          <c:yMode val="edge"/>
          <c:x val="0.20422588582677162"/>
          <c:y val="3.0700930967079323E-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849189543213105"/>
          <c:y val="0.17910437212178773"/>
          <c:w val="0.71453931578608587"/>
          <c:h val="0.63930348258706471"/>
        </c:manualLayout>
      </c:layout>
      <c:scatterChart>
        <c:scatterStyle val="lineMarker"/>
        <c:varyColors val="0"/>
        <c:ser>
          <c:idx val="0"/>
          <c:order val="0"/>
          <c:tx>
            <c:strRef>
              <c:f>'take-off and landing Eaglet'!$B$14</c:f>
              <c:strCache>
                <c:ptCount val="1"/>
                <c:pt idx="0">
                  <c:v>clean configuration</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Eaglet'!$B$15:$B$21</c:f>
              <c:numCache>
                <c:formatCode>0.0</c:formatCode>
                <c:ptCount val="7"/>
                <c:pt idx="0">
                  <c:v>633.5</c:v>
                </c:pt>
                <c:pt idx="1">
                  <c:v>563.5</c:v>
                </c:pt>
                <c:pt idx="2">
                  <c:v>554.29999999999995</c:v>
                </c:pt>
                <c:pt idx="3">
                  <c:v>604.20000000000005</c:v>
                </c:pt>
                <c:pt idx="4">
                  <c:v>629.6</c:v>
                </c:pt>
                <c:pt idx="5">
                  <c:v>740.6</c:v>
                </c:pt>
                <c:pt idx="6">
                  <c:v>599.79999999999995</c:v>
                </c:pt>
              </c:numCache>
            </c:numRef>
          </c:yVal>
          <c:smooth val="0"/>
          <c:extLst>
            <c:ext xmlns:c16="http://schemas.microsoft.com/office/drawing/2014/chart" uri="{C3380CC4-5D6E-409C-BE32-E72D297353CC}">
              <c16:uniqueId val="{00000000-A4EF-42E9-9EB3-00F30E9BC1D9}"/>
            </c:ext>
          </c:extLst>
        </c:ser>
        <c:ser>
          <c:idx val="1"/>
          <c:order val="1"/>
          <c:tx>
            <c:strRef>
              <c:f>'take-off and landing Eaglet'!$C$14</c:f>
              <c:strCache>
                <c:ptCount val="1"/>
                <c:pt idx="0">
                  <c:v>intermediate flaps</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Eaglet'!$C$15:$C$21</c:f>
              <c:numCache>
                <c:formatCode>0.0</c:formatCode>
                <c:ptCount val="7"/>
                <c:pt idx="0">
                  <c:v>565.29999999999995</c:v>
                </c:pt>
                <c:pt idx="1">
                  <c:v>809.2</c:v>
                </c:pt>
                <c:pt idx="2">
                  <c:v>547.29999999999995</c:v>
                </c:pt>
                <c:pt idx="3">
                  <c:v>634.1</c:v>
                </c:pt>
                <c:pt idx="4">
                  <c:v>589.20000000000005</c:v>
                </c:pt>
                <c:pt idx="5">
                  <c:v>540.5</c:v>
                </c:pt>
                <c:pt idx="6">
                  <c:v>708.8</c:v>
                </c:pt>
              </c:numCache>
            </c:numRef>
          </c:yVal>
          <c:smooth val="0"/>
          <c:extLst>
            <c:ext xmlns:c16="http://schemas.microsoft.com/office/drawing/2014/chart" uri="{C3380CC4-5D6E-409C-BE32-E72D297353CC}">
              <c16:uniqueId val="{00000001-A4EF-42E9-9EB3-00F30E9BC1D9}"/>
            </c:ext>
          </c:extLst>
        </c:ser>
        <c:ser>
          <c:idx val="2"/>
          <c:order val="2"/>
          <c:tx>
            <c:strRef>
              <c:f>'take-off and landing Eaglet'!$D$14</c:f>
              <c:strCache>
                <c:ptCount val="1"/>
                <c:pt idx="0">
                  <c:v>full flaps</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w="9525" cap="rnd">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Eaglet'!$D$15:$D$21</c:f>
              <c:numCache>
                <c:formatCode>0.0</c:formatCode>
                <c:ptCount val="7"/>
                <c:pt idx="0">
                  <c:v>614.20000000000005</c:v>
                </c:pt>
                <c:pt idx="1">
                  <c:v>684.1</c:v>
                </c:pt>
                <c:pt idx="2">
                  <c:v>606.29999999999995</c:v>
                </c:pt>
                <c:pt idx="3">
                  <c:v>715.1</c:v>
                </c:pt>
                <c:pt idx="4">
                  <c:v>781.5</c:v>
                </c:pt>
                <c:pt idx="5">
                  <c:v>660</c:v>
                </c:pt>
                <c:pt idx="6">
                  <c:v>660.2</c:v>
                </c:pt>
              </c:numCache>
            </c:numRef>
          </c:yVal>
          <c:smooth val="0"/>
          <c:extLst>
            <c:ext xmlns:c16="http://schemas.microsoft.com/office/drawing/2014/chart" uri="{C3380CC4-5D6E-409C-BE32-E72D297353CC}">
              <c16:uniqueId val="{00000002-A4EF-42E9-9EB3-00F30E9BC1D9}"/>
            </c:ext>
          </c:extLst>
        </c:ser>
        <c:dLbls>
          <c:showLegendKey val="0"/>
          <c:showVal val="0"/>
          <c:showCatName val="0"/>
          <c:showSerName val="0"/>
          <c:showPercent val="0"/>
          <c:showBubbleSize val="0"/>
        </c:dLbls>
        <c:axId val="319326416"/>
        <c:axId val="1"/>
      </c:scatterChart>
      <c:valAx>
        <c:axId val="319326416"/>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Landing Attempts</a:t>
                </a:r>
              </a:p>
            </c:rich>
          </c:tx>
          <c:layout>
            <c:manualLayout>
              <c:xMode val="edge"/>
              <c:yMode val="edge"/>
              <c:x val="0.46448781988188975"/>
              <c:y val="0.9012061711079942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majorUnit val="1"/>
      </c:valAx>
      <c:valAx>
        <c:axId val="1"/>
        <c:scaling>
          <c:orientation val="minMax"/>
          <c:max val="800"/>
          <c:min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landing distance (m)</a:t>
                </a:r>
              </a:p>
            </c:rich>
          </c:tx>
          <c:layout>
            <c:manualLayout>
              <c:xMode val="edge"/>
              <c:yMode val="edge"/>
              <c:x val="7.3324944903032402E-2"/>
              <c:y val="0.2677936464612527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326416"/>
        <c:crosses val="autoZero"/>
        <c:crossBetween val="midCat"/>
      </c:valAx>
      <c:spPr>
        <a:noFill/>
        <a:ln>
          <a:noFill/>
        </a:ln>
        <a:effectLst/>
      </c:spPr>
    </c:plotArea>
    <c:legend>
      <c:legendPos val="b"/>
      <c:layout>
        <c:manualLayout>
          <c:xMode val="edge"/>
          <c:yMode val="edge"/>
          <c:x val="0.19717679766309162"/>
          <c:y val="0.60951146068860584"/>
          <c:w val="0.22738618146596248"/>
          <c:h val="0.19265259013516575"/>
        </c:manualLayout>
      </c:layout>
      <c:overlay val="0"/>
      <c:spPr>
        <a:solidFill>
          <a:schemeClr val="bg1"/>
        </a:solid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800" dirty="0"/>
              <a:t>Take-off distance results from Eaglet flight tests</a:t>
            </a:r>
          </a:p>
        </c:rich>
      </c:tx>
      <c:layout>
        <c:manualLayout>
          <c:xMode val="edge"/>
          <c:yMode val="edge"/>
          <c:x val="0.13183054823205365"/>
          <c:y val="1.6958409783925189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969181340106939"/>
          <c:y val="0.17136150234741784"/>
          <c:w val="0.79543415395050809"/>
          <c:h val="0.6572769953051647"/>
        </c:manualLayout>
      </c:layout>
      <c:scatterChart>
        <c:scatterStyle val="lineMarker"/>
        <c:varyColors val="0"/>
        <c:ser>
          <c:idx val="0"/>
          <c:order val="0"/>
          <c:tx>
            <c:strRef>
              <c:f>'take-off and landing Eaglet'!$B$1</c:f>
              <c:strCache>
                <c:ptCount val="1"/>
                <c:pt idx="0">
                  <c:v>clean configuration</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Eaglet'!$B$2:$B$10</c:f>
              <c:numCache>
                <c:formatCode>0.0</c:formatCode>
                <c:ptCount val="9"/>
                <c:pt idx="0">
                  <c:v>548.70000000000005</c:v>
                </c:pt>
                <c:pt idx="1">
                  <c:v>543.29999999999995</c:v>
                </c:pt>
                <c:pt idx="2">
                  <c:v>595.5</c:v>
                </c:pt>
                <c:pt idx="3">
                  <c:v>616</c:v>
                </c:pt>
                <c:pt idx="4">
                  <c:v>632.6</c:v>
                </c:pt>
                <c:pt idx="5">
                  <c:v>587.6</c:v>
                </c:pt>
                <c:pt idx="6">
                  <c:v>574.6</c:v>
                </c:pt>
                <c:pt idx="7">
                  <c:v>533.5</c:v>
                </c:pt>
                <c:pt idx="8">
                  <c:v>619.79999999999995</c:v>
                </c:pt>
              </c:numCache>
            </c:numRef>
          </c:yVal>
          <c:smooth val="0"/>
          <c:extLst>
            <c:ext xmlns:c16="http://schemas.microsoft.com/office/drawing/2014/chart" uri="{C3380CC4-5D6E-409C-BE32-E72D297353CC}">
              <c16:uniqueId val="{00000000-7581-444B-963E-43ADB34819FA}"/>
            </c:ext>
          </c:extLst>
        </c:ser>
        <c:ser>
          <c:idx val="1"/>
          <c:order val="1"/>
          <c:tx>
            <c:strRef>
              <c:f>'take-off and landing Eaglet'!$C$1</c:f>
              <c:strCache>
                <c:ptCount val="1"/>
                <c:pt idx="0">
                  <c:v>intermediate flaps</c:v>
                </c:pt>
              </c:strCache>
            </c:strRef>
          </c:tx>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yVal>
            <c:numRef>
              <c:f>'take-off and landing Eaglet'!$C$2:$C$11</c:f>
              <c:numCache>
                <c:formatCode>0.0</c:formatCode>
                <c:ptCount val="10"/>
                <c:pt idx="0">
                  <c:v>496.8</c:v>
                </c:pt>
                <c:pt idx="1">
                  <c:v>448.5</c:v>
                </c:pt>
                <c:pt idx="2">
                  <c:v>466.65</c:v>
                </c:pt>
                <c:pt idx="3">
                  <c:v>446.4</c:v>
                </c:pt>
                <c:pt idx="4">
                  <c:v>548.9</c:v>
                </c:pt>
                <c:pt idx="5">
                  <c:v>508.4</c:v>
                </c:pt>
                <c:pt idx="6">
                  <c:v>473.3</c:v>
                </c:pt>
                <c:pt idx="7">
                  <c:v>487.2</c:v>
                </c:pt>
                <c:pt idx="8">
                  <c:v>490.4</c:v>
                </c:pt>
                <c:pt idx="9">
                  <c:v>501.1</c:v>
                </c:pt>
              </c:numCache>
            </c:numRef>
          </c:yVal>
          <c:smooth val="0"/>
          <c:extLst>
            <c:ext xmlns:c16="http://schemas.microsoft.com/office/drawing/2014/chart" uri="{C3380CC4-5D6E-409C-BE32-E72D297353CC}">
              <c16:uniqueId val="{00000001-7581-444B-963E-43ADB34819FA}"/>
            </c:ext>
          </c:extLst>
        </c:ser>
        <c:dLbls>
          <c:showLegendKey val="0"/>
          <c:showVal val="0"/>
          <c:showCatName val="0"/>
          <c:showSerName val="0"/>
          <c:showPercent val="0"/>
          <c:showBubbleSize val="0"/>
        </c:dLbls>
        <c:axId val="288122504"/>
        <c:axId val="1"/>
      </c:scatterChart>
      <c:valAx>
        <c:axId val="288122504"/>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Attempts</a:t>
                </a:r>
              </a:p>
            </c:rich>
          </c:tx>
          <c:layout>
            <c:manualLayout>
              <c:xMode val="edge"/>
              <c:yMode val="edge"/>
              <c:x val="0.39560660009271575"/>
              <c:y val="0.913145672431506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majorUnit val="1"/>
      </c:valAx>
      <c:valAx>
        <c:axId val="1"/>
        <c:scaling>
          <c:orientation val="minMax"/>
          <c:max val="800"/>
          <c:min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distance (m)</a:t>
                </a:r>
              </a:p>
            </c:rich>
          </c:tx>
          <c:layout>
            <c:manualLayout>
              <c:xMode val="edge"/>
              <c:yMode val="edge"/>
              <c:x val="1.4824786245981547E-2"/>
              <c:y val="0.32629105410903392"/>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8122504"/>
        <c:crosses val="autoZero"/>
        <c:crossBetween val="midCat"/>
      </c:valAx>
      <c:spPr>
        <a:noFill/>
        <a:ln>
          <a:noFill/>
        </a:ln>
        <a:effectLst/>
      </c:spPr>
    </c:plotArea>
    <c:legend>
      <c:legendPos val="b"/>
      <c:layout>
        <c:manualLayout>
          <c:xMode val="edge"/>
          <c:yMode val="edge"/>
          <c:x val="0.65526052027405612"/>
          <c:y val="0.18520069716375143"/>
          <c:w val="0.25184582453948906"/>
          <c:h val="0.16033847234485316"/>
        </c:manualLayout>
      </c:layout>
      <c:overlay val="0"/>
      <c:spPr>
        <a:solidFill>
          <a:schemeClr val="bg1"/>
        </a:solidFill>
        <a:ln>
          <a:solidFill>
            <a:schemeClr val="tx1"/>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3419265265682848"/>
          <c:y val="1.2333376510838788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28588934661313"/>
          <c:y val="0.22404371584699462"/>
          <c:w val="0.82453929186004071"/>
          <c:h val="0.64722396428493567"/>
        </c:manualLayout>
      </c:layout>
      <c:scatterChart>
        <c:scatterStyle val="smoothMarker"/>
        <c:varyColors val="0"/>
        <c:ser>
          <c:idx val="4"/>
          <c:order val="0"/>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0-C703-4B9E-BD34-8198A2948D8D}"/>
            </c:ext>
          </c:extLst>
        </c:ser>
        <c:ser>
          <c:idx val="5"/>
          <c:order val="1"/>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1-C703-4B9E-BD34-8198A2948D8D}"/>
            </c:ext>
          </c:extLst>
        </c:ser>
        <c:ser>
          <c:idx val="6"/>
          <c:order val="2"/>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2-C703-4B9E-BD34-8198A2948D8D}"/>
            </c:ext>
          </c:extLst>
        </c:ser>
        <c:dLbls>
          <c:showLegendKey val="0"/>
          <c:showVal val="0"/>
          <c:showCatName val="0"/>
          <c:showSerName val="0"/>
          <c:showPercent val="0"/>
          <c:showBubbleSize val="0"/>
        </c:dLbls>
        <c:axId val="298474728"/>
        <c:axId val="1"/>
      </c:scatterChart>
      <c:valAx>
        <c:axId val="29847472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40526151118527404"/>
              <c:y val="0.931535439113091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1.8363925535798086E-2"/>
              <c:y val="0.3610960417342651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8474728"/>
        <c:crosses val="autoZero"/>
        <c:crossBetween val="midCat"/>
      </c:valAx>
      <c:spPr>
        <a:noFill/>
        <a:ln>
          <a:noFill/>
        </a:ln>
        <a:effectLst/>
      </c:spPr>
    </c:plotArea>
    <c:legend>
      <c:legendPos val="b"/>
      <c:layout>
        <c:manualLayout>
          <c:xMode val="edge"/>
          <c:yMode val="edge"/>
          <c:x val="0.13535341815716745"/>
          <c:y val="0.24407474239915594"/>
          <c:w val="0.17796866037440687"/>
          <c:h val="0.1994270644298153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247447463106847"/>
          <c:y val="1.500424228362428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2909698996656"/>
          <c:y val="0.22465753424657525"/>
          <c:w val="0.82218868957605462"/>
          <c:h val="0.64890822198230658"/>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6EC-41C4-AC20-9C3B609DB66B}"/>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6EC-41C4-AC20-9C3B609DB66B}"/>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6EC-41C4-AC20-9C3B609DB66B}"/>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6EC-41C4-AC20-9C3B609DB66B}"/>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6EC-41C4-AC20-9C3B609DB66B}"/>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6EC-41C4-AC20-9C3B609DB66B}"/>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6EC-41C4-AC20-9C3B609DB66B}"/>
            </c:ext>
          </c:extLst>
        </c:ser>
        <c:dLbls>
          <c:showLegendKey val="0"/>
          <c:showVal val="0"/>
          <c:showCatName val="0"/>
          <c:showSerName val="0"/>
          <c:showPercent val="0"/>
          <c:showBubbleSize val="0"/>
        </c:dLbls>
        <c:axId val="297482488"/>
        <c:axId val="1"/>
      </c:scatterChart>
      <c:valAx>
        <c:axId val="297482488"/>
        <c:scaling>
          <c:orientation val="minMax"/>
          <c:max val="14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754471502320493"/>
              <c:y val="0.928595859770908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3.4950852583824375E-2"/>
              <c:y val="0.364897393242996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7482488"/>
        <c:crosses val="autoZero"/>
        <c:crossBetween val="midCat"/>
      </c:valAx>
      <c:spPr>
        <a:noFill/>
        <a:ln>
          <a:noFill/>
        </a:ln>
        <a:effectLst/>
      </c:spPr>
    </c:plotArea>
    <c:legend>
      <c:legendPos val="b"/>
      <c:layout>
        <c:manualLayout>
          <c:xMode val="edge"/>
          <c:yMode val="edge"/>
          <c:x val="0.4457271731762007"/>
          <c:y val="0.24858198138189713"/>
          <c:w val="0.21781717682640664"/>
          <c:h val="0.2757129048469909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4874796055898415"/>
          <c:y val="1.9553049695948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5308848080134"/>
          <c:y val="0.17039106145251395"/>
          <c:w val="0.82073396153349687"/>
          <c:h val="0.64804469273743071"/>
        </c:manualLayout>
      </c:layout>
      <c:scatterChart>
        <c:scatterStyle val="smoothMarker"/>
        <c:varyColors val="0"/>
        <c:ser>
          <c:idx val="6"/>
          <c:order val="0"/>
          <c:tx>
            <c:strRef>
              <c:f>'T|W - W|S business jet'!$B$62</c:f>
              <c:strCache>
                <c:ptCount val="1"/>
                <c:pt idx="0">
                  <c:v>CLmax land =1.6</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0-09E4-45B7-AB9A-3526CE95851B}"/>
            </c:ext>
          </c:extLst>
        </c:ser>
        <c:ser>
          <c:idx val="7"/>
          <c:order val="1"/>
          <c:tx>
            <c:strRef>
              <c:f>'T|W - W|S business jet'!$E$62</c:f>
              <c:strCache>
                <c:ptCount val="1"/>
                <c:pt idx="0">
                  <c:v>CLmax land =2.0</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1-09E4-45B7-AB9A-3526CE95851B}"/>
            </c:ext>
          </c:extLst>
        </c:ser>
        <c:ser>
          <c:idx val="8"/>
          <c:order val="2"/>
          <c:tx>
            <c:strRef>
              <c:f>'T|W - W|S business jet'!$H$62</c:f>
              <c:strCache>
                <c:ptCount val="1"/>
                <c:pt idx="0">
                  <c:v>CLmax land =2.4</c:v>
                </c:pt>
              </c:strCache>
            </c:strRef>
          </c:tx>
          <c:spPr>
            <a:ln w="25400" cap="rnd" cmpd="dbl">
              <a:solidFill>
                <a:schemeClr val="accent3">
                  <a:lumMod val="60000"/>
                </a:schemeClr>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2-09E4-45B7-AB9A-3526CE95851B}"/>
            </c:ext>
          </c:extLst>
        </c:ser>
        <c:dLbls>
          <c:showLegendKey val="0"/>
          <c:showVal val="0"/>
          <c:showCatName val="0"/>
          <c:showSerName val="0"/>
          <c:showPercent val="0"/>
          <c:showBubbleSize val="0"/>
        </c:dLbls>
        <c:axId val="292517344"/>
        <c:axId val="1"/>
      </c:scatterChart>
      <c:valAx>
        <c:axId val="292517344"/>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985491157867564"/>
              <c:y val="0.891286961082936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Thrust Loading  </a:t>
                </a:r>
                <a:r>
                  <a:rPr lang="en-US" dirty="0"/>
                  <a:t>T/W</a:t>
                </a:r>
              </a:p>
            </c:rich>
          </c:tx>
          <c:layout>
            <c:manualLayout>
              <c:xMode val="edge"/>
              <c:yMode val="edge"/>
              <c:x val="3.147863689170001E-2"/>
              <c:y val="0.3508759174000240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2517344"/>
        <c:crosses val="autoZero"/>
        <c:crossBetween val="midCat"/>
      </c:valAx>
      <c:spPr>
        <a:noFill/>
        <a:ln>
          <a:noFill/>
        </a:ln>
        <a:effectLst/>
      </c:spPr>
    </c:plotArea>
    <c:legend>
      <c:legendPos val="b"/>
      <c:layout>
        <c:manualLayout>
          <c:xMode val="edge"/>
          <c:yMode val="edge"/>
          <c:x val="0.14713682715890025"/>
          <c:y val="0.19350334933779278"/>
          <c:w val="0.20080831289531434"/>
          <c:h val="0.20464155290863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4916387276407967"/>
          <c:y val="1.960790615458782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72909698996656"/>
          <c:y val="0.17086834733893566"/>
          <c:w val="0.80487984456488382"/>
          <c:h val="0.64705882352941246"/>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62D1-428B-A9B0-B5BD5050FDFA}"/>
            </c:ext>
          </c:extLst>
        </c:ser>
        <c:ser>
          <c:idx val="1"/>
          <c:order val="1"/>
          <c:tx>
            <c:strRef>
              <c:f>'T|W - W|S business jet'!$F$3</c:f>
              <c:strCache>
                <c:ptCount val="1"/>
                <c:pt idx="0">
                  <c:v>CLmaxTO = 1.8</c:v>
                </c:pt>
              </c:strCache>
            </c:strRef>
          </c:tx>
          <c:spPr>
            <a:ln w="25400" cap="rnd">
              <a:solidFill>
                <a:schemeClr val="accent2"/>
              </a:solidFill>
              <a:prstDash val="sys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62D1-428B-A9B0-B5BD5050FDFA}"/>
            </c:ext>
          </c:extLst>
        </c:ser>
        <c:ser>
          <c:idx val="2"/>
          <c:order val="2"/>
          <c:tx>
            <c:strRef>
              <c:f>'T|W - W|S business jet'!$G$3</c:f>
              <c:strCache>
                <c:ptCount val="1"/>
                <c:pt idx="0">
                  <c:v>CLmaxTO = 2.0</c:v>
                </c:pt>
              </c:strCache>
            </c:strRef>
          </c:tx>
          <c:spPr>
            <a:ln w="25400" cap="rnd">
              <a:solidFill>
                <a:schemeClr val="accent3"/>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62D1-428B-A9B0-B5BD5050FDFA}"/>
            </c:ext>
          </c:extLst>
        </c:ser>
        <c:ser>
          <c:idx val="3"/>
          <c:order val="3"/>
          <c:tx>
            <c:strRef>
              <c:f>'T|W - W|S business jet'!$H$3</c:f>
              <c:strCache>
                <c:ptCount val="1"/>
                <c:pt idx="0">
                  <c:v>CLmaxTO = 2.2</c:v>
                </c:pt>
              </c:strCache>
            </c:strRef>
          </c:tx>
          <c:spPr>
            <a:ln w="25400" cap="rnd">
              <a:solidFill>
                <a:schemeClr val="accent4"/>
              </a:solidFill>
              <a:prstDash val="sys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62D1-428B-A9B0-B5BD5050FDFA}"/>
            </c:ext>
          </c:extLst>
        </c:ser>
        <c:ser>
          <c:idx val="4"/>
          <c:order val="4"/>
          <c:tx>
            <c:strRef>
              <c:f>'T|W - W|S business jet'!$E$34</c:f>
              <c:strCache>
                <c:ptCount val="1"/>
                <c:pt idx="0">
                  <c:v>stall clean conf.</c:v>
                </c:pt>
              </c:strCache>
            </c:strRef>
          </c:tx>
          <c:spPr>
            <a:ln w="25400" cap="rnd">
              <a:solidFill>
                <a:schemeClr val="accent5"/>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62D1-428B-A9B0-B5BD5050FDFA}"/>
            </c:ext>
          </c:extLst>
        </c:ser>
        <c:ser>
          <c:idx val="5"/>
          <c:order val="5"/>
          <c:tx>
            <c:strRef>
              <c:f>'T|W - W|S business jet'!$E$38</c:f>
              <c:strCache>
                <c:ptCount val="1"/>
                <c:pt idx="0">
                  <c:v>stall landing conf.</c:v>
                </c:pt>
              </c:strCache>
            </c:strRef>
          </c:tx>
          <c:spPr>
            <a:ln w="25400" cap="rnd">
              <a:solidFill>
                <a:schemeClr val="accent6"/>
              </a:solidFill>
              <a:prstDash val="solid"/>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62D1-428B-A9B0-B5BD5050FDFA}"/>
            </c:ext>
          </c:extLst>
        </c:ser>
        <c:ser>
          <c:idx val="6"/>
          <c:order val="6"/>
          <c:tx>
            <c:strRef>
              <c:f>'T|W - W|S business jet'!$B$62</c:f>
              <c:strCache>
                <c:ptCount val="1"/>
                <c:pt idx="0">
                  <c:v>CLmax land =1.6</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62D1-428B-A9B0-B5BD5050FDFA}"/>
            </c:ext>
          </c:extLst>
        </c:ser>
        <c:ser>
          <c:idx val="7"/>
          <c:order val="7"/>
          <c:tx>
            <c:strRef>
              <c:f>'T|W - W|S business jet'!$E$62</c:f>
              <c:strCache>
                <c:ptCount val="1"/>
                <c:pt idx="0">
                  <c:v>CLmax land =2.0</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62D1-428B-A9B0-B5BD5050FDFA}"/>
            </c:ext>
          </c:extLst>
        </c:ser>
        <c:ser>
          <c:idx val="8"/>
          <c:order val="8"/>
          <c:tx>
            <c:strRef>
              <c:f>'T|W - W|S business jet'!$H$62</c:f>
              <c:strCache>
                <c:ptCount val="1"/>
                <c:pt idx="0">
                  <c:v>CLmax land =2.4</c:v>
                </c:pt>
              </c:strCache>
            </c:strRef>
          </c:tx>
          <c:spPr>
            <a:ln w="25400" cap="rnd" cmpd="dbl">
              <a:solidFill>
                <a:schemeClr val="accent3">
                  <a:lumMod val="60000"/>
                </a:schemeClr>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62D1-428B-A9B0-B5BD5050FDFA}"/>
            </c:ext>
          </c:extLst>
        </c:ser>
        <c:dLbls>
          <c:showLegendKey val="0"/>
          <c:showVal val="0"/>
          <c:showCatName val="0"/>
          <c:showSerName val="0"/>
          <c:showPercent val="0"/>
          <c:showBubbleSize val="0"/>
        </c:dLbls>
        <c:axId val="301195272"/>
        <c:axId val="1"/>
      </c:scatterChart>
      <c:valAx>
        <c:axId val="301195272"/>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90180360977605"/>
              <c:y val="0.880238795082494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a:t>
                </a:r>
                <a:r>
                  <a:rPr lang="en-US" baseline="0" dirty="0"/>
                  <a:t> </a:t>
                </a:r>
                <a:r>
                  <a:rPr lang="en-US" dirty="0"/>
                  <a:t>T/W</a:t>
                </a:r>
              </a:p>
            </c:rich>
          </c:tx>
          <c:layout>
            <c:manualLayout>
              <c:xMode val="edge"/>
              <c:yMode val="edge"/>
              <c:x val="2.4888153185397281E-2"/>
              <c:y val="0.35568881546482439"/>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195272"/>
        <c:crosses val="autoZero"/>
        <c:crossBetween val="midCat"/>
      </c:valAx>
      <c:spPr>
        <a:noFill/>
        <a:ln>
          <a:noFill/>
        </a:ln>
        <a:effectLst/>
      </c:spPr>
    </c:plotArea>
    <c:legend>
      <c:legendPos val="b"/>
      <c:layout>
        <c:manualLayout>
          <c:xMode val="edge"/>
          <c:yMode val="edge"/>
          <c:x val="0.13883768790264853"/>
          <c:y val="0.18412023428951491"/>
          <c:w val="0.25641553328561201"/>
          <c:h val="0.3608388937758802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4156466603664717"/>
          <c:y val="1.7513222437475031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
          <c:y val="0.22343324250681207"/>
          <c:w val="0.78737669506505381"/>
          <c:h val="0.59945504087193413"/>
        </c:manualLayout>
      </c:layout>
      <c:scatterChart>
        <c:scatterStyle val="smoothMarker"/>
        <c:varyColors val="0"/>
        <c:ser>
          <c:idx val="7"/>
          <c:order val="0"/>
          <c:tx>
            <c:strRef>
              <c:f>'W|P - W|S propeller aircraft'!$F$105</c:f>
              <c:strCache>
                <c:ptCount val="1"/>
                <c:pt idx="0">
                  <c:v>c at A = 6</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0-38D5-48B3-8AF4-83E48FC458C0}"/>
            </c:ext>
          </c:extLst>
        </c:ser>
        <c:ser>
          <c:idx val="8"/>
          <c:order val="1"/>
          <c:tx>
            <c:strRef>
              <c:f>'W|P - W|S propeller aircraft'!$G$105</c:f>
              <c:strCache>
                <c:ptCount val="1"/>
                <c:pt idx="0">
                  <c:v>c at A = 9</c:v>
                </c:pt>
              </c:strCache>
            </c:strRef>
          </c:tx>
          <c:spPr>
            <a:ln w="25400" cap="rnd" cmpd="tri">
              <a:solidFill>
                <a:srgbClr val="0070C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1-38D5-48B3-8AF4-83E48FC458C0}"/>
            </c:ext>
          </c:extLst>
        </c:ser>
        <c:ser>
          <c:idx val="9"/>
          <c:order val="2"/>
          <c:tx>
            <c:strRef>
              <c:f>'W|P - W|S propeller aircraft'!$H$105</c:f>
              <c:strCache>
                <c:ptCount val="1"/>
                <c:pt idx="0">
                  <c:v>c at A = 12</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2-38D5-48B3-8AF4-83E48FC458C0}"/>
            </c:ext>
          </c:extLst>
        </c:ser>
        <c:dLbls>
          <c:showLegendKey val="0"/>
          <c:showVal val="0"/>
          <c:showCatName val="0"/>
          <c:showSerName val="0"/>
          <c:showPercent val="0"/>
          <c:showBubbleSize val="0"/>
        </c:dLbls>
        <c:axId val="290138088"/>
        <c:axId val="1"/>
      </c:scatterChart>
      <c:valAx>
        <c:axId val="290138088"/>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44171831918674043"/>
              <c:y val="0.8958088294465831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a:t>
                </a:r>
                <a:r>
                  <a:rPr lang="en-US" baseline="0" dirty="0"/>
                  <a:t> Loading </a:t>
                </a:r>
                <a:r>
                  <a:rPr lang="en-US" dirty="0"/>
                  <a:t>W/P (N/W)</a:t>
                </a:r>
              </a:p>
            </c:rich>
          </c:tx>
          <c:layout>
            <c:manualLayout>
              <c:xMode val="edge"/>
              <c:yMode val="edge"/>
              <c:x val="1.8333365263648611E-2"/>
              <c:y val="0.4305177191496481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0138088"/>
        <c:crosses val="autoZero"/>
        <c:crossBetween val="midCat"/>
      </c:valAx>
      <c:spPr>
        <a:noFill/>
        <a:ln>
          <a:noFill/>
        </a:ln>
        <a:effectLst/>
      </c:spPr>
    </c:plotArea>
    <c:legend>
      <c:legendPos val="b"/>
      <c:layout>
        <c:manualLayout>
          <c:xMode val="edge"/>
          <c:yMode val="edge"/>
          <c:x val="0.14431650054632517"/>
          <c:y val="0.2307066985347907"/>
          <c:w val="0.13761743190788242"/>
          <c:h val="0.16012686629254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6223330919976134"/>
          <c:y val="1.2333376510838547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5308848080134"/>
          <c:y val="0.18603904528978304"/>
          <c:w val="0.64412132880134199"/>
          <c:h val="0.67437021761035165"/>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807A-474F-91E0-A1A985D24028}"/>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807A-474F-91E0-A1A985D24028}"/>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807A-474F-91E0-A1A985D24028}"/>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807A-474F-91E0-A1A985D24028}"/>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807A-474F-91E0-A1A985D24028}"/>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807A-474F-91E0-A1A985D24028}"/>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807A-474F-91E0-A1A985D24028}"/>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807A-474F-91E0-A1A985D24028}"/>
            </c:ext>
          </c:extLst>
        </c:ser>
        <c:ser>
          <c:idx val="8"/>
          <c:order val="8"/>
          <c:tx>
            <c:strRef>
              <c:f>'W|P - W|S propeller aircraft'!$G$105</c:f>
              <c:strCache>
                <c:ptCount val="1"/>
                <c:pt idx="0">
                  <c:v>c at A = 9</c:v>
                </c:pt>
              </c:strCache>
            </c:strRef>
          </c:tx>
          <c:spPr>
            <a:ln w="25400" cap="rnd">
              <a:solidFill>
                <a:srgbClr val="0070C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807A-474F-91E0-A1A985D24028}"/>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807A-474F-91E0-A1A985D24028}"/>
            </c:ext>
          </c:extLst>
        </c:ser>
        <c:dLbls>
          <c:showLegendKey val="0"/>
          <c:showVal val="0"/>
          <c:showCatName val="0"/>
          <c:showSerName val="0"/>
          <c:showPercent val="0"/>
          <c:showBubbleSize val="0"/>
        </c:dLbls>
        <c:axId val="307191800"/>
        <c:axId val="1"/>
      </c:scatterChart>
      <c:valAx>
        <c:axId val="307191800"/>
        <c:scaling>
          <c:orientation val="minMax"/>
          <c:max val="16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a:t>
                </a:r>
                <a:r>
                  <a:rPr lang="en-US" baseline="0" dirty="0"/>
                  <a:t> </a:t>
                </a:r>
                <a:r>
                  <a:rPr lang="en-US" dirty="0"/>
                  <a:t>W/S (N/m^2)</a:t>
                </a:r>
              </a:p>
            </c:rich>
          </c:tx>
          <c:layout>
            <c:manualLayout>
              <c:xMode val="edge"/>
              <c:yMode val="edge"/>
              <c:x val="0.3613576632832835"/>
              <c:y val="0.9206769377829249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1.8363976215131916E-2"/>
              <c:y val="0.42896165418347093"/>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7191800"/>
        <c:crosses val="autoZero"/>
        <c:crossBetween val="midCat"/>
      </c:valAx>
      <c:spPr>
        <a:noFill/>
        <a:ln>
          <a:noFill/>
        </a:ln>
        <a:effectLst/>
      </c:spPr>
    </c:plotArea>
    <c:legend>
      <c:legendPos val="b"/>
      <c:layout>
        <c:manualLayout>
          <c:xMode val="edge"/>
          <c:yMode val="edge"/>
          <c:x val="0.75201856390467747"/>
          <c:y val="0.23748397409178681"/>
          <c:w val="0.20788340199196953"/>
          <c:h val="0.526343621977093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18136287554625"/>
          <c:y val="1.902179063316882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810316139767054"/>
          <c:y val="0.22554347826086965"/>
          <c:w val="0.81263570944360419"/>
          <c:h val="0.59239130434782572"/>
        </c:manualLayout>
      </c:layout>
      <c:scatterChart>
        <c:scatterStyle val="smoothMarker"/>
        <c:varyColors val="0"/>
        <c:ser>
          <c:idx val="10"/>
          <c:order val="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0-C5E4-4E35-8FC0-A5F6343EEBF9}"/>
            </c:ext>
          </c:extLst>
        </c:ser>
        <c:ser>
          <c:idx val="11"/>
          <c:order val="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1-C5E4-4E35-8FC0-A5F6343EEBF9}"/>
            </c:ext>
          </c:extLst>
        </c:ser>
        <c:ser>
          <c:idx val="12"/>
          <c:order val="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2-C5E4-4E35-8FC0-A5F6343EEBF9}"/>
            </c:ext>
          </c:extLst>
        </c:ser>
        <c:dLbls>
          <c:showLegendKey val="0"/>
          <c:showVal val="0"/>
          <c:showCatName val="0"/>
          <c:showSerName val="0"/>
          <c:showPercent val="0"/>
          <c:showBubbleSize val="0"/>
        </c:dLbls>
        <c:axId val="305323880"/>
        <c:axId val="1"/>
      </c:scatterChart>
      <c:valAx>
        <c:axId val="305323880"/>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a:t>
                </a:r>
                <a:r>
                  <a:rPr lang="en-US" baseline="0" dirty="0"/>
                  <a:t> Loading </a:t>
                </a:r>
                <a:r>
                  <a:rPr lang="en-US" dirty="0"/>
                  <a:t>W/S (N/m^2)</a:t>
                </a:r>
              </a:p>
            </c:rich>
          </c:tx>
          <c:layout>
            <c:manualLayout>
              <c:xMode val="edge"/>
              <c:yMode val="edge"/>
              <c:x val="0.45716574542420602"/>
              <c:y val="0.8805093039765453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a:t>
                </a:r>
                <a:r>
                  <a:rPr lang="en-US" baseline="0" dirty="0"/>
                  <a:t> </a:t>
                </a:r>
                <a:r>
                  <a:rPr lang="en-US" dirty="0"/>
                  <a:t>W/P (N/W)</a:t>
                </a:r>
              </a:p>
            </c:rich>
          </c:tx>
          <c:layout>
            <c:manualLayout>
              <c:xMode val="edge"/>
              <c:yMode val="edge"/>
              <c:x val="6.713510976690827E-3"/>
              <c:y val="0.3047205905943145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323880"/>
        <c:crosses val="autoZero"/>
        <c:crossBetween val="midCat"/>
      </c:valAx>
      <c:spPr>
        <a:noFill/>
        <a:ln>
          <a:noFill/>
        </a:ln>
        <a:effectLst/>
      </c:spPr>
    </c:plotArea>
    <c:legend>
      <c:legendPos val="b"/>
      <c:layout>
        <c:manualLayout>
          <c:xMode val="edge"/>
          <c:yMode val="edge"/>
          <c:x val="0.74897090264379207"/>
          <c:y val="0.24561081664067061"/>
          <c:w val="0.18086614173228344"/>
          <c:h val="0.1610942923551074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baseline="0">
                <a:solidFill>
                  <a:schemeClr val="tx1">
                    <a:lumMod val="65000"/>
                    <a:lumOff val="35000"/>
                  </a:schemeClr>
                </a:solidFill>
                <a:latin typeface="+mn-lt"/>
                <a:ea typeface="+mn-ea"/>
                <a:cs typeface="+mn-cs"/>
              </a:defRPr>
            </a:pPr>
            <a:r>
              <a:rPr lang="en-US" sz="1400" dirty="0"/>
              <a:t>T/W versus W/S diagram for a business jet</a:t>
            </a:r>
          </a:p>
        </c:rich>
      </c:tx>
      <c:layout>
        <c:manualLayout>
          <c:xMode val="edge"/>
          <c:yMode val="edge"/>
          <c:x val="0.19457861562925075"/>
          <c:y val="0.10730592509501707"/>
        </c:manualLayout>
      </c:layout>
      <c:overlay val="0"/>
      <c:spPr>
        <a:noFill/>
        <a:ln>
          <a:noFill/>
        </a:ln>
        <a:effectLst/>
      </c:spPr>
      <c:txPr>
        <a:bodyPr rot="0" spcFirstLastPara="1" vertOverflow="ellipsis" vert="horz" wrap="square" anchor="ctr" anchorCtr="1"/>
        <a:lstStyle/>
        <a:p>
          <a:pPr>
            <a:defRPr lang="en-US" sz="1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035921604689925"/>
          <c:y val="0.24502040471468775"/>
          <c:w val="0.75339732168515428"/>
          <c:h val="0.57290675653304635"/>
        </c:manualLayout>
      </c:layout>
      <c:scatterChart>
        <c:scatterStyle val="smoothMarker"/>
        <c:varyColors val="0"/>
        <c:ser>
          <c:idx val="4"/>
          <c:order val="0"/>
          <c:tx>
            <c:strRef>
              <c:f>'T|W - W|S business jet'!$E$34</c:f>
              <c:strCache>
                <c:ptCount val="1"/>
                <c:pt idx="0">
                  <c:v>stall clean conf.</c:v>
                </c:pt>
              </c:strCache>
            </c:strRef>
          </c:tx>
          <c:spPr>
            <a:ln w="25400" cap="rnd">
              <a:solidFill>
                <a:schemeClr val="accent5"/>
              </a:solidFill>
              <a:prstDash val="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0-41C3-4DAE-A3DF-0F13D485F194}"/>
            </c:ext>
          </c:extLst>
        </c:ser>
        <c:ser>
          <c:idx val="5"/>
          <c:order val="1"/>
          <c:tx>
            <c:strRef>
              <c:f>'T|W - W|S business jet'!$E$38</c:f>
              <c:strCache>
                <c:ptCount val="1"/>
                <c:pt idx="0">
                  <c:v>stall landing conf.</c:v>
                </c:pt>
              </c:strCache>
            </c:strRef>
          </c:tx>
          <c:spPr>
            <a:ln w="25400" cap="rnd">
              <a:solidFill>
                <a:schemeClr val="accent6"/>
              </a:solidFill>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1-41C3-4DAE-A3DF-0F13D485F194}"/>
            </c:ext>
          </c:extLst>
        </c:ser>
        <c:dLbls>
          <c:showLegendKey val="0"/>
          <c:showVal val="0"/>
          <c:showCatName val="0"/>
          <c:showSerName val="0"/>
          <c:showPercent val="0"/>
          <c:showBubbleSize val="0"/>
        </c:dLbls>
        <c:axId val="320489528"/>
        <c:axId val="1"/>
      </c:scatterChart>
      <c:valAx>
        <c:axId val="320489528"/>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3824434354464816"/>
              <c:y val="0.922209644104133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 </a:t>
                </a:r>
                <a:r>
                  <a:rPr lang="en-US" sz="1197" b="0" i="0" u="none" strike="noStrike" baseline="0" dirty="0">
                    <a:effectLst/>
                  </a:rPr>
                  <a:t>Thrust Loading  </a:t>
                </a:r>
                <a:r>
                  <a:rPr lang="en-US" dirty="0"/>
                  <a:t>T/W</a:t>
                </a:r>
              </a:p>
            </c:rich>
          </c:tx>
          <c:layout>
            <c:manualLayout>
              <c:xMode val="edge"/>
              <c:yMode val="edge"/>
              <c:x val="1.3334482824683414E-2"/>
              <c:y val="0.3316485676858834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0489528"/>
        <c:crosses val="autoZero"/>
        <c:crossBetween val="midCat"/>
      </c:valAx>
      <c:spPr>
        <a:noFill/>
        <a:ln>
          <a:noFill/>
        </a:ln>
        <a:effectLst/>
      </c:spPr>
    </c:plotArea>
    <c:legend>
      <c:legendPos val="b"/>
      <c:layout>
        <c:manualLayout>
          <c:xMode val="edge"/>
          <c:yMode val="edge"/>
          <c:x val="0.12985101030425072"/>
          <c:y val="0.6315776096980954"/>
          <c:w val="0.300070363107101"/>
          <c:h val="0.1634135669199768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66669989036181"/>
          <c:y val="1.907363239346119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3333333333333"/>
          <c:y val="0.22343324250681207"/>
          <c:w val="0.64083203689532997"/>
          <c:h val="0.59945504087193413"/>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A33-432D-98EB-B1182B14A7D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A33-432D-98EB-B1182B14A7DD}"/>
            </c:ext>
          </c:extLst>
        </c:ser>
        <c:ser>
          <c:idx val="2"/>
          <c:order val="2"/>
          <c:tx>
            <c:strRef>
              <c:f>'W|P - W|S propeller aircraft'!$D$29</c:f>
              <c:strCache>
                <c:ptCount val="1"/>
                <c:pt idx="0">
                  <c:v>CLmax TO = 1.9</c:v>
                </c:pt>
              </c:strCache>
            </c:strRef>
          </c:tx>
          <c:spPr>
            <a:ln w="25400" cap="rnd">
              <a:solidFill>
                <a:schemeClr val="accent3"/>
              </a:solidFill>
              <a:prstDash val="lg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A33-432D-98EB-B1182B14A7D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A33-432D-98EB-B1182B14A7DD}"/>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A33-432D-98EB-B1182B14A7DD}"/>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A33-432D-98EB-B1182B14A7DD}"/>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A33-432D-98EB-B1182B14A7DD}"/>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AA33-432D-98EB-B1182B14A7DD}"/>
            </c:ext>
          </c:extLst>
        </c:ser>
        <c:ser>
          <c:idx val="8"/>
          <c:order val="8"/>
          <c:tx>
            <c:strRef>
              <c:f>'W|P - W|S propeller aircraft'!$G$105</c:f>
              <c:strCache>
                <c:ptCount val="1"/>
                <c:pt idx="0">
                  <c:v>c at A = 9</c:v>
                </c:pt>
              </c:strCache>
            </c:strRef>
          </c:tx>
          <c:spPr>
            <a:ln w="25400" cap="rnd">
              <a:solidFill>
                <a:srgbClr val="00B0F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AA33-432D-98EB-B1182B14A7DD}"/>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AA33-432D-98EB-B1182B14A7DD}"/>
            </c:ext>
          </c:extLst>
        </c:ser>
        <c:ser>
          <c:idx val="10"/>
          <c:order val="1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A-AA33-432D-98EB-B1182B14A7DD}"/>
            </c:ext>
          </c:extLst>
        </c:ser>
        <c:ser>
          <c:idx val="11"/>
          <c:order val="1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B-AA33-432D-98EB-B1182B14A7DD}"/>
            </c:ext>
          </c:extLst>
        </c:ser>
        <c:ser>
          <c:idx val="12"/>
          <c:order val="1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C-AA33-432D-98EB-B1182B14A7DD}"/>
            </c:ext>
          </c:extLst>
        </c:ser>
        <c:dLbls>
          <c:showLegendKey val="0"/>
          <c:showVal val="0"/>
          <c:showCatName val="0"/>
          <c:showSerName val="0"/>
          <c:showPercent val="0"/>
          <c:showBubbleSize val="0"/>
        </c:dLbls>
        <c:axId val="304512024"/>
        <c:axId val="1"/>
      </c:scatterChart>
      <c:valAx>
        <c:axId val="304512024"/>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9942669497756322"/>
              <c:y val="0.907356891807209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1.6846513292040885E-2"/>
              <c:y val="0.3363999673051249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512024"/>
        <c:crosses val="autoZero"/>
        <c:crossBetween val="midCat"/>
      </c:valAx>
      <c:spPr>
        <a:noFill/>
        <a:ln>
          <a:noFill/>
        </a:ln>
        <a:effectLst/>
      </c:spPr>
    </c:plotArea>
    <c:legend>
      <c:legendPos val="b"/>
      <c:layout>
        <c:manualLayout>
          <c:xMode val="edge"/>
          <c:yMode val="edge"/>
          <c:x val="0.76098385829316018"/>
          <c:y val="0.23628564422526768"/>
          <c:w val="0.22444807332609637"/>
          <c:h val="0.605928888646704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4374390502046064"/>
        </c:manualLayout>
      </c:layout>
      <c:scatterChart>
        <c:scatterStyle val="smoothMarker"/>
        <c:varyColors val="0"/>
        <c:ser>
          <c:idx val="9"/>
          <c:order val="0"/>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2"/>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220956180653917"/>
              <c:y val="0.83312119338197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447526960559086"/>
          <c:y val="0.16893161883580921"/>
          <c:w val="0.20516658331780757"/>
          <c:h val="0.176068395029547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4374390502046064"/>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220956180653917"/>
              <c:y val="0.83312119338197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4958398627689965"/>
          <c:y val="1.944434563749346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312811980033278"/>
          <c:y val="0.21610296589938058"/>
          <c:w val="0.8043125080676391"/>
          <c:h val="0.60056379794404213"/>
        </c:manualLayout>
      </c:layout>
      <c:scatterChart>
        <c:scatterStyle val="smoothMarker"/>
        <c:varyColors val="0"/>
        <c:ser>
          <c:idx val="12"/>
          <c:order val="0"/>
          <c:tx>
            <c:strRef>
              <c:f>'T|W - W|S business jet'!$F$104</c:f>
              <c:strCache>
                <c:ptCount val="1"/>
                <c:pt idx="0">
                  <c:v>c/V at A = 9</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0-1EDF-40F5-BB60-A16ECA9B0BAB}"/>
            </c:ext>
          </c:extLst>
        </c:ser>
        <c:ser>
          <c:idx val="13"/>
          <c:order val="1"/>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1-1EDF-40F5-BB60-A16ECA9B0BAB}"/>
            </c:ext>
          </c:extLst>
        </c:ser>
        <c:ser>
          <c:idx val="14"/>
          <c:order val="2"/>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2-1EDF-40F5-BB60-A16ECA9B0BAB}"/>
            </c:ext>
          </c:extLst>
        </c:ser>
        <c:dLbls>
          <c:showLegendKey val="0"/>
          <c:showVal val="0"/>
          <c:showCatName val="0"/>
          <c:showSerName val="0"/>
          <c:showPercent val="0"/>
          <c:showBubbleSize val="0"/>
        </c:dLbls>
        <c:axId val="292996280"/>
        <c:axId val="1"/>
      </c:scatterChart>
      <c:valAx>
        <c:axId val="292996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a:t>
                </a:r>
                <a:r>
                  <a:rPr lang="en-US" baseline="0" dirty="0"/>
                  <a:t> Loading </a:t>
                </a:r>
                <a:r>
                  <a:rPr lang="en-US" dirty="0"/>
                  <a:t>W/S (N/m^2)</a:t>
                </a:r>
              </a:p>
            </c:rich>
          </c:tx>
          <c:layout>
            <c:manualLayout>
              <c:xMode val="edge"/>
              <c:yMode val="edge"/>
              <c:x val="0.38088434232606172"/>
              <c:y val="0.8863578302978554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1.8302826900735768E-2"/>
              <c:y val="0.38973450662389164"/>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2996280"/>
        <c:crosses val="autoZero"/>
        <c:crossBetween val="midCat"/>
      </c:valAx>
      <c:spPr>
        <a:noFill/>
        <a:ln>
          <a:noFill/>
        </a:ln>
        <a:effectLst/>
      </c:spPr>
    </c:plotArea>
    <c:legend>
      <c:legendPos val="b"/>
      <c:layout>
        <c:manualLayout>
          <c:xMode val="edge"/>
          <c:yMode val="edge"/>
          <c:x val="0.73563831160449222"/>
          <c:y val="0.23904294284041616"/>
          <c:w val="0.17134619852846267"/>
          <c:h val="0.163082463979275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4374390502046064"/>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ser>
          <c:idx val="12"/>
          <c:order val="12"/>
          <c:tx>
            <c:strRef>
              <c:f>'T|W - W|S business jet'!$F$104</c:f>
              <c:strCache>
                <c:ptCount val="1"/>
                <c:pt idx="0">
                  <c:v>c/V at A = 9</c:v>
                </c:pt>
              </c:strCache>
            </c:strRef>
          </c:tx>
          <c:spPr>
            <a:ln w="25400" cap="rnd">
              <a:solidFill>
                <a:schemeClr val="accent1">
                  <a:lumMod val="80000"/>
                  <a:lumOff val="20000"/>
                </a:schemeClr>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C-EA4F-4386-BFBC-9A3860205364}"/>
            </c:ext>
          </c:extLst>
        </c:ser>
        <c:ser>
          <c:idx val="13"/>
          <c:order val="13"/>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D-EA4F-4386-BFBC-9A3860205364}"/>
            </c:ext>
          </c:extLst>
        </c:ser>
        <c:ser>
          <c:idx val="14"/>
          <c:order val="14"/>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E-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220956180653917"/>
              <c:y val="0.83312119338197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66669989036181"/>
          <c:y val="1.907363239346119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3333333333333"/>
          <c:y val="0.22343324250681207"/>
          <c:w val="0.64083203689532997"/>
          <c:h val="0.59945504087193413"/>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A33-432D-98EB-B1182B14A7D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A33-432D-98EB-B1182B14A7DD}"/>
            </c:ext>
          </c:extLst>
        </c:ser>
        <c:ser>
          <c:idx val="2"/>
          <c:order val="2"/>
          <c:tx>
            <c:strRef>
              <c:f>'W|P - W|S propeller aircraft'!$D$29</c:f>
              <c:strCache>
                <c:ptCount val="1"/>
                <c:pt idx="0">
                  <c:v>CLmax TO = 1.9</c:v>
                </c:pt>
              </c:strCache>
            </c:strRef>
          </c:tx>
          <c:spPr>
            <a:ln w="25400" cap="rnd">
              <a:solidFill>
                <a:schemeClr val="accent3"/>
              </a:solidFill>
              <a:prstDash val="lg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A33-432D-98EB-B1182B14A7D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A33-432D-98EB-B1182B14A7DD}"/>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A33-432D-98EB-B1182B14A7DD}"/>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A33-432D-98EB-B1182B14A7DD}"/>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A33-432D-98EB-B1182B14A7DD}"/>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AA33-432D-98EB-B1182B14A7DD}"/>
            </c:ext>
          </c:extLst>
        </c:ser>
        <c:ser>
          <c:idx val="8"/>
          <c:order val="8"/>
          <c:tx>
            <c:strRef>
              <c:f>'W|P - W|S propeller aircraft'!$G$105</c:f>
              <c:strCache>
                <c:ptCount val="1"/>
                <c:pt idx="0">
                  <c:v>c at A = 9</c:v>
                </c:pt>
              </c:strCache>
            </c:strRef>
          </c:tx>
          <c:spPr>
            <a:ln w="25400" cap="rnd">
              <a:solidFill>
                <a:srgbClr val="00B0F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AA33-432D-98EB-B1182B14A7DD}"/>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AA33-432D-98EB-B1182B14A7DD}"/>
            </c:ext>
          </c:extLst>
        </c:ser>
        <c:ser>
          <c:idx val="10"/>
          <c:order val="1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A-AA33-432D-98EB-B1182B14A7DD}"/>
            </c:ext>
          </c:extLst>
        </c:ser>
        <c:ser>
          <c:idx val="11"/>
          <c:order val="1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B-AA33-432D-98EB-B1182B14A7DD}"/>
            </c:ext>
          </c:extLst>
        </c:ser>
        <c:ser>
          <c:idx val="12"/>
          <c:order val="1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C-AA33-432D-98EB-B1182B14A7DD}"/>
            </c:ext>
          </c:extLst>
        </c:ser>
        <c:dLbls>
          <c:showLegendKey val="0"/>
          <c:showVal val="0"/>
          <c:showCatName val="0"/>
          <c:showSerName val="0"/>
          <c:showPercent val="0"/>
          <c:showBubbleSize val="0"/>
        </c:dLbls>
        <c:axId val="304512024"/>
        <c:axId val="1"/>
      </c:scatterChart>
      <c:valAx>
        <c:axId val="304512024"/>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9942669497756322"/>
              <c:y val="0.907356891807209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1.6846513292040885E-2"/>
              <c:y val="0.3363999673051249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512024"/>
        <c:crosses val="autoZero"/>
        <c:crossBetween val="midCat"/>
      </c:valAx>
      <c:spPr>
        <a:noFill/>
        <a:ln>
          <a:noFill/>
        </a:ln>
        <a:effectLst/>
      </c:spPr>
    </c:plotArea>
    <c:legend>
      <c:legendPos val="b"/>
      <c:layout>
        <c:manualLayout>
          <c:xMode val="edge"/>
          <c:yMode val="edge"/>
          <c:x val="0.76098385829316018"/>
          <c:y val="0.23628564422526768"/>
          <c:w val="0.22444807332609637"/>
          <c:h val="0.605928888646704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166669989036181"/>
          <c:y val="1.9073632393461191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3333333333333"/>
          <c:y val="0.22343324250681207"/>
          <c:w val="0.64083203689532997"/>
          <c:h val="0.59945504087193413"/>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AA33-432D-98EB-B1182B14A7D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AA33-432D-98EB-B1182B14A7DD}"/>
            </c:ext>
          </c:extLst>
        </c:ser>
        <c:ser>
          <c:idx val="2"/>
          <c:order val="2"/>
          <c:tx>
            <c:strRef>
              <c:f>'W|P - W|S propeller aircraft'!$D$29</c:f>
              <c:strCache>
                <c:ptCount val="1"/>
                <c:pt idx="0">
                  <c:v>CLmax TO = 1.9</c:v>
                </c:pt>
              </c:strCache>
            </c:strRef>
          </c:tx>
          <c:spPr>
            <a:ln w="25400" cap="rnd">
              <a:solidFill>
                <a:schemeClr val="accent3"/>
              </a:solidFill>
              <a:prstDash val="lg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AA33-432D-98EB-B1182B14A7D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AA33-432D-98EB-B1182B14A7DD}"/>
            </c:ext>
          </c:extLst>
        </c:ser>
        <c:ser>
          <c:idx val="4"/>
          <c:order val="4"/>
          <c:tx>
            <c:strRef>
              <c:f>'W|P - W|S propeller aircraft'!$B$88</c:f>
              <c:strCache>
                <c:ptCount val="1"/>
                <c:pt idx="0">
                  <c:v>CLmax land =1.6</c:v>
                </c:pt>
              </c:strCache>
            </c:strRef>
          </c:tx>
          <c:spPr>
            <a:ln w="25400" cap="rnd" cmpd="dbl">
              <a:solidFill>
                <a:schemeClr val="accent5"/>
              </a:solidFill>
              <a:round/>
            </a:ln>
            <a:effectLst>
              <a:outerShdw blurRad="40000" dist="23000" dir="5400000" rotWithShape="0">
                <a:srgbClr val="000000">
                  <a:alpha val="35000"/>
                </a:srgbClr>
              </a:outerShdw>
            </a:effectLst>
          </c:spPr>
          <c:marker>
            <c:symbol val="none"/>
          </c:marker>
          <c:xVal>
            <c:numRef>
              <c:f>'W|P - W|S propeller aircraft'!$A$89:$A$90</c:f>
              <c:numCache>
                <c:formatCode>0</c:formatCode>
                <c:ptCount val="2"/>
                <c:pt idx="0">
                  <c:v>959.20274057925883</c:v>
                </c:pt>
                <c:pt idx="1">
                  <c:v>959.20274057925883</c:v>
                </c:pt>
              </c:numCache>
            </c:numRef>
          </c:xVal>
          <c:yVal>
            <c:numRef>
              <c:f>'W|P - W|S propeller aircraft'!$B$89:$B$90</c:f>
              <c:numCache>
                <c:formatCode>General</c:formatCode>
                <c:ptCount val="2"/>
                <c:pt idx="0">
                  <c:v>0</c:v>
                </c:pt>
                <c:pt idx="1">
                  <c:v>0.4</c:v>
                </c:pt>
              </c:numCache>
            </c:numRef>
          </c:yVal>
          <c:smooth val="1"/>
          <c:extLst>
            <c:ext xmlns:c16="http://schemas.microsoft.com/office/drawing/2014/chart" uri="{C3380CC4-5D6E-409C-BE32-E72D297353CC}">
              <c16:uniqueId val="{00000004-AA33-432D-98EB-B1182B14A7DD}"/>
            </c:ext>
          </c:extLst>
        </c:ser>
        <c:ser>
          <c:idx val="5"/>
          <c:order val="5"/>
          <c:tx>
            <c:strRef>
              <c:f>'W|P - W|S propeller aircraft'!$E$88</c:f>
              <c:strCache>
                <c:ptCount val="1"/>
                <c:pt idx="0">
                  <c:v>CLmax land =1.9</c:v>
                </c:pt>
              </c:strCache>
            </c:strRef>
          </c:tx>
          <c:spPr>
            <a:ln w="25400" cap="rnd" cmpd="dbl">
              <a:solidFill>
                <a:schemeClr val="accent6"/>
              </a:solidFill>
              <a:round/>
            </a:ln>
            <a:effectLst>
              <a:outerShdw blurRad="40000" dist="23000" dir="5400000" rotWithShape="0">
                <a:srgbClr val="000000">
                  <a:alpha val="35000"/>
                </a:srgbClr>
              </a:outerShdw>
            </a:effectLst>
          </c:spPr>
          <c:marker>
            <c:symbol val="none"/>
          </c:marker>
          <c:xVal>
            <c:numRef>
              <c:f>'W|P - W|S propeller aircraft'!$D$89:$D$90</c:f>
              <c:numCache>
                <c:formatCode>0</c:formatCode>
                <c:ptCount val="2"/>
                <c:pt idx="0">
                  <c:v>1139.05325443787</c:v>
                </c:pt>
                <c:pt idx="1">
                  <c:v>1139.05325443787</c:v>
                </c:pt>
              </c:numCache>
            </c:numRef>
          </c:xVal>
          <c:yVal>
            <c:numRef>
              <c:f>'W|P - W|S propeller aircraft'!$E$89:$E$90</c:f>
              <c:numCache>
                <c:formatCode>General</c:formatCode>
                <c:ptCount val="2"/>
                <c:pt idx="0">
                  <c:v>0</c:v>
                </c:pt>
                <c:pt idx="1">
                  <c:v>0.4</c:v>
                </c:pt>
              </c:numCache>
            </c:numRef>
          </c:yVal>
          <c:smooth val="1"/>
          <c:extLst>
            <c:ext xmlns:c16="http://schemas.microsoft.com/office/drawing/2014/chart" uri="{C3380CC4-5D6E-409C-BE32-E72D297353CC}">
              <c16:uniqueId val="{00000005-AA33-432D-98EB-B1182B14A7DD}"/>
            </c:ext>
          </c:extLst>
        </c:ser>
        <c:ser>
          <c:idx val="6"/>
          <c:order val="6"/>
          <c:tx>
            <c:strRef>
              <c:f>'W|P - W|S propeller aircraft'!$H$88</c:f>
              <c:strCache>
                <c:ptCount val="1"/>
                <c:pt idx="0">
                  <c:v>CLmax land =2.2</c:v>
                </c:pt>
              </c:strCache>
            </c:strRef>
          </c:tx>
          <c:spPr>
            <a:ln w="25400" cap="rnd" cmpd="dbl">
              <a:solidFill>
                <a:schemeClr val="accent1">
                  <a:lumMod val="60000"/>
                </a:schemeClr>
              </a:solidFill>
              <a:round/>
            </a:ln>
            <a:effectLst>
              <a:outerShdw blurRad="40000" dist="23000" dir="5400000" rotWithShape="0">
                <a:srgbClr val="000000">
                  <a:alpha val="35000"/>
                </a:srgbClr>
              </a:outerShdw>
            </a:effectLst>
          </c:spPr>
          <c:marker>
            <c:symbol val="none"/>
          </c:marker>
          <c:xVal>
            <c:numRef>
              <c:f>'W|P - W|S propeller aircraft'!$G$89:$G$90</c:f>
              <c:numCache>
                <c:formatCode>0</c:formatCode>
                <c:ptCount val="2"/>
                <c:pt idx="0">
                  <c:v>1318.9037682964808</c:v>
                </c:pt>
                <c:pt idx="1">
                  <c:v>1318.9037682964808</c:v>
                </c:pt>
              </c:numCache>
            </c:numRef>
          </c:xVal>
          <c:yVal>
            <c:numRef>
              <c:f>'W|P - W|S propeller aircraft'!$H$89:$H$90</c:f>
              <c:numCache>
                <c:formatCode>General</c:formatCode>
                <c:ptCount val="2"/>
                <c:pt idx="0">
                  <c:v>0</c:v>
                </c:pt>
                <c:pt idx="1">
                  <c:v>0.4</c:v>
                </c:pt>
              </c:numCache>
            </c:numRef>
          </c:yVal>
          <c:smooth val="1"/>
          <c:extLst>
            <c:ext xmlns:c16="http://schemas.microsoft.com/office/drawing/2014/chart" uri="{C3380CC4-5D6E-409C-BE32-E72D297353CC}">
              <c16:uniqueId val="{00000006-AA33-432D-98EB-B1182B14A7DD}"/>
            </c:ext>
          </c:extLst>
        </c:ser>
        <c:ser>
          <c:idx val="7"/>
          <c:order val="7"/>
          <c:tx>
            <c:strRef>
              <c:f>'W|P - W|S propeller aircraft'!$F$105</c:f>
              <c:strCache>
                <c:ptCount val="1"/>
                <c:pt idx="0">
                  <c:v>c at A = 6</c:v>
                </c:pt>
              </c:strCache>
            </c:strRef>
          </c:tx>
          <c:spPr>
            <a:ln w="25400" cap="rnd">
              <a:solidFill>
                <a:srgbClr val="FF000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aircraft'!$F$106:$F$119</c:f>
              <c:numCache>
                <c:formatCode>0.000</c:formatCode>
                <c:ptCount val="14"/>
                <c:pt idx="0">
                  <c:v>0.11495685021345338</c:v>
                </c:pt>
                <c:pt idx="1">
                  <c:v>0.10811631926953125</c:v>
                </c:pt>
                <c:pt idx="2">
                  <c:v>0.10295172455339298</c:v>
                </c:pt>
                <c:pt idx="3">
                  <c:v>9.8793958872917628E-2</c:v>
                </c:pt>
                <c:pt idx="4">
                  <c:v>9.5313918076349424E-2</c:v>
                </c:pt>
                <c:pt idx="5">
                  <c:v>9.232329420400999E-2</c:v>
                </c:pt>
                <c:pt idx="6">
                  <c:v>8.9703538271334898E-2</c:v>
                </c:pt>
                <c:pt idx="7">
                  <c:v>8.7374890703487543E-2</c:v>
                </c:pt>
                <c:pt idx="8">
                  <c:v>8.5280987886050458E-2</c:v>
                </c:pt>
                <c:pt idx="9">
                  <c:v>8.3380461120792601E-2</c:v>
                </c:pt>
                <c:pt idx="10">
                  <c:v>8.1642017089225832E-2</c:v>
                </c:pt>
                <c:pt idx="11">
                  <c:v>8.0041393575755293E-2</c:v>
                </c:pt>
                <c:pt idx="12">
                  <c:v>7.8559389884440264E-2</c:v>
                </c:pt>
                <c:pt idx="13">
                  <c:v>7.7180544909158863E-2</c:v>
                </c:pt>
              </c:numCache>
            </c:numRef>
          </c:yVal>
          <c:smooth val="1"/>
          <c:extLst>
            <c:ext xmlns:c16="http://schemas.microsoft.com/office/drawing/2014/chart" uri="{C3380CC4-5D6E-409C-BE32-E72D297353CC}">
              <c16:uniqueId val="{00000007-AA33-432D-98EB-B1182B14A7DD}"/>
            </c:ext>
          </c:extLst>
        </c:ser>
        <c:ser>
          <c:idx val="8"/>
          <c:order val="8"/>
          <c:tx>
            <c:strRef>
              <c:f>'W|P - W|S propeller aircraft'!$G$105</c:f>
              <c:strCache>
                <c:ptCount val="1"/>
                <c:pt idx="0">
                  <c:v>c at A = 9</c:v>
                </c:pt>
              </c:strCache>
            </c:strRef>
          </c:tx>
          <c:spPr>
            <a:ln w="25400" cap="rnd">
              <a:solidFill>
                <a:srgbClr val="00B0F0"/>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aircraft'!$G$106:$G$119</c:f>
              <c:numCache>
                <c:formatCode>0.000</c:formatCode>
                <c:ptCount val="14"/>
                <c:pt idx="0">
                  <c:v>0.12411905243096827</c:v>
                </c:pt>
                <c:pt idx="1">
                  <c:v>0.11816356521081048</c:v>
                </c:pt>
                <c:pt idx="2">
                  <c:v>0.11356959080545706</c:v>
                </c:pt>
                <c:pt idx="3">
                  <c:v>0.10980840159207597</c:v>
                </c:pt>
                <c:pt idx="4">
                  <c:v>0.10661621684958736</c:v>
                </c:pt>
                <c:pt idx="5">
                  <c:v>0.10384024717195241</c:v>
                </c:pt>
                <c:pt idx="6">
                  <c:v>0.10138325669450962</c:v>
                </c:pt>
                <c:pt idx="7">
                  <c:v>9.9179184221175387E-2</c:v>
                </c:pt>
                <c:pt idx="8">
                  <c:v>9.7180929763332521E-2</c:v>
                </c:pt>
                <c:pt idx="9">
                  <c:v>9.535364026578852E-2</c:v>
                </c:pt>
                <c:pt idx="10">
                  <c:v>9.3670751038961081E-2</c:v>
                </c:pt>
                <c:pt idx="11">
                  <c:v>9.2111520492404522E-2</c:v>
                </c:pt>
                <c:pt idx="12">
                  <c:v>9.0659425552823705E-2</c:v>
                </c:pt>
                <c:pt idx="13">
                  <c:v>8.9301078573360559E-2</c:v>
                </c:pt>
              </c:numCache>
            </c:numRef>
          </c:yVal>
          <c:smooth val="1"/>
          <c:extLst>
            <c:ext xmlns:c16="http://schemas.microsoft.com/office/drawing/2014/chart" uri="{C3380CC4-5D6E-409C-BE32-E72D297353CC}">
              <c16:uniqueId val="{00000008-AA33-432D-98EB-B1182B14A7DD}"/>
            </c:ext>
          </c:extLst>
        </c:ser>
        <c:ser>
          <c:idx val="9"/>
          <c:order val="9"/>
          <c:tx>
            <c:strRef>
              <c:f>'W|P - W|S propeller aircraft'!$H$105</c:f>
              <c:strCache>
                <c:ptCount val="1"/>
                <c:pt idx="0">
                  <c:v>c at A = 12</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aircraft'!$E$106:$E$119</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aircraft'!$H$106:$H$119</c:f>
              <c:numCache>
                <c:formatCode>0.000</c:formatCode>
                <c:ptCount val="14"/>
                <c:pt idx="0">
                  <c:v>0.12976675042519001</c:v>
                </c:pt>
                <c:pt idx="1">
                  <c:v>0.1244804039326335</c:v>
                </c:pt>
                <c:pt idx="2">
                  <c:v>0.12034730105184348</c:v>
                </c:pt>
                <c:pt idx="3">
                  <c:v>0.11692692098091303</c:v>
                </c:pt>
                <c:pt idx="4">
                  <c:v>0.11399780788237221</c:v>
                </c:pt>
                <c:pt idx="5">
                  <c:v>0.11143082177797896</c:v>
                </c:pt>
                <c:pt idx="6">
                  <c:v>0.10914327602791324</c:v>
                </c:pt>
                <c:pt idx="7">
                  <c:v>0.10707868020793372</c:v>
                </c:pt>
                <c:pt idx="8">
                  <c:v>0.10519655000820025</c:v>
                </c:pt>
                <c:pt idx="9">
                  <c:v>0.10346678373651368</c:v>
                </c:pt>
                <c:pt idx="10">
                  <c:v>0.10186633478088293</c:v>
                </c:pt>
                <c:pt idx="11">
                  <c:v>0.10037713215979135</c:v>
                </c:pt>
                <c:pt idx="12">
                  <c:v>9.898472259135796E-2</c:v>
                </c:pt>
                <c:pt idx="13">
                  <c:v>9.7677350995942727E-2</c:v>
                </c:pt>
              </c:numCache>
            </c:numRef>
          </c:yVal>
          <c:smooth val="1"/>
          <c:extLst>
            <c:ext xmlns:c16="http://schemas.microsoft.com/office/drawing/2014/chart" uri="{C3380CC4-5D6E-409C-BE32-E72D297353CC}">
              <c16:uniqueId val="{00000009-AA33-432D-98EB-B1182B14A7DD}"/>
            </c:ext>
          </c:extLst>
        </c:ser>
        <c:ser>
          <c:idx val="10"/>
          <c:order val="10"/>
          <c:tx>
            <c:strRef>
              <c:f>'W|P - W|S propeller aircraft'!$F$129</c:f>
              <c:strCache>
                <c:ptCount val="1"/>
                <c:pt idx="0">
                  <c:v>c/V at A = 6</c:v>
                </c:pt>
              </c:strCache>
            </c:strRef>
          </c:tx>
          <c:spPr>
            <a:ln w="25400" cap="rnd">
              <a:solidFill>
                <a:srgbClr val="FF000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aircraft'!$F$130:$F$143</c:f>
              <c:numCache>
                <c:formatCode>0.000</c:formatCode>
                <c:ptCount val="14"/>
                <c:pt idx="0">
                  <c:v>0.24000604701835529</c:v>
                </c:pt>
                <c:pt idx="1">
                  <c:v>0.19686365578941634</c:v>
                </c:pt>
                <c:pt idx="2">
                  <c:v>0.17095672924758509</c:v>
                </c:pt>
                <c:pt idx="3">
                  <c:v>0.15319520816030879</c:v>
                </c:pt>
                <c:pt idx="4">
                  <c:v>0.14004138548831416</c:v>
                </c:pt>
                <c:pt idx="5">
                  <c:v>0.12979301800654516</c:v>
                </c:pt>
                <c:pt idx="6">
                  <c:v>0.12151593501837797</c:v>
                </c:pt>
                <c:pt idx="7">
                  <c:v>0.11464898671076869</c:v>
                </c:pt>
                <c:pt idx="8">
                  <c:v>0.10883201027825734</c:v>
                </c:pt>
                <c:pt idx="9">
                  <c:v>0.10382180543704697</c:v>
                </c:pt>
                <c:pt idx="10">
                  <c:v>9.944741494355909E-2</c:v>
                </c:pt>
                <c:pt idx="11">
                  <c:v>9.5584675856418361E-2</c:v>
                </c:pt>
                <c:pt idx="12">
                  <c:v>9.2140936951686112E-2</c:v>
                </c:pt>
                <c:pt idx="13">
                  <c:v>8.9045466139263327E-2</c:v>
                </c:pt>
              </c:numCache>
            </c:numRef>
          </c:yVal>
          <c:smooth val="1"/>
          <c:extLst>
            <c:ext xmlns:c16="http://schemas.microsoft.com/office/drawing/2014/chart" uri="{C3380CC4-5D6E-409C-BE32-E72D297353CC}">
              <c16:uniqueId val="{0000000A-AA33-432D-98EB-B1182B14A7DD}"/>
            </c:ext>
          </c:extLst>
        </c:ser>
        <c:ser>
          <c:idx val="11"/>
          <c:order val="11"/>
          <c:tx>
            <c:strRef>
              <c:f>'W|P - W|S propeller aircraft'!$G$129</c:f>
              <c:strCache>
                <c:ptCount val="1"/>
                <c:pt idx="0">
                  <c:v>c/V at A = 9</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aircraft'!$G$130:$G$143</c:f>
              <c:numCache>
                <c:formatCode>0.000</c:formatCode>
                <c:ptCount val="14"/>
                <c:pt idx="0">
                  <c:v>0.33203883718862992</c:v>
                </c:pt>
                <c:pt idx="1">
                  <c:v>0.27283329497665909</c:v>
                </c:pt>
                <c:pt idx="2">
                  <c:v>0.2371800331487407</c:v>
                </c:pt>
                <c:pt idx="3">
                  <c:v>0.21269282024375291</c:v>
                </c:pt>
                <c:pt idx="4">
                  <c:v>0.19453511865094017</c:v>
                </c:pt>
                <c:pt idx="5">
                  <c:v>0.18037457513750199</c:v>
                </c:pt>
                <c:pt idx="6">
                  <c:v>0.1689291410643152</c:v>
                </c:pt>
                <c:pt idx="7">
                  <c:v>0.15942772420401782</c:v>
                </c:pt>
                <c:pt idx="8">
                  <c:v>0.15137490779372939</c:v>
                </c:pt>
                <c:pt idx="9">
                  <c:v>0.14443587637192992</c:v>
                </c:pt>
                <c:pt idx="10">
                  <c:v>0.13837510173886836</c:v>
                </c:pt>
                <c:pt idx="11">
                  <c:v>0.13302141746042012</c:v>
                </c:pt>
                <c:pt idx="12">
                  <c:v>0.12824702814088362</c:v>
                </c:pt>
                <c:pt idx="13">
                  <c:v>0.12395432458372062</c:v>
                </c:pt>
              </c:numCache>
            </c:numRef>
          </c:yVal>
          <c:smooth val="1"/>
          <c:extLst>
            <c:ext xmlns:c16="http://schemas.microsoft.com/office/drawing/2014/chart" uri="{C3380CC4-5D6E-409C-BE32-E72D297353CC}">
              <c16:uniqueId val="{0000000B-AA33-432D-98EB-B1182B14A7DD}"/>
            </c:ext>
          </c:extLst>
        </c:ser>
        <c:ser>
          <c:idx val="12"/>
          <c:order val="12"/>
          <c:tx>
            <c:strRef>
              <c:f>'W|P - W|S propeller aircraft'!$H$129</c:f>
              <c:strCache>
                <c:ptCount val="1"/>
                <c:pt idx="0">
                  <c:v>c/V at A = 12</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'W|P - W|S propeller aircraft'!$E$130:$E$143</c:f>
              <c:numCache>
                <c:formatCode>General</c:formatCode>
                <c:ptCount val="14"/>
                <c:pt idx="0">
                  <c:v>200</c:v>
                </c:pt>
                <c:pt idx="1">
                  <c:v>300</c:v>
                </c:pt>
                <c:pt idx="2">
                  <c:v>400</c:v>
                </c:pt>
                <c:pt idx="3">
                  <c:v>500</c:v>
                </c:pt>
                <c:pt idx="4">
                  <c:v>600</c:v>
                </c:pt>
                <c:pt idx="5">
                  <c:v>700</c:v>
                </c:pt>
                <c:pt idx="6">
                  <c:v>800</c:v>
                </c:pt>
                <c:pt idx="7">
                  <c:v>900</c:v>
                </c:pt>
                <c:pt idx="8">
                  <c:v>1000</c:v>
                </c:pt>
                <c:pt idx="9">
                  <c:v>1100</c:v>
                </c:pt>
                <c:pt idx="10">
                  <c:v>1200</c:v>
                </c:pt>
                <c:pt idx="11">
                  <c:v>1300</c:v>
                </c:pt>
                <c:pt idx="12">
                  <c:v>1400</c:v>
                </c:pt>
                <c:pt idx="13">
                  <c:v>1500</c:v>
                </c:pt>
              </c:numCache>
            </c:numRef>
          </c:xVal>
          <c:yVal>
            <c:numRef>
              <c:f>'W|P - W|S propeller aircraft'!$H$130:$H$143</c:f>
              <c:numCache>
                <c:formatCode>0.000</c:formatCode>
                <c:ptCount val="14"/>
                <c:pt idx="0">
                  <c:v>0.4108019576098243</c:v>
                </c:pt>
                <c:pt idx="1">
                  <c:v>0.33806239494344237</c:v>
                </c:pt>
                <c:pt idx="2">
                  <c:v>0.29415285264469032</c:v>
                </c:pt>
                <c:pt idx="3">
                  <c:v>0.26394872845418416</c:v>
                </c:pt>
                <c:pt idx="4">
                  <c:v>0.24152740581723667</c:v>
                </c:pt>
                <c:pt idx="5">
                  <c:v>0.22402735677207561</c:v>
                </c:pt>
                <c:pt idx="6">
                  <c:v>0.20987345593204942</c:v>
                </c:pt>
                <c:pt idx="7">
                  <c:v>0.19811730675817682</c:v>
                </c:pt>
                <c:pt idx="8">
                  <c:v>0.18814903918833775</c:v>
                </c:pt>
                <c:pt idx="9">
                  <c:v>0.17955618461588774</c:v>
                </c:pt>
                <c:pt idx="10">
                  <c:v>0.17204840812321895</c:v>
                </c:pt>
                <c:pt idx="11">
                  <c:v>0.16541459955586674</c:v>
                </c:pt>
                <c:pt idx="12">
                  <c:v>0.15949706649384698</c:v>
                </c:pt>
                <c:pt idx="13">
                  <c:v>0.15417531422720071</c:v>
                </c:pt>
              </c:numCache>
            </c:numRef>
          </c:yVal>
          <c:smooth val="1"/>
          <c:extLst>
            <c:ext xmlns:c16="http://schemas.microsoft.com/office/drawing/2014/chart" uri="{C3380CC4-5D6E-409C-BE32-E72D297353CC}">
              <c16:uniqueId val="{0000000C-AA33-432D-98EB-B1182B14A7DD}"/>
            </c:ext>
          </c:extLst>
        </c:ser>
        <c:dLbls>
          <c:showLegendKey val="0"/>
          <c:showVal val="0"/>
          <c:showCatName val="0"/>
          <c:showSerName val="0"/>
          <c:showPercent val="0"/>
          <c:showBubbleSize val="0"/>
        </c:dLbls>
        <c:axId val="304512024"/>
        <c:axId val="1"/>
      </c:scatterChart>
      <c:valAx>
        <c:axId val="304512024"/>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6037815017531893"/>
              <c:y val="0.895240593907326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Power Loading W/P (N/W)</a:t>
                </a:r>
              </a:p>
            </c:rich>
          </c:tx>
          <c:layout>
            <c:manualLayout>
              <c:xMode val="edge"/>
              <c:yMode val="edge"/>
              <c:x val="4.1577312711308184E-2"/>
              <c:y val="0.3606326030813498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512024"/>
        <c:crosses val="autoZero"/>
        <c:crossBetween val="midCat"/>
      </c:valAx>
      <c:spPr>
        <a:noFill/>
        <a:ln>
          <a:noFill/>
        </a:ln>
        <a:effectLst/>
      </c:spPr>
    </c:plotArea>
    <c:legend>
      <c:legendPos val="b"/>
      <c:layout>
        <c:manualLayout>
          <c:xMode val="edge"/>
          <c:yMode val="edge"/>
          <c:x val="0.76098385829316018"/>
          <c:y val="0.23628564422526768"/>
          <c:w val="0.22444807332609637"/>
          <c:h val="0.6059288886467045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7896191001753492"/>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ser>
          <c:idx val="12"/>
          <c:order val="12"/>
          <c:tx>
            <c:strRef>
              <c:f>'T|W - W|S business jet'!$F$104</c:f>
              <c:strCache>
                <c:ptCount val="1"/>
                <c:pt idx="0">
                  <c:v>c/V at A = 9</c:v>
                </c:pt>
              </c:strCache>
            </c:strRef>
          </c:tx>
          <c:spPr>
            <a:ln w="25400" cap="rnd">
              <a:solidFill>
                <a:schemeClr val="accent1">
                  <a:lumMod val="80000"/>
                  <a:lumOff val="20000"/>
                </a:schemeClr>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C-EA4F-4386-BFBC-9A3860205364}"/>
            </c:ext>
          </c:extLst>
        </c:ser>
        <c:ser>
          <c:idx val="13"/>
          <c:order val="13"/>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D-EA4F-4386-BFBC-9A3860205364}"/>
            </c:ext>
          </c:extLst>
        </c:ser>
        <c:ser>
          <c:idx val="14"/>
          <c:order val="14"/>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E-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096535642369525"/>
              <c:y val="0.880078533378072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for a business jet</a:t>
            </a:r>
          </a:p>
        </c:rich>
      </c:tx>
      <c:layout>
        <c:manualLayout>
          <c:xMode val="edge"/>
          <c:yMode val="edge"/>
          <c:x val="0.25"/>
          <c:y val="1.949868766404199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06664097674329"/>
          <c:y val="0.13441631009592053"/>
          <c:w val="0.63277391977547626"/>
          <c:h val="0.67896191001753492"/>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EA4F-4386-BFBC-9A3860205364}"/>
            </c:ext>
          </c:extLst>
        </c:ser>
        <c:ser>
          <c:idx val="1"/>
          <c:order val="1"/>
          <c:tx>
            <c:strRef>
              <c:f>'T|W - W|S business jet'!$F$3</c:f>
              <c:strCache>
                <c:ptCount val="1"/>
                <c:pt idx="0">
                  <c:v>CLmaxTO = 1.8</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EA4F-4386-BFBC-9A3860205364}"/>
            </c:ext>
          </c:extLst>
        </c:ser>
        <c:ser>
          <c:idx val="2"/>
          <c:order val="2"/>
          <c:tx>
            <c:strRef>
              <c:f>'T|W - W|S business jet'!$G$3</c:f>
              <c:strCache>
                <c:ptCount val="1"/>
                <c:pt idx="0">
                  <c:v>CLmaxTO = 2.0</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EA4F-4386-BFBC-9A3860205364}"/>
            </c:ext>
          </c:extLst>
        </c:ser>
        <c:ser>
          <c:idx val="3"/>
          <c:order val="3"/>
          <c:tx>
            <c:strRef>
              <c:f>'T|W - W|S business jet'!$H$3</c:f>
              <c:strCache>
                <c:ptCount val="1"/>
                <c:pt idx="0">
                  <c:v>CLmaxTO = 2.2</c:v>
                </c:pt>
              </c:strCache>
            </c:strRef>
          </c:tx>
          <c:spPr>
            <a:ln w="25400" cap="rnd">
              <a:solidFill>
                <a:schemeClr val="accent4"/>
              </a:solidFill>
              <a:prstDash val="dash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EA4F-4386-BFBC-9A3860205364}"/>
            </c:ext>
          </c:extLst>
        </c:ser>
        <c:ser>
          <c:idx val="4"/>
          <c:order val="4"/>
          <c:tx>
            <c:strRef>
              <c:f>'T|W - W|S business jet'!$E$34</c:f>
              <c:strCache>
                <c:ptCount val="1"/>
                <c:pt idx="0">
                  <c:v>stall clean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'T|W - W|S business jet'!$D$35:$D$36</c:f>
              <c:numCache>
                <c:formatCode>0</c:formatCode>
                <c:ptCount val="2"/>
                <c:pt idx="0">
                  <c:v>2917.8002777777779</c:v>
                </c:pt>
                <c:pt idx="1">
                  <c:v>2917.8002777777779</c:v>
                </c:pt>
              </c:numCache>
            </c:numRef>
          </c:xVal>
          <c:yVal>
            <c:numRef>
              <c:f>'T|W - W|S business jet'!$E$35:$E$36</c:f>
              <c:numCache>
                <c:formatCode>General</c:formatCode>
                <c:ptCount val="2"/>
                <c:pt idx="0">
                  <c:v>0</c:v>
                </c:pt>
                <c:pt idx="1">
                  <c:v>0.45</c:v>
                </c:pt>
              </c:numCache>
            </c:numRef>
          </c:yVal>
          <c:smooth val="1"/>
          <c:extLst>
            <c:ext xmlns:c16="http://schemas.microsoft.com/office/drawing/2014/chart" uri="{C3380CC4-5D6E-409C-BE32-E72D297353CC}">
              <c16:uniqueId val="{00000004-EA4F-4386-BFBC-9A3860205364}"/>
            </c:ext>
          </c:extLst>
        </c:ser>
        <c:ser>
          <c:idx val="5"/>
          <c:order val="5"/>
          <c:tx>
            <c:strRef>
              <c:f>'T|W - W|S business jet'!$E$38</c:f>
              <c:strCache>
                <c:ptCount val="1"/>
                <c:pt idx="0">
                  <c:v>stall landing conf.</c:v>
                </c:pt>
              </c:strCache>
            </c:strRef>
          </c:tx>
          <c:spPr>
            <a:ln w="25400" cap="rnd">
              <a:solidFill>
                <a:schemeClr val="accent6"/>
              </a:solidFill>
              <a:prstDash val="lgDash"/>
              <a:round/>
            </a:ln>
            <a:effectLst>
              <a:outerShdw blurRad="40000" dist="23000" dir="5400000" rotWithShape="0">
                <a:srgbClr val="000000">
                  <a:alpha val="35000"/>
                </a:srgbClr>
              </a:outerShdw>
            </a:effectLst>
          </c:spPr>
          <c:marker>
            <c:symbol val="none"/>
          </c:marker>
          <c:xVal>
            <c:numRef>
              <c:f>'T|W - W|S business jet'!$D$39:$D$40</c:f>
              <c:numCache>
                <c:formatCode>0</c:formatCode>
                <c:ptCount val="2"/>
                <c:pt idx="0">
                  <c:v>3045.0487898919755</c:v>
                </c:pt>
                <c:pt idx="1">
                  <c:v>3045.0487898919755</c:v>
                </c:pt>
              </c:numCache>
            </c:numRef>
          </c:xVal>
          <c:yVal>
            <c:numRef>
              <c:f>'T|W - W|S business jet'!$E$39:$E$40</c:f>
              <c:numCache>
                <c:formatCode>General</c:formatCode>
                <c:ptCount val="2"/>
                <c:pt idx="0">
                  <c:v>0</c:v>
                </c:pt>
                <c:pt idx="1">
                  <c:v>0.45</c:v>
                </c:pt>
              </c:numCache>
            </c:numRef>
          </c:yVal>
          <c:smooth val="1"/>
          <c:extLst>
            <c:ext xmlns:c16="http://schemas.microsoft.com/office/drawing/2014/chart" uri="{C3380CC4-5D6E-409C-BE32-E72D297353CC}">
              <c16:uniqueId val="{00000005-EA4F-4386-BFBC-9A3860205364}"/>
            </c:ext>
          </c:extLst>
        </c:ser>
        <c:ser>
          <c:idx val="6"/>
          <c:order val="6"/>
          <c:tx>
            <c:strRef>
              <c:f>'T|W - W|S business jet'!$B$62</c:f>
              <c:strCache>
                <c:ptCount val="1"/>
                <c:pt idx="0">
                  <c:v>CLmax land =1.6</c:v>
                </c:pt>
              </c:strCache>
            </c:strRef>
          </c:tx>
          <c:spPr>
            <a:ln w="25400" cap="rnd" cmpd="dbl">
              <a:solidFill>
                <a:srgbClr val="FF0000"/>
              </a:solidFill>
              <a:round/>
            </a:ln>
            <a:effectLst>
              <a:outerShdw blurRad="40000" dist="23000" dir="5400000" rotWithShape="0">
                <a:srgbClr val="000000">
                  <a:alpha val="35000"/>
                </a:srgbClr>
              </a:outerShdw>
            </a:effectLst>
          </c:spPr>
          <c:marker>
            <c:symbol val="none"/>
          </c:marker>
          <c:xVal>
            <c:numRef>
              <c:f>'T|W - W|S business jet'!$A$63:$A$64</c:f>
              <c:numCache>
                <c:formatCode>0</c:formatCode>
                <c:ptCount val="2"/>
                <c:pt idx="0">
                  <c:v>2285.3980168342109</c:v>
                </c:pt>
                <c:pt idx="1">
                  <c:v>2285.3980168342109</c:v>
                </c:pt>
              </c:numCache>
            </c:numRef>
          </c:xVal>
          <c:yVal>
            <c:numRef>
              <c:f>'T|W - W|S business jet'!$B$63:$B$64</c:f>
              <c:numCache>
                <c:formatCode>General</c:formatCode>
                <c:ptCount val="2"/>
                <c:pt idx="0">
                  <c:v>0</c:v>
                </c:pt>
                <c:pt idx="1">
                  <c:v>0.4</c:v>
                </c:pt>
              </c:numCache>
            </c:numRef>
          </c:yVal>
          <c:smooth val="1"/>
          <c:extLst>
            <c:ext xmlns:c16="http://schemas.microsoft.com/office/drawing/2014/chart" uri="{C3380CC4-5D6E-409C-BE32-E72D297353CC}">
              <c16:uniqueId val="{00000006-EA4F-4386-BFBC-9A3860205364}"/>
            </c:ext>
          </c:extLst>
        </c:ser>
        <c:ser>
          <c:idx val="7"/>
          <c:order val="7"/>
          <c:tx>
            <c:strRef>
              <c:f>'T|W - W|S business jet'!$E$62</c:f>
              <c:strCache>
                <c:ptCount val="1"/>
                <c:pt idx="0">
                  <c:v>CLmax land =2.0</c:v>
                </c:pt>
              </c:strCache>
            </c:strRef>
          </c:tx>
          <c:spPr>
            <a:ln w="25400" cap="rnd" cmpd="dbl">
              <a:solidFill>
                <a:srgbClr val="00B0F0"/>
              </a:solidFill>
              <a:round/>
            </a:ln>
            <a:effectLst>
              <a:outerShdw blurRad="40000" dist="23000" dir="5400000" rotWithShape="0">
                <a:srgbClr val="000000">
                  <a:alpha val="35000"/>
                </a:srgbClr>
              </a:outerShdw>
            </a:effectLst>
          </c:spPr>
          <c:marker>
            <c:symbol val="none"/>
          </c:marker>
          <c:xVal>
            <c:numRef>
              <c:f>'T|W - W|S business jet'!$D$63:$D$64</c:f>
              <c:numCache>
                <c:formatCode>0</c:formatCode>
                <c:ptCount val="2"/>
                <c:pt idx="0">
                  <c:v>2856.7475210427638</c:v>
                </c:pt>
                <c:pt idx="1">
                  <c:v>2856.7475210427638</c:v>
                </c:pt>
              </c:numCache>
            </c:numRef>
          </c:xVal>
          <c:yVal>
            <c:numRef>
              <c:f>'T|W - W|S business jet'!$E$63:$E$64</c:f>
              <c:numCache>
                <c:formatCode>General</c:formatCode>
                <c:ptCount val="2"/>
                <c:pt idx="0">
                  <c:v>0</c:v>
                </c:pt>
                <c:pt idx="1">
                  <c:v>0.4</c:v>
                </c:pt>
              </c:numCache>
            </c:numRef>
          </c:yVal>
          <c:smooth val="1"/>
          <c:extLst>
            <c:ext xmlns:c16="http://schemas.microsoft.com/office/drawing/2014/chart" uri="{C3380CC4-5D6E-409C-BE32-E72D297353CC}">
              <c16:uniqueId val="{00000007-EA4F-4386-BFBC-9A3860205364}"/>
            </c:ext>
          </c:extLst>
        </c:ser>
        <c:ser>
          <c:idx val="8"/>
          <c:order val="8"/>
          <c:tx>
            <c:strRef>
              <c:f>'T|W - W|S business jet'!$H$62</c:f>
              <c:strCache>
                <c:ptCount val="1"/>
                <c:pt idx="0">
                  <c:v>CLmax land =2.4</c:v>
                </c:pt>
              </c:strCache>
            </c:strRef>
          </c:tx>
          <c:spPr>
            <a:ln w="25400" cap="rnd" cmpd="dbl">
              <a:solidFill>
                <a:schemeClr val="tx1"/>
              </a:solidFill>
              <a:round/>
            </a:ln>
            <a:effectLst>
              <a:outerShdw blurRad="40000" dist="23000" dir="5400000" rotWithShape="0">
                <a:srgbClr val="000000">
                  <a:alpha val="35000"/>
                </a:srgbClr>
              </a:outerShdw>
            </a:effectLst>
          </c:spPr>
          <c:marker>
            <c:symbol val="none"/>
          </c:marker>
          <c:xVal>
            <c:numRef>
              <c:f>'T|W - W|S business jet'!$G$63:$G$64</c:f>
              <c:numCache>
                <c:formatCode>0</c:formatCode>
                <c:ptCount val="2"/>
                <c:pt idx="0">
                  <c:v>3428.0970252513162</c:v>
                </c:pt>
                <c:pt idx="1">
                  <c:v>3428.0970252513162</c:v>
                </c:pt>
              </c:numCache>
            </c:numRef>
          </c:xVal>
          <c:yVal>
            <c:numRef>
              <c:f>'T|W - W|S business jet'!$H$63:$H$64</c:f>
              <c:numCache>
                <c:formatCode>General</c:formatCode>
                <c:ptCount val="2"/>
                <c:pt idx="0">
                  <c:v>0</c:v>
                </c:pt>
                <c:pt idx="1">
                  <c:v>0.4</c:v>
                </c:pt>
              </c:numCache>
            </c:numRef>
          </c:yVal>
          <c:smooth val="1"/>
          <c:extLst>
            <c:ext xmlns:c16="http://schemas.microsoft.com/office/drawing/2014/chart" uri="{C3380CC4-5D6E-409C-BE32-E72D297353CC}">
              <c16:uniqueId val="{00000008-EA4F-4386-BFBC-9A3860205364}"/>
            </c:ext>
          </c:extLst>
        </c:ser>
        <c:ser>
          <c:idx val="9"/>
          <c:order val="9"/>
          <c:tx>
            <c:strRef>
              <c:f>'T|W - W|S business jet'!$F$77</c:f>
              <c:strCache>
                <c:ptCount val="1"/>
                <c:pt idx="0">
                  <c:v>c at A = 9</c:v>
                </c:pt>
              </c:strCache>
            </c:strRef>
          </c:tx>
          <c:spPr>
            <a:ln w="25400" cap="rnd">
              <a:solidFill>
                <a:srgbClr val="FF000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jet'!$F$78:$F$97</c:f>
              <c:numCache>
                <c:formatCode>0.000</c:formatCode>
                <c:ptCount val="20"/>
                <c:pt idx="0">
                  <c:v>1.1758880111227823</c:v>
                </c:pt>
                <c:pt idx="1">
                  <c:v>0.84809287709038605</c:v>
                </c:pt>
                <c:pt idx="2">
                  <c:v>0.70287424275697274</c:v>
                </c:pt>
                <c:pt idx="3">
                  <c:v>0.61630671497612544</c:v>
                </c:pt>
                <c:pt idx="4">
                  <c:v>0.55723014567801488</c:v>
                </c:pt>
                <c:pt idx="5">
                  <c:v>0.51362163388431914</c:v>
                </c:pt>
                <c:pt idx="6">
                  <c:v>0.47972911823725151</c:v>
                </c:pt>
                <c:pt idx="7">
                  <c:v>0.45240914795992726</c:v>
                </c:pt>
                <c:pt idx="8">
                  <c:v>0.42977961626057315</c:v>
                </c:pt>
                <c:pt idx="9">
                  <c:v>0.41063570519999637</c:v>
                </c:pt>
                <c:pt idx="10">
                  <c:v>0.39416563683296102</c:v>
                </c:pt>
                <c:pt idx="11">
                  <c:v>0.37979983079322066</c:v>
                </c:pt>
                <c:pt idx="12">
                  <c:v>0.36712527360598723</c:v>
                </c:pt>
                <c:pt idx="13">
                  <c:v>0.35583420314770786</c:v>
                </c:pt>
                <c:pt idx="14">
                  <c:v>0.3456919576061569</c:v>
                </c:pt>
                <c:pt idx="15">
                  <c:v>0.33651606690279701</c:v>
                </c:pt>
                <c:pt idx="16">
                  <c:v>0.32816221766861009</c:v>
                </c:pt>
                <c:pt idx="17">
                  <c:v>0.3205145715831077</c:v>
                </c:pt>
                <c:pt idx="18">
                  <c:v>0.31347892626091944</c:v>
                </c:pt>
                <c:pt idx="19">
                  <c:v>0.30697778225374173</c:v>
                </c:pt>
              </c:numCache>
            </c:numRef>
          </c:yVal>
          <c:smooth val="1"/>
          <c:extLst>
            <c:ext xmlns:c16="http://schemas.microsoft.com/office/drawing/2014/chart" uri="{C3380CC4-5D6E-409C-BE32-E72D297353CC}">
              <c16:uniqueId val="{00000009-EA4F-4386-BFBC-9A3860205364}"/>
            </c:ext>
          </c:extLst>
        </c:ser>
        <c:ser>
          <c:idx val="10"/>
          <c:order val="10"/>
          <c:tx>
            <c:strRef>
              <c:f>'T|W - W|S business jet'!$G$77</c:f>
              <c:strCache>
                <c:ptCount val="1"/>
                <c:pt idx="0">
                  <c:v>c at A = 12</c:v>
                </c:pt>
              </c:strCache>
            </c:strRef>
          </c:tx>
          <c:spPr>
            <a:ln w="25400" cap="rnd">
              <a:solidFill>
                <a:srgbClr val="0070C0"/>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jet'!$G$78:$G$97</c:f>
              <c:numCache>
                <c:formatCode>0.000</c:formatCode>
                <c:ptCount val="20"/>
                <c:pt idx="0">
                  <c:v>1.2517441242467164</c:v>
                </c:pt>
                <c:pt idx="1">
                  <c:v>0.89950532941743577</c:v>
                </c:pt>
                <c:pt idx="2">
                  <c:v>0.74345775142227188</c:v>
                </c:pt>
                <c:pt idx="3">
                  <c:v>0.65043488899667423</c:v>
                </c:pt>
                <c:pt idx="4">
                  <c:v>0.58695298395363493</c:v>
                </c:pt>
                <c:pt idx="5">
                  <c:v>0.54009258840855712</c:v>
                </c:pt>
                <c:pt idx="6">
                  <c:v>0.50367271018035931</c:v>
                </c:pt>
                <c:pt idx="7">
                  <c:v>0.47431549158203384</c:v>
                </c:pt>
                <c:pt idx="8">
                  <c:v>0.44999847724666014</c:v>
                </c:pt>
                <c:pt idx="9">
                  <c:v>0.42942700604346024</c:v>
                </c:pt>
                <c:pt idx="10">
                  <c:v>0.41172876580116596</c:v>
                </c:pt>
                <c:pt idx="11">
                  <c:v>0.3962917025844519</c:v>
                </c:pt>
                <c:pt idx="12">
                  <c:v>0.38267200453187289</c:v>
                </c:pt>
                <c:pt idx="13">
                  <c:v>0.37053895971930489</c:v>
                </c:pt>
                <c:pt idx="14">
                  <c:v>0.35964040761918281</c:v>
                </c:pt>
                <c:pt idx="15">
                  <c:v>0.34978027137165307</c:v>
                </c:pt>
                <c:pt idx="16">
                  <c:v>0.34080347616960871</c:v>
                </c:pt>
                <c:pt idx="17">
                  <c:v>0.3325855456368999</c:v>
                </c:pt>
                <c:pt idx="18">
                  <c:v>0.32502525272270139</c:v>
                </c:pt>
                <c:pt idx="19">
                  <c:v>0.31803931885013342</c:v>
                </c:pt>
              </c:numCache>
            </c:numRef>
          </c:yVal>
          <c:smooth val="1"/>
          <c:extLst>
            <c:ext xmlns:c16="http://schemas.microsoft.com/office/drawing/2014/chart" uri="{C3380CC4-5D6E-409C-BE32-E72D297353CC}">
              <c16:uniqueId val="{0000000A-EA4F-4386-BFBC-9A3860205364}"/>
            </c:ext>
          </c:extLst>
        </c:ser>
        <c:ser>
          <c:idx val="11"/>
          <c:order val="11"/>
          <c:tx>
            <c:strRef>
              <c:f>'T|W - W|S business jet'!$H$77</c:f>
              <c:strCache>
                <c:ptCount val="1"/>
                <c:pt idx="0">
                  <c:v>c at A = 15</c:v>
                </c:pt>
              </c:strCache>
            </c:strRef>
          </c:tx>
          <c:spPr>
            <a:ln w="25400" cap="rnd">
              <a:solidFill>
                <a:schemeClr val="tx1"/>
              </a:solidFill>
              <a:prstDash val="dash"/>
              <a:round/>
            </a:ln>
            <a:effectLst>
              <a:outerShdw blurRad="40000" dist="23000" dir="5400000" rotWithShape="0">
                <a:srgbClr val="000000">
                  <a:alpha val="35000"/>
                </a:srgbClr>
              </a:outerShdw>
            </a:effectLst>
          </c:spPr>
          <c:marker>
            <c:symbol val="none"/>
          </c:marker>
          <c:xVal>
            <c:numRef>
              <c:f>'T|W - W|S business jet'!$E$78:$E$97</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jet'!$H$78:$H$97</c:f>
              <c:numCache>
                <c:formatCode>0.000</c:formatCode>
                <c:ptCount val="20"/>
                <c:pt idx="0">
                  <c:v>1.3155535320762679</c:v>
                </c:pt>
                <c:pt idx="1">
                  <c:v>0.94310635255484954</c:v>
                </c:pt>
                <c:pt idx="2">
                  <c:v>0.77810612785326305</c:v>
                </c:pt>
                <c:pt idx="3">
                  <c:v>0.67974642628145121</c:v>
                </c:pt>
                <c:pt idx="4">
                  <c:v>0.61262248414047871</c:v>
                </c:pt>
                <c:pt idx="5">
                  <c:v>0.56307364849765529</c:v>
                </c:pt>
                <c:pt idx="6">
                  <c:v>0.52456431584115426</c:v>
                </c:pt>
                <c:pt idx="7">
                  <c:v>0.49352283652074197</c:v>
                </c:pt>
                <c:pt idx="8">
                  <c:v>0.46781072434984561</c:v>
                </c:pt>
                <c:pt idx="9">
                  <c:v>0.44605904185288686</c:v>
                </c:pt>
                <c:pt idx="10">
                  <c:v>0.42734543120721757</c:v>
                </c:pt>
                <c:pt idx="11">
                  <c:v>0.41102272416994873</c:v>
                </c:pt>
                <c:pt idx="12">
                  <c:v>0.3966216468324143</c:v>
                </c:pt>
                <c:pt idx="13">
                  <c:v>0.38379251390956826</c:v>
                </c:pt>
                <c:pt idx="14">
                  <c:v>0.37226869810578944</c:v>
                </c:pt>
                <c:pt idx="15">
                  <c:v>0.36184287338404281</c:v>
                </c:pt>
                <c:pt idx="16">
                  <c:v>0.35235106809960998</c:v>
                </c:pt>
                <c:pt idx="17">
                  <c:v>0.34366166450937286</c:v>
                </c:pt>
                <c:pt idx="18">
                  <c:v>0.33566762803870603</c:v>
                </c:pt>
                <c:pt idx="19">
                  <c:v>0.32828090231355656</c:v>
                </c:pt>
              </c:numCache>
            </c:numRef>
          </c:yVal>
          <c:smooth val="1"/>
          <c:extLst>
            <c:ext xmlns:c16="http://schemas.microsoft.com/office/drawing/2014/chart" uri="{C3380CC4-5D6E-409C-BE32-E72D297353CC}">
              <c16:uniqueId val="{0000000B-EA4F-4386-BFBC-9A3860205364}"/>
            </c:ext>
          </c:extLst>
        </c:ser>
        <c:ser>
          <c:idx val="12"/>
          <c:order val="12"/>
          <c:tx>
            <c:strRef>
              <c:f>'T|W - W|S business jet'!$F$104</c:f>
              <c:strCache>
                <c:ptCount val="1"/>
                <c:pt idx="0">
                  <c:v>c/V at A = 9</c:v>
                </c:pt>
              </c:strCache>
            </c:strRef>
          </c:tx>
          <c:spPr>
            <a:ln w="25400" cap="rnd">
              <a:solidFill>
                <a:schemeClr val="accent1">
                  <a:lumMod val="80000"/>
                  <a:lumOff val="20000"/>
                </a:schemeClr>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jet'!$F$105:$F$124</c:f>
              <c:numCache>
                <c:formatCode>0.000</c:formatCode>
                <c:ptCount val="20"/>
                <c:pt idx="0">
                  <c:v>0.2491256537466319</c:v>
                </c:pt>
                <c:pt idx="1">
                  <c:v>0.2491256537466319</c:v>
                </c:pt>
                <c:pt idx="2">
                  <c:v>0.2491256537466319</c:v>
                </c:pt>
                <c:pt idx="3">
                  <c:v>0.2491256537466319</c:v>
                </c:pt>
                <c:pt idx="4">
                  <c:v>0.2491256537466319</c:v>
                </c:pt>
                <c:pt idx="5">
                  <c:v>0.2491256537466319</c:v>
                </c:pt>
                <c:pt idx="6">
                  <c:v>0.2491256537466319</c:v>
                </c:pt>
                <c:pt idx="7">
                  <c:v>0.2491256537466319</c:v>
                </c:pt>
                <c:pt idx="8">
                  <c:v>0.2491256537466319</c:v>
                </c:pt>
                <c:pt idx="9">
                  <c:v>0.2491256537466319</c:v>
                </c:pt>
                <c:pt idx="10">
                  <c:v>0.2491256537466319</c:v>
                </c:pt>
                <c:pt idx="11">
                  <c:v>0.2491256537466319</c:v>
                </c:pt>
                <c:pt idx="12">
                  <c:v>0.2491256537466319</c:v>
                </c:pt>
                <c:pt idx="13">
                  <c:v>0.2491256537466319</c:v>
                </c:pt>
                <c:pt idx="14">
                  <c:v>0.2491256537466319</c:v>
                </c:pt>
                <c:pt idx="15">
                  <c:v>0.2491256537466319</c:v>
                </c:pt>
                <c:pt idx="16">
                  <c:v>0.2491256537466319</c:v>
                </c:pt>
                <c:pt idx="17">
                  <c:v>0.2491256537466319</c:v>
                </c:pt>
                <c:pt idx="18">
                  <c:v>0.2491256537466319</c:v>
                </c:pt>
                <c:pt idx="19">
                  <c:v>0.2491256537466319</c:v>
                </c:pt>
              </c:numCache>
            </c:numRef>
          </c:yVal>
          <c:smooth val="1"/>
          <c:extLst>
            <c:ext xmlns:c16="http://schemas.microsoft.com/office/drawing/2014/chart" uri="{C3380CC4-5D6E-409C-BE32-E72D297353CC}">
              <c16:uniqueId val="{0000000C-EA4F-4386-BFBC-9A3860205364}"/>
            </c:ext>
          </c:extLst>
        </c:ser>
        <c:ser>
          <c:idx val="13"/>
          <c:order val="13"/>
          <c:tx>
            <c:strRef>
              <c:f>'T|W - W|S business jet'!$G$104</c:f>
              <c:strCache>
                <c:ptCount val="1"/>
                <c:pt idx="0">
                  <c:v>c/V at A = 12</c:v>
                </c:pt>
              </c:strCache>
            </c:strRef>
          </c:tx>
          <c:spPr>
            <a:ln w="25400" cap="rnd">
              <a:solidFill>
                <a:srgbClr val="00B0F0"/>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jet'!$G$105:$G$124</c:f>
              <c:numCache>
                <c:formatCode>0.000</c:formatCode>
                <c:ptCount val="20"/>
                <c:pt idx="0">
                  <c:v>0.24254406412210142</c:v>
                </c:pt>
                <c:pt idx="1">
                  <c:v>0.24254406412210142</c:v>
                </c:pt>
                <c:pt idx="2">
                  <c:v>0.24254406412210142</c:v>
                </c:pt>
                <c:pt idx="3">
                  <c:v>0.24254406412210142</c:v>
                </c:pt>
                <c:pt idx="4">
                  <c:v>0.24254406412210142</c:v>
                </c:pt>
                <c:pt idx="5">
                  <c:v>0.24254406412210142</c:v>
                </c:pt>
                <c:pt idx="6">
                  <c:v>0.24254406412210142</c:v>
                </c:pt>
                <c:pt idx="7">
                  <c:v>0.24254406412210142</c:v>
                </c:pt>
                <c:pt idx="8">
                  <c:v>0.24254406412210142</c:v>
                </c:pt>
                <c:pt idx="9">
                  <c:v>0.24254406412210142</c:v>
                </c:pt>
                <c:pt idx="10">
                  <c:v>0.24254406412210142</c:v>
                </c:pt>
                <c:pt idx="11">
                  <c:v>0.24254406412210142</c:v>
                </c:pt>
                <c:pt idx="12">
                  <c:v>0.24254406412210142</c:v>
                </c:pt>
                <c:pt idx="13">
                  <c:v>0.24254406412210142</c:v>
                </c:pt>
                <c:pt idx="14">
                  <c:v>0.24254406412210142</c:v>
                </c:pt>
                <c:pt idx="15">
                  <c:v>0.24254406412210142</c:v>
                </c:pt>
                <c:pt idx="16">
                  <c:v>0.24254406412210142</c:v>
                </c:pt>
                <c:pt idx="17">
                  <c:v>0.24254406412210142</c:v>
                </c:pt>
                <c:pt idx="18">
                  <c:v>0.24254406412210142</c:v>
                </c:pt>
                <c:pt idx="19">
                  <c:v>0.24254406412210142</c:v>
                </c:pt>
              </c:numCache>
            </c:numRef>
          </c:yVal>
          <c:smooth val="1"/>
          <c:extLst>
            <c:ext xmlns:c16="http://schemas.microsoft.com/office/drawing/2014/chart" uri="{C3380CC4-5D6E-409C-BE32-E72D297353CC}">
              <c16:uniqueId val="{0000000D-EA4F-4386-BFBC-9A3860205364}"/>
            </c:ext>
          </c:extLst>
        </c:ser>
        <c:ser>
          <c:idx val="14"/>
          <c:order val="14"/>
          <c:tx>
            <c:strRef>
              <c:f>'T|W - W|S business jet'!$H$104</c:f>
              <c:strCache>
                <c:ptCount val="1"/>
                <c:pt idx="0">
                  <c:v>c/V at A = 15</c:v>
                </c:pt>
              </c:strCache>
            </c:strRef>
          </c:tx>
          <c:spPr>
            <a:ln w="25400" cap="rnd">
              <a:solidFill>
                <a:schemeClr val="tx1"/>
              </a:solidFill>
              <a:prstDash val="sysDot"/>
              <a:round/>
            </a:ln>
            <a:effectLst>
              <a:outerShdw blurRad="40000" dist="23000" dir="5400000" rotWithShape="0">
                <a:srgbClr val="000000">
                  <a:alpha val="35000"/>
                </a:srgbClr>
              </a:outerShdw>
            </a:effectLst>
          </c:spPr>
          <c:marker>
            <c:symbol val="none"/>
          </c:marker>
          <c:xVal>
            <c:numRef>
              <c:f>'T|W - W|S business jet'!$E$105:$E$124</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jet'!$H$105:$H$124</c:f>
              <c:numCache>
                <c:formatCode>0.000</c:formatCode>
                <c:ptCount val="20"/>
                <c:pt idx="0">
                  <c:v>0.23805256776645148</c:v>
                </c:pt>
                <c:pt idx="1">
                  <c:v>0.23805256776645148</c:v>
                </c:pt>
                <c:pt idx="2">
                  <c:v>0.23805256776645148</c:v>
                </c:pt>
                <c:pt idx="3">
                  <c:v>0.23805256776645148</c:v>
                </c:pt>
                <c:pt idx="4">
                  <c:v>0.23805256776645148</c:v>
                </c:pt>
                <c:pt idx="5">
                  <c:v>0.23805256776645148</c:v>
                </c:pt>
                <c:pt idx="6">
                  <c:v>0.23805256776645148</c:v>
                </c:pt>
                <c:pt idx="7">
                  <c:v>0.23805256776645148</c:v>
                </c:pt>
                <c:pt idx="8">
                  <c:v>0.23805256776645148</c:v>
                </c:pt>
                <c:pt idx="9">
                  <c:v>0.23805256776645148</c:v>
                </c:pt>
                <c:pt idx="10">
                  <c:v>0.23805256776645148</c:v>
                </c:pt>
                <c:pt idx="11">
                  <c:v>0.23805256776645148</c:v>
                </c:pt>
                <c:pt idx="12">
                  <c:v>0.23805256776645148</c:v>
                </c:pt>
                <c:pt idx="13">
                  <c:v>0.23805256776645148</c:v>
                </c:pt>
                <c:pt idx="14">
                  <c:v>0.23805256776645148</c:v>
                </c:pt>
                <c:pt idx="15">
                  <c:v>0.23805256776645148</c:v>
                </c:pt>
                <c:pt idx="16">
                  <c:v>0.23805256776645148</c:v>
                </c:pt>
                <c:pt idx="17">
                  <c:v>0.23805256776645148</c:v>
                </c:pt>
                <c:pt idx="18">
                  <c:v>0.23805256776645148</c:v>
                </c:pt>
                <c:pt idx="19">
                  <c:v>0.23805256776645148</c:v>
                </c:pt>
              </c:numCache>
            </c:numRef>
          </c:yVal>
          <c:smooth val="1"/>
          <c:extLst>
            <c:ext xmlns:c16="http://schemas.microsoft.com/office/drawing/2014/chart" uri="{C3380CC4-5D6E-409C-BE32-E72D297353CC}">
              <c16:uniqueId val="{0000000E-EA4F-4386-BFBC-9A3860205364}"/>
            </c:ext>
          </c:extLst>
        </c:ser>
        <c:dLbls>
          <c:showLegendKey val="0"/>
          <c:showVal val="0"/>
          <c:showCatName val="0"/>
          <c:showSerName val="0"/>
          <c:showPercent val="0"/>
          <c:showBubbleSize val="0"/>
        </c:dLbls>
        <c:axId val="295419280"/>
        <c:axId val="1"/>
      </c:scatterChart>
      <c:valAx>
        <c:axId val="295419280"/>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Wing Loading W/S (N/m^2)</a:t>
                </a:r>
              </a:p>
            </c:rich>
          </c:tx>
          <c:layout>
            <c:manualLayout>
              <c:xMode val="edge"/>
              <c:yMode val="edge"/>
              <c:x val="0.35096535642369525"/>
              <c:y val="0.880078533378072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Thrust Loading T/W</a:t>
                </a:r>
              </a:p>
            </c:rich>
          </c:tx>
          <c:layout>
            <c:manualLayout>
              <c:xMode val="edge"/>
              <c:yMode val="edge"/>
              <c:x val="3.8240701426172863E-2"/>
              <c:y val="0.3507328765160611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5419280"/>
        <c:crosses val="autoZero"/>
        <c:crossBetween val="midCat"/>
      </c:valAx>
      <c:spPr>
        <a:noFill/>
        <a:ln>
          <a:noFill/>
        </a:ln>
        <a:effectLst/>
      </c:spPr>
    </c:plotArea>
    <c:legend>
      <c:legendPos val="b"/>
      <c:layout>
        <c:manualLayout>
          <c:xMode val="edge"/>
          <c:yMode val="edge"/>
          <c:x val="0.75198685883990302"/>
          <c:y val="0.16658375183600427"/>
          <c:w val="0.20516658331780757"/>
          <c:h val="0.626858826235037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800" b="1" i="0" baseline="0" dirty="0">
                <a:effectLst/>
              </a:rPr>
              <a:t>Take-off length vs. TOP</a:t>
            </a:r>
            <a:br>
              <a:rPr lang="en-US" sz="1800" b="1" i="0" baseline="0" dirty="0">
                <a:effectLst/>
              </a:rPr>
            </a:br>
            <a:r>
              <a:rPr lang="en-US" sz="1800" b="1" i="0" baseline="0" dirty="0">
                <a:effectLst/>
              </a:rPr>
              <a:t>for prop. aircraft</a:t>
            </a:r>
            <a:endParaRPr lang="en-US" dirty="0">
              <a:effectLst/>
            </a:endParaRPr>
          </a:p>
        </c:rich>
      </c:tx>
      <c:layout>
        <c:manualLayout>
          <c:xMode val="edge"/>
          <c:yMode val="edge"/>
          <c:x val="0.28059409766689486"/>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60132890365451"/>
          <c:y val="0.16666709052299639"/>
          <c:w val="0.83388704318936879"/>
          <c:h val="0.65364749564487656"/>
        </c:manualLayout>
      </c:layout>
      <c:scatterChart>
        <c:scatterStyle val="smoothMarker"/>
        <c:varyColors val="0"/>
        <c:ser>
          <c:idx val="0"/>
          <c:order val="0"/>
          <c:tx>
            <c:strRef>
              <c:f>'[Chart in Microsoft PowerPoint]W|P - W|S propeller aircraft'!$G$3</c:f>
              <c:strCache>
                <c:ptCount val="1"/>
                <c:pt idx="0">
                  <c:v>sTO (m)</c:v>
                </c:pt>
              </c:strCache>
            </c:strRef>
          </c:tx>
          <c:spPr>
            <a:ln w="9525" cap="rnd">
              <a:solidFill>
                <a:schemeClr val="accent1"/>
              </a:solidFill>
              <a:round/>
            </a:ln>
            <a:effectLst>
              <a:outerShdw blurRad="40000" dist="23000" dir="5400000" rotWithShape="0">
                <a:srgbClr val="000000">
                  <a:alpha val="35000"/>
                </a:srgbClr>
              </a:outerShdw>
            </a:effectLst>
          </c:spPr>
          <c:marker>
            <c:symbol val="none"/>
          </c:marker>
          <c:trendline>
            <c:spPr>
              <a:ln w="19050" cap="rnd">
                <a:solidFill>
                  <a:schemeClr val="accent1"/>
                </a:solidFill>
              </a:ln>
              <a:effectLst/>
            </c:spPr>
            <c:trendlineType val="poly"/>
            <c:order val="2"/>
            <c:dispRSqr val="1"/>
            <c:dispEq val="1"/>
            <c:trendlineLbl>
              <c:layout>
                <c:manualLayout>
                  <c:x val="-1.6834872385137811E-2"/>
                  <c:y val="-4.1886579398931451E-2"/>
                </c:manualLayout>
              </c:layout>
              <c:numFmt formatCode="General" sourceLinked="0"/>
              <c:spPr>
                <a:noFill/>
                <a:ln w="25400">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'[Chart in Microsoft PowerPoint]W|P - W|S propeller aircraft'!$F$4:$F$26</c:f>
              <c:numCache>
                <c:formatCode>0.0</c:formatCode>
                <c:ptCount val="23"/>
                <c:pt idx="0">
                  <c:v>0</c:v>
                </c:pt>
                <c:pt idx="1">
                  <c:v>2.8587000000000002</c:v>
                </c:pt>
                <c:pt idx="2">
                  <c:v>5.7174000000000005</c:v>
                </c:pt>
                <c:pt idx="3">
                  <c:v>8.5761000000000003</c:v>
                </c:pt>
                <c:pt idx="4">
                  <c:v>11.434800000000001</c:v>
                </c:pt>
                <c:pt idx="5">
                  <c:v>14.2935</c:v>
                </c:pt>
                <c:pt idx="6">
                  <c:v>17.152200000000001</c:v>
                </c:pt>
                <c:pt idx="7">
                  <c:v>20.010899999999999</c:v>
                </c:pt>
                <c:pt idx="8">
                  <c:v>22.869600000000002</c:v>
                </c:pt>
                <c:pt idx="9">
                  <c:v>25.728300000000001</c:v>
                </c:pt>
                <c:pt idx="10">
                  <c:v>28.587</c:v>
                </c:pt>
                <c:pt idx="11">
                  <c:v>31.445700000000002</c:v>
                </c:pt>
                <c:pt idx="12">
                  <c:v>34.304400000000001</c:v>
                </c:pt>
                <c:pt idx="13">
                  <c:v>37.1631</c:v>
                </c:pt>
                <c:pt idx="14">
                  <c:v>40.021799999999999</c:v>
                </c:pt>
                <c:pt idx="15">
                  <c:v>42.880500000000005</c:v>
                </c:pt>
                <c:pt idx="16">
                  <c:v>45.739200000000004</c:v>
                </c:pt>
                <c:pt idx="17">
                  <c:v>48.597900000000003</c:v>
                </c:pt>
                <c:pt idx="18">
                  <c:v>51.456600000000002</c:v>
                </c:pt>
                <c:pt idx="19">
                  <c:v>54.315300000000001</c:v>
                </c:pt>
                <c:pt idx="20">
                  <c:v>57.173999999999999</c:v>
                </c:pt>
                <c:pt idx="21">
                  <c:v>60.032700000000006</c:v>
                </c:pt>
                <c:pt idx="22">
                  <c:v>62.891400000000004</c:v>
                </c:pt>
              </c:numCache>
            </c:numRef>
          </c:xVal>
          <c:yVal>
            <c:numRef>
              <c:f>'[Chart in Microsoft PowerPoint]W|P - W|S propeller aircraft'!$G$4:$G$26</c:f>
              <c:numCache>
                <c:formatCode>0</c:formatCode>
                <c:ptCount val="23"/>
                <c:pt idx="0">
                  <c:v>0</c:v>
                </c:pt>
                <c:pt idx="1">
                  <c:v>25.247803199999996</c:v>
                </c:pt>
                <c:pt idx="2">
                  <c:v>51.406348799999996</c:v>
                </c:pt>
                <c:pt idx="3">
                  <c:v>78.47563679999999</c:v>
                </c:pt>
                <c:pt idx="4">
                  <c:v>106.45566720000001</c:v>
                </c:pt>
                <c:pt idx="5">
                  <c:v>135.34644</c:v>
                </c:pt>
                <c:pt idx="6">
                  <c:v>165.14795519999998</c:v>
                </c:pt>
                <c:pt idx="7">
                  <c:v>195.86021280000003</c:v>
                </c:pt>
                <c:pt idx="8">
                  <c:v>227.48321280000002</c:v>
                </c:pt>
                <c:pt idx="9">
                  <c:v>260.01695520000004</c:v>
                </c:pt>
                <c:pt idx="10">
                  <c:v>293.46143999999998</c:v>
                </c:pt>
                <c:pt idx="11">
                  <c:v>327.81666719999998</c:v>
                </c:pt>
                <c:pt idx="12">
                  <c:v>363.08263679999999</c:v>
                </c:pt>
                <c:pt idx="13">
                  <c:v>399.2593488</c:v>
                </c:pt>
                <c:pt idx="14">
                  <c:v>436.34680319999995</c:v>
                </c:pt>
                <c:pt idx="15">
                  <c:v>474.34500000000003</c:v>
                </c:pt>
                <c:pt idx="16">
                  <c:v>513.25393919999999</c:v>
                </c:pt>
                <c:pt idx="17">
                  <c:v>553.07362080000007</c:v>
                </c:pt>
                <c:pt idx="18">
                  <c:v>593.80404480000004</c:v>
                </c:pt>
                <c:pt idx="19">
                  <c:v>635.44521120000002</c:v>
                </c:pt>
                <c:pt idx="20">
                  <c:v>677.99712000000011</c:v>
                </c:pt>
                <c:pt idx="21">
                  <c:v>721.45977120000009</c:v>
                </c:pt>
                <c:pt idx="22">
                  <c:v>765.83316479999996</c:v>
                </c:pt>
              </c:numCache>
            </c:numRef>
          </c:yVal>
          <c:smooth val="1"/>
          <c:extLst>
            <c:ext xmlns:c16="http://schemas.microsoft.com/office/drawing/2014/chart" uri="{C3380CC4-5D6E-409C-BE32-E72D297353CC}">
              <c16:uniqueId val="{00000001-460F-4AFC-90A8-93622005F19A}"/>
            </c:ext>
          </c:extLst>
        </c:ser>
        <c:dLbls>
          <c:showLegendKey val="0"/>
          <c:showVal val="0"/>
          <c:showCatName val="0"/>
          <c:showSerName val="0"/>
          <c:showPercent val="0"/>
          <c:showBubbleSize val="0"/>
        </c:dLbls>
        <c:axId val="318120416"/>
        <c:axId val="1"/>
      </c:scatterChart>
      <c:valAx>
        <c:axId val="318120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TOP</a:t>
                </a:r>
              </a:p>
            </c:rich>
          </c:tx>
          <c:layout>
            <c:manualLayout>
              <c:xMode val="edge"/>
              <c:yMode val="edge"/>
              <c:x val="0.4700996677740864"/>
              <c:y val="0.9010438538932632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err="1"/>
                  <a:t>Sto</a:t>
                </a:r>
                <a:r>
                  <a:rPr lang="en-US" dirty="0"/>
                  <a:t> (m)</a:t>
                </a:r>
              </a:p>
            </c:rich>
          </c:tx>
          <c:layout>
            <c:manualLayout>
              <c:xMode val="edge"/>
              <c:yMode val="edge"/>
              <c:x val="1.6403878651355341E-3"/>
              <c:y val="0.43836914916885389"/>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81204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902683938701211"/>
          <c:y val="1.928373239059403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753806643374876"/>
          <c:y val="0.2258953168044078"/>
          <c:w val="0.86244537727486048"/>
          <c:h val="0.5950413223140496"/>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E957-4A61-9305-6195D34DD4D4}"/>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E957-4A61-9305-6195D34DD4D4}"/>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E957-4A61-9305-6195D34DD4D4}"/>
            </c:ext>
          </c:extLst>
        </c:ser>
        <c:dLbls>
          <c:showLegendKey val="0"/>
          <c:showVal val="0"/>
          <c:showCatName val="0"/>
          <c:showSerName val="0"/>
          <c:showPercent val="0"/>
          <c:showBubbleSize val="0"/>
        </c:dLbls>
        <c:axId val="319897968"/>
        <c:axId val="1"/>
      </c:scatterChart>
      <c:valAx>
        <c:axId val="319897968"/>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550646607915735"/>
              <c:y val="0.909059926803028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1.8456353965688062E-2"/>
              <c:y val="0.32352126160968137"/>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897968"/>
        <c:crosses val="autoZero"/>
        <c:crossBetween val="midCat"/>
      </c:valAx>
      <c:spPr>
        <a:noFill/>
        <a:ln>
          <a:noFill/>
        </a:ln>
        <a:effectLst/>
      </c:spPr>
    </c:plotArea>
    <c:legend>
      <c:legendPos val="b"/>
      <c:layout>
        <c:manualLayout>
          <c:xMode val="edge"/>
          <c:yMode val="edge"/>
          <c:x val="0.72373728946133387"/>
          <c:y val="0.23877723653122543"/>
          <c:w val="0.21808833498461699"/>
          <c:h val="0.134733215399160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W/P vs. W/S diagram 
for a single engine propeller aircraft</a:t>
            </a:r>
          </a:p>
        </c:rich>
      </c:tx>
      <c:layout>
        <c:manualLayout>
          <c:xMode val="edge"/>
          <c:yMode val="edge"/>
          <c:x val="0.25170282108776143"/>
          <c:y val="3.555167260033438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230549616728372"/>
          <c:y val="0.2252747252747252"/>
          <c:w val="0.82979741356833703"/>
          <c:h val="0.63151602175958987"/>
        </c:manualLayout>
      </c:layout>
      <c:scatterChart>
        <c:scatterStyle val="smoothMarker"/>
        <c:varyColors val="0"/>
        <c:ser>
          <c:idx val="0"/>
          <c:order val="0"/>
          <c:tx>
            <c:strRef>
              <c:f>'W|P - W|S propeller aircraft'!$B$29</c:f>
              <c:strCache>
                <c:ptCount val="1"/>
                <c:pt idx="0">
                  <c:v>CLmax TO = 1.3</c:v>
                </c:pt>
              </c:strCache>
            </c:strRef>
          </c:tx>
          <c:spPr>
            <a:ln w="25400" cap="rnd">
              <a:solidFill>
                <a:schemeClr val="accent1">
                  <a:shade val="95000"/>
                  <a:satMod val="105000"/>
                </a:schemeClr>
              </a:solidFill>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aircraft'!$B$30:$B$44</c:f>
              <c:numCache>
                <c:formatCode>0.00</c:formatCode>
                <c:ptCount val="15"/>
                <c:pt idx="0">
                  <c:v>0.75644027445563711</c:v>
                </c:pt>
                <c:pt idx="1">
                  <c:v>0.37822013722781855</c:v>
                </c:pt>
                <c:pt idx="2">
                  <c:v>0.25214675815187904</c:v>
                </c:pt>
                <c:pt idx="3">
                  <c:v>0.18911006861390928</c:v>
                </c:pt>
                <c:pt idx="4">
                  <c:v>0.15128805489112743</c:v>
                </c:pt>
                <c:pt idx="5">
                  <c:v>0.12607337907593952</c:v>
                </c:pt>
                <c:pt idx="6">
                  <c:v>0.10806289635080529</c:v>
                </c:pt>
                <c:pt idx="7">
                  <c:v>9.4555034306954638E-2</c:v>
                </c:pt>
                <c:pt idx="8">
                  <c:v>8.4048919383959669E-2</c:v>
                </c:pt>
                <c:pt idx="9">
                  <c:v>7.5644027445563713E-2</c:v>
                </c:pt>
                <c:pt idx="10">
                  <c:v>6.8767297677785194E-2</c:v>
                </c:pt>
                <c:pt idx="11">
                  <c:v>6.3036689537969759E-2</c:v>
                </c:pt>
                <c:pt idx="12">
                  <c:v>5.8187713419664389E-2</c:v>
                </c:pt>
                <c:pt idx="13">
                  <c:v>5.4031448175402647E-2</c:v>
                </c:pt>
                <c:pt idx="14">
                  <c:v>5.0429351630375804E-2</c:v>
                </c:pt>
              </c:numCache>
            </c:numRef>
          </c:yVal>
          <c:smooth val="1"/>
          <c:extLst>
            <c:ext xmlns:c16="http://schemas.microsoft.com/office/drawing/2014/chart" uri="{C3380CC4-5D6E-409C-BE32-E72D297353CC}">
              <c16:uniqueId val="{00000000-77F2-4CAB-B37C-FAEBF5E7679D}"/>
            </c:ext>
          </c:extLst>
        </c:ser>
        <c:ser>
          <c:idx val="1"/>
          <c:order val="1"/>
          <c:tx>
            <c:strRef>
              <c:f>'W|P - W|S propeller aircraft'!$C$29</c:f>
              <c:strCache>
                <c:ptCount val="1"/>
                <c:pt idx="0">
                  <c:v>CLmax TO = 1.6</c:v>
                </c:pt>
              </c:strCache>
            </c:strRef>
          </c:tx>
          <c:spPr>
            <a:ln w="25400" cap="rnd">
              <a:solidFill>
                <a:schemeClr val="accent2"/>
              </a:solidFill>
              <a:prstDash val="dash"/>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aircraft'!$C$30:$C$44</c:f>
              <c:numCache>
                <c:formatCode>0.00</c:formatCode>
                <c:ptCount val="15"/>
                <c:pt idx="0">
                  <c:v>0.93100341471463022</c:v>
                </c:pt>
                <c:pt idx="1">
                  <c:v>0.46550170735731511</c:v>
                </c:pt>
                <c:pt idx="2">
                  <c:v>0.31033447157154342</c:v>
                </c:pt>
                <c:pt idx="3">
                  <c:v>0.23275085367865755</c:v>
                </c:pt>
                <c:pt idx="4">
                  <c:v>0.18620068294292605</c:v>
                </c:pt>
                <c:pt idx="5">
                  <c:v>0.15516723578577171</c:v>
                </c:pt>
                <c:pt idx="6">
                  <c:v>0.13300048781637575</c:v>
                </c:pt>
                <c:pt idx="7">
                  <c:v>0.11637542683932878</c:v>
                </c:pt>
                <c:pt idx="8">
                  <c:v>0.10344482385718114</c:v>
                </c:pt>
                <c:pt idx="9">
                  <c:v>9.3100341471463025E-2</c:v>
                </c:pt>
                <c:pt idx="10">
                  <c:v>8.4636674064966388E-2</c:v>
                </c:pt>
                <c:pt idx="11">
                  <c:v>7.7583617892885856E-2</c:v>
                </c:pt>
                <c:pt idx="12">
                  <c:v>7.1615647285740783E-2</c:v>
                </c:pt>
                <c:pt idx="13">
                  <c:v>6.6500243908187873E-2</c:v>
                </c:pt>
                <c:pt idx="14">
                  <c:v>6.2066894314308681E-2</c:v>
                </c:pt>
              </c:numCache>
            </c:numRef>
          </c:yVal>
          <c:smooth val="1"/>
          <c:extLst>
            <c:ext xmlns:c16="http://schemas.microsoft.com/office/drawing/2014/chart" uri="{C3380CC4-5D6E-409C-BE32-E72D297353CC}">
              <c16:uniqueId val="{00000001-77F2-4CAB-B37C-FAEBF5E7679D}"/>
            </c:ext>
          </c:extLst>
        </c:ser>
        <c:ser>
          <c:idx val="2"/>
          <c:order val="2"/>
          <c:tx>
            <c:strRef>
              <c:f>'W|P - W|S propeller aircraft'!$D$29</c:f>
              <c:strCache>
                <c:ptCount val="1"/>
                <c:pt idx="0">
                  <c:v>CLmax TO = 1.9</c:v>
                </c:pt>
              </c:strCache>
            </c:strRef>
          </c:tx>
          <c:spPr>
            <a:ln w="25400" cap="rnd">
              <a:solidFill>
                <a:schemeClr val="accent3"/>
              </a:solidFill>
              <a:prstDash val="dashDot"/>
              <a:round/>
            </a:ln>
            <a:effectLst>
              <a:outerShdw blurRad="40000" dist="23000" dir="5400000" rotWithShape="0">
                <a:srgbClr val="000000">
                  <a:alpha val="35000"/>
                </a:srgbClr>
              </a:outerShdw>
            </a:effectLst>
          </c:spPr>
          <c:marker>
            <c:symbol val="none"/>
          </c:marker>
          <c:xVal>
            <c:numRef>
              <c:f>'W|P - W|S propeller aircraft'!$A$30:$A$44</c:f>
              <c:numCache>
                <c:formatCode>General</c:formatCode>
                <c:ptCount val="15"/>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numCache>
            </c:numRef>
          </c:xVal>
          <c:yVal>
            <c:numRef>
              <c:f>'W|P - W|S propeller aircraft'!$D$30:$D$44</c:f>
              <c:numCache>
                <c:formatCode>0.00</c:formatCode>
                <c:ptCount val="15"/>
                <c:pt idx="0">
                  <c:v>1.1055665549736233</c:v>
                </c:pt>
                <c:pt idx="1">
                  <c:v>0.55278327748681166</c:v>
                </c:pt>
                <c:pt idx="2">
                  <c:v>0.36852218499120781</c:v>
                </c:pt>
                <c:pt idx="3">
                  <c:v>0.27639163874340583</c:v>
                </c:pt>
                <c:pt idx="4">
                  <c:v>0.2211133109947247</c:v>
                </c:pt>
                <c:pt idx="5">
                  <c:v>0.18426109249560391</c:v>
                </c:pt>
                <c:pt idx="6">
                  <c:v>0.1579380792819462</c:v>
                </c:pt>
                <c:pt idx="7">
                  <c:v>0.13819581937170292</c:v>
                </c:pt>
                <c:pt idx="8">
                  <c:v>0.1228407283304026</c:v>
                </c:pt>
                <c:pt idx="9">
                  <c:v>0.11055665549736235</c:v>
                </c:pt>
                <c:pt idx="10">
                  <c:v>0.10050605045214758</c:v>
                </c:pt>
                <c:pt idx="11">
                  <c:v>9.2130546247801953E-2</c:v>
                </c:pt>
                <c:pt idx="12">
                  <c:v>8.5043581151817191E-2</c:v>
                </c:pt>
                <c:pt idx="13">
                  <c:v>7.8969039640973099E-2</c:v>
                </c:pt>
                <c:pt idx="14">
                  <c:v>7.3704436998241557E-2</c:v>
                </c:pt>
              </c:numCache>
            </c:numRef>
          </c:yVal>
          <c:smooth val="1"/>
          <c:extLst>
            <c:ext xmlns:c16="http://schemas.microsoft.com/office/drawing/2014/chart" uri="{C3380CC4-5D6E-409C-BE32-E72D297353CC}">
              <c16:uniqueId val="{00000002-77F2-4CAB-B37C-FAEBF5E7679D}"/>
            </c:ext>
          </c:extLst>
        </c:ser>
        <c:ser>
          <c:idx val="3"/>
          <c:order val="3"/>
          <c:tx>
            <c:strRef>
              <c:f>'W|P - W|S propeller aircraft'!$E$58</c:f>
              <c:strCache>
                <c:ptCount val="1"/>
                <c:pt idx="0">
                  <c:v>stall landing conf.</c:v>
                </c:pt>
              </c:strCache>
            </c:strRef>
          </c:tx>
          <c:spPr>
            <a:ln w="25400" cap="rnd">
              <a:solidFill>
                <a:schemeClr val="tx1"/>
              </a:solidFill>
              <a:prstDash val="lgDash"/>
              <a:round/>
            </a:ln>
            <a:effectLst>
              <a:outerShdw blurRad="40000" dist="23000" dir="5400000" rotWithShape="0">
                <a:srgbClr val="000000">
                  <a:alpha val="35000"/>
                </a:srgbClr>
              </a:outerShdw>
            </a:effectLst>
          </c:spPr>
          <c:marker>
            <c:symbol val="none"/>
          </c:marker>
          <c:xVal>
            <c:numRef>
              <c:f>'W|P - W|S propeller aircraft'!$D$59:$D$60</c:f>
              <c:numCache>
                <c:formatCode>0</c:formatCode>
                <c:ptCount val="2"/>
                <c:pt idx="0">
                  <c:v>1085.7134833611112</c:v>
                </c:pt>
                <c:pt idx="1">
                  <c:v>1085.7134833611112</c:v>
                </c:pt>
              </c:numCache>
            </c:numRef>
          </c:xVal>
          <c:yVal>
            <c:numRef>
              <c:f>'W|P - W|S propeller aircraft'!$E$59:$E$60</c:f>
              <c:numCache>
                <c:formatCode>General</c:formatCode>
                <c:ptCount val="2"/>
                <c:pt idx="0">
                  <c:v>0</c:v>
                </c:pt>
                <c:pt idx="1">
                  <c:v>0.45</c:v>
                </c:pt>
              </c:numCache>
            </c:numRef>
          </c:yVal>
          <c:smooth val="1"/>
          <c:extLst>
            <c:ext xmlns:c16="http://schemas.microsoft.com/office/drawing/2014/chart" uri="{C3380CC4-5D6E-409C-BE32-E72D297353CC}">
              <c16:uniqueId val="{00000003-77F2-4CAB-B37C-FAEBF5E7679D}"/>
            </c:ext>
          </c:extLst>
        </c:ser>
        <c:dLbls>
          <c:showLegendKey val="0"/>
          <c:showVal val="0"/>
          <c:showCatName val="0"/>
          <c:showSerName val="0"/>
          <c:showPercent val="0"/>
          <c:showBubbleSize val="0"/>
        </c:dLbls>
        <c:axId val="323293896"/>
        <c:axId val="1"/>
      </c:scatterChart>
      <c:valAx>
        <c:axId val="323293896"/>
        <c:scaling>
          <c:orientation val="minMax"/>
          <c:max val="1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523686490083298"/>
              <c:y val="0.9310747128086260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Power Loading </a:t>
                </a:r>
                <a:r>
                  <a:rPr lang="en-US" dirty="0"/>
                  <a:t>W/P (N/W)</a:t>
                </a:r>
              </a:p>
            </c:rich>
          </c:tx>
          <c:layout>
            <c:manualLayout>
              <c:xMode val="edge"/>
              <c:yMode val="edge"/>
              <c:x val="1.8425496584529522E-2"/>
              <c:y val="0.33336560403252374"/>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293896"/>
        <c:crosses val="autoZero"/>
        <c:crossBetween val="midCat"/>
      </c:valAx>
      <c:spPr>
        <a:noFill/>
        <a:ln>
          <a:noFill/>
        </a:ln>
        <a:effectLst/>
      </c:spPr>
    </c:plotArea>
    <c:legend>
      <c:legendPos val="b"/>
      <c:layout>
        <c:manualLayout>
          <c:xMode val="edge"/>
          <c:yMode val="edge"/>
          <c:x val="0.74917726964593001"/>
          <c:y val="0.22893190982424316"/>
          <c:w val="0.18873155342337172"/>
          <c:h val="0.1644717593542547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Take-off length vs.</a:t>
            </a:r>
            <a:r>
              <a:rPr lang="en-US" baseline="0" dirty="0"/>
              <a:t> TOP</a:t>
            </a:r>
            <a:r>
              <a:rPr lang="en-US" dirty="0"/>
              <a:t>
for business jet aircraft</a:t>
            </a:r>
          </a:p>
        </c:rich>
      </c:tx>
      <c:layout>
        <c:manualLayout>
          <c:xMode val="edge"/>
          <c:yMode val="edge"/>
          <c:x val="0.28851177765914854"/>
          <c:y val="1.927710901379794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395309882747065"/>
          <c:y val="0.20240963855421698"/>
          <c:w val="0.82747068676716917"/>
          <c:h val="0.6409638554216871"/>
        </c:manualLayout>
      </c:layout>
      <c:scatterChart>
        <c:scatterStyle val="lineMarker"/>
        <c:varyColors val="0"/>
        <c:ser>
          <c:idx val="1"/>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trendline>
            <c:spPr>
              <a:ln w="19050" cap="rnd">
                <a:solidFill>
                  <a:schemeClr val="accent2"/>
                </a:solidFill>
              </a:ln>
              <a:effectLst/>
            </c:spPr>
            <c:trendlineType val="linear"/>
            <c:intercept val="0"/>
            <c:dispRSqr val="1"/>
            <c:dispEq val="1"/>
            <c:trendlineLbl>
              <c:layout>
                <c:manualLayout>
                  <c:x val="0.12873415187508341"/>
                  <c:y val="0.51909487932157594"/>
                </c:manualLayout>
              </c:layout>
              <c:numFmt formatCode="General" sourceLinked="0"/>
              <c:spPr>
                <a:noFill/>
                <a:ln w="26939">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'aicraft data jet aircraft'!$U$19:$U$45</c:f>
              <c:numCache>
                <c:formatCode>0</c:formatCode>
                <c:ptCount val="27"/>
                <c:pt idx="0">
                  <c:v>6367.9802686907988</c:v>
                </c:pt>
                <c:pt idx="1">
                  <c:v>3365.4649945375295</c:v>
                </c:pt>
                <c:pt idx="2">
                  <c:v>5470.9327289250341</c:v>
                </c:pt>
                <c:pt idx="3">
                  <c:v>5532.5612594095956</c:v>
                </c:pt>
                <c:pt idx="4">
                  <c:v>2972.3233841358406</c:v>
                </c:pt>
                <c:pt idx="5">
                  <c:v>4700.7568266964008</c:v>
                </c:pt>
                <c:pt idx="8">
                  <c:v>5457.3232945009031</c:v>
                </c:pt>
                <c:pt idx="9">
                  <c:v>7099.7612265117987</c:v>
                </c:pt>
                <c:pt idx="10">
                  <c:v>8160.9735005704833</c:v>
                </c:pt>
                <c:pt idx="11">
                  <c:v>8677.3541116586675</c:v>
                </c:pt>
                <c:pt idx="12">
                  <c:v>8677.3541116586675</c:v>
                </c:pt>
                <c:pt idx="13">
                  <c:v>8470.1816642474223</c:v>
                </c:pt>
                <c:pt idx="14">
                  <c:v>6451.5385576223343</c:v>
                </c:pt>
                <c:pt idx="15">
                  <c:v>4829.844551199395</c:v>
                </c:pt>
                <c:pt idx="16">
                  <c:v>4766.5859732496274</c:v>
                </c:pt>
                <c:pt idx="17">
                  <c:v>7705.6675679815407</c:v>
                </c:pt>
                <c:pt idx="18">
                  <c:v>5477.7784594712775</c:v>
                </c:pt>
                <c:pt idx="19">
                  <c:v>8236.4939772041434</c:v>
                </c:pt>
                <c:pt idx="20">
                  <c:v>7689.0104513400474</c:v>
                </c:pt>
                <c:pt idx="21">
                  <c:v>8196.429597525952</c:v>
                </c:pt>
                <c:pt idx="22">
                  <c:v>7387.2478187043207</c:v>
                </c:pt>
                <c:pt idx="23">
                  <c:v>6839.5874358908068</c:v>
                </c:pt>
                <c:pt idx="24">
                  <c:v>10220.160780888376</c:v>
                </c:pt>
                <c:pt idx="25">
                  <c:v>7453.4315151957626</c:v>
                </c:pt>
                <c:pt idx="26">
                  <c:v>6839.5874358908068</c:v>
                </c:pt>
              </c:numCache>
            </c:numRef>
          </c:xVal>
          <c:yVal>
            <c:numRef>
              <c:f>'aicraft data jet aircraft'!$V$19:$V$45</c:f>
              <c:numCache>
                <c:formatCode>0</c:formatCode>
                <c:ptCount val="27"/>
                <c:pt idx="0">
                  <c:v>1432.5600000000002</c:v>
                </c:pt>
                <c:pt idx="1">
                  <c:v>944.88</c:v>
                </c:pt>
                <c:pt idx="2">
                  <c:v>1447.8000000000002</c:v>
                </c:pt>
                <c:pt idx="3">
                  <c:v>1524</c:v>
                </c:pt>
                <c:pt idx="4">
                  <c:v>998.22</c:v>
                </c:pt>
                <c:pt idx="5">
                  <c:v>1417.3200000000002</c:v>
                </c:pt>
                <c:pt idx="8" formatCode="General">
                  <c:v>1737</c:v>
                </c:pt>
                <c:pt idx="9" formatCode="General">
                  <c:v>1645</c:v>
                </c:pt>
                <c:pt idx="10" formatCode="General">
                  <c:v>1533</c:v>
                </c:pt>
                <c:pt idx="11" formatCode="General">
                  <c:v>1518</c:v>
                </c:pt>
                <c:pt idx="12" formatCode="General">
                  <c:v>1518</c:v>
                </c:pt>
                <c:pt idx="13" formatCode="General">
                  <c:v>1713</c:v>
                </c:pt>
                <c:pt idx="14" formatCode="General">
                  <c:v>1200</c:v>
                </c:pt>
                <c:pt idx="15" formatCode="General">
                  <c:v>987</c:v>
                </c:pt>
                <c:pt idx="16" formatCode="General">
                  <c:v>1000</c:v>
                </c:pt>
                <c:pt idx="17" formatCode="General">
                  <c:v>1579</c:v>
                </c:pt>
                <c:pt idx="18" formatCode="General">
                  <c:v>1126</c:v>
                </c:pt>
                <c:pt idx="19" formatCode="General">
                  <c:v>1661</c:v>
                </c:pt>
                <c:pt idx="20" formatCode="General">
                  <c:v>1542</c:v>
                </c:pt>
                <c:pt idx="21" formatCode="General">
                  <c:v>1645</c:v>
                </c:pt>
                <c:pt idx="22" formatCode="General">
                  <c:v>1600</c:v>
                </c:pt>
                <c:pt idx="23" formatCode="General">
                  <c:v>1515</c:v>
                </c:pt>
                <c:pt idx="24" formatCode="General">
                  <c:v>1490</c:v>
                </c:pt>
                <c:pt idx="25" formatCode="General">
                  <c:v>1658</c:v>
                </c:pt>
                <c:pt idx="26" formatCode="General">
                  <c:v>1515</c:v>
                </c:pt>
              </c:numCache>
            </c:numRef>
          </c:yVal>
          <c:smooth val="0"/>
          <c:extLst>
            <c:ext xmlns:c16="http://schemas.microsoft.com/office/drawing/2014/chart" uri="{C3380CC4-5D6E-409C-BE32-E72D297353CC}">
              <c16:uniqueId val="{00000001-D4FA-483A-9F8F-1CB37806DC70}"/>
            </c:ext>
          </c:extLst>
        </c:ser>
        <c:dLbls>
          <c:showLegendKey val="0"/>
          <c:showVal val="0"/>
          <c:showCatName val="0"/>
          <c:showSerName val="0"/>
          <c:showPercent val="0"/>
          <c:showBubbleSize val="0"/>
        </c:dLbls>
        <c:axId val="321815240"/>
        <c:axId val="1"/>
      </c:scatterChart>
      <c:valAx>
        <c:axId val="321815240"/>
        <c:scaling>
          <c:orientation val="minMax"/>
          <c:min val="2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Parameter (N/m^2)</a:t>
                </a:r>
              </a:p>
            </c:rich>
          </c:tx>
          <c:layout>
            <c:manualLayout>
              <c:xMode val="edge"/>
              <c:yMode val="edge"/>
              <c:x val="0.40033504008720222"/>
              <c:y val="0.9180722094777523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length (m)</a:t>
                </a:r>
              </a:p>
            </c:rich>
          </c:tx>
          <c:layout>
            <c:manualLayout>
              <c:xMode val="edge"/>
              <c:yMode val="edge"/>
              <c:x val="1.8425483699783429E-2"/>
              <c:y val="0.3927709922086510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18152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Take-off length vs. TOP
for business jet aircraft</a:t>
            </a:r>
          </a:p>
        </c:rich>
      </c:tx>
      <c:layout>
        <c:manualLayout>
          <c:xMode val="edge"/>
          <c:yMode val="edge"/>
          <c:x val="0.27816610471056147"/>
          <c:y val="1.932356915989945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16107382550344"/>
          <c:y val="0.20289855072463769"/>
          <c:w val="0.82718120805369166"/>
          <c:h val="0.64009661835748854"/>
        </c:manualLayout>
      </c:layout>
      <c:scatterChart>
        <c:scatterStyle val="lineMarker"/>
        <c:varyColors val="0"/>
        <c:ser>
          <c:idx val="1"/>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trendline>
            <c:spPr>
              <a:ln w="19050" cap="rnd">
                <a:solidFill>
                  <a:schemeClr val="accent2"/>
                </a:solidFill>
              </a:ln>
              <a:effectLst/>
            </c:spPr>
            <c:trendlineType val="poly"/>
            <c:order val="2"/>
            <c:intercept val="0"/>
            <c:dispRSqr val="1"/>
            <c:dispEq val="1"/>
            <c:trendlineLbl>
              <c:layout>
                <c:manualLayout>
                  <c:x val="0.11542162712967581"/>
                  <c:y val="0.41692396279529276"/>
                </c:manualLayout>
              </c:layout>
              <c:numFmt formatCode="General" sourceLinked="0"/>
              <c:spPr>
                <a:noFill/>
                <a:ln w="26744">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'aicraft data jet aircraft'!$U$19:$U$45</c:f>
              <c:numCache>
                <c:formatCode>0</c:formatCode>
                <c:ptCount val="27"/>
                <c:pt idx="0">
                  <c:v>6367.9802686907988</c:v>
                </c:pt>
                <c:pt idx="1">
                  <c:v>3365.4649945375295</c:v>
                </c:pt>
                <c:pt idx="2">
                  <c:v>5470.9327289250341</c:v>
                </c:pt>
                <c:pt idx="3">
                  <c:v>5532.5612594095956</c:v>
                </c:pt>
                <c:pt idx="4">
                  <c:v>2972.3233841358406</c:v>
                </c:pt>
                <c:pt idx="5">
                  <c:v>4700.7568266964008</c:v>
                </c:pt>
                <c:pt idx="8">
                  <c:v>5457.3232945009031</c:v>
                </c:pt>
                <c:pt idx="9">
                  <c:v>7099.7612265117987</c:v>
                </c:pt>
                <c:pt idx="10">
                  <c:v>8160.9735005704833</c:v>
                </c:pt>
                <c:pt idx="11">
                  <c:v>8677.3541116586675</c:v>
                </c:pt>
                <c:pt idx="12">
                  <c:v>8677.3541116586675</c:v>
                </c:pt>
                <c:pt idx="13">
                  <c:v>8470.1816642474223</c:v>
                </c:pt>
                <c:pt idx="14">
                  <c:v>6451.5385576223343</c:v>
                </c:pt>
                <c:pt idx="15">
                  <c:v>4829.844551199395</c:v>
                </c:pt>
                <c:pt idx="16">
                  <c:v>4766.5859732496274</c:v>
                </c:pt>
                <c:pt idx="17">
                  <c:v>7705.6675679815407</c:v>
                </c:pt>
                <c:pt idx="18">
                  <c:v>5477.7784594712775</c:v>
                </c:pt>
                <c:pt idx="19">
                  <c:v>8236.4939772041434</c:v>
                </c:pt>
                <c:pt idx="20">
                  <c:v>7689.0104513400474</c:v>
                </c:pt>
                <c:pt idx="21">
                  <c:v>8196.429597525952</c:v>
                </c:pt>
                <c:pt idx="22">
                  <c:v>7387.2478187043207</c:v>
                </c:pt>
                <c:pt idx="23">
                  <c:v>6839.5874358908068</c:v>
                </c:pt>
                <c:pt idx="24">
                  <c:v>10220.160780888376</c:v>
                </c:pt>
                <c:pt idx="25">
                  <c:v>7453.4315151957626</c:v>
                </c:pt>
                <c:pt idx="26">
                  <c:v>6839.5874358908068</c:v>
                </c:pt>
              </c:numCache>
            </c:numRef>
          </c:xVal>
          <c:yVal>
            <c:numRef>
              <c:f>'aicraft data jet aircraft'!$V$19:$V$45</c:f>
              <c:numCache>
                <c:formatCode>0</c:formatCode>
                <c:ptCount val="27"/>
                <c:pt idx="0">
                  <c:v>1432.5600000000002</c:v>
                </c:pt>
                <c:pt idx="1">
                  <c:v>944.88</c:v>
                </c:pt>
                <c:pt idx="2">
                  <c:v>1447.8000000000002</c:v>
                </c:pt>
                <c:pt idx="3">
                  <c:v>1524</c:v>
                </c:pt>
                <c:pt idx="4">
                  <c:v>998.22</c:v>
                </c:pt>
                <c:pt idx="5">
                  <c:v>1417.3200000000002</c:v>
                </c:pt>
                <c:pt idx="8" formatCode="General">
                  <c:v>1737</c:v>
                </c:pt>
                <c:pt idx="9" formatCode="General">
                  <c:v>1645</c:v>
                </c:pt>
                <c:pt idx="10" formatCode="General">
                  <c:v>1533</c:v>
                </c:pt>
                <c:pt idx="11" formatCode="General">
                  <c:v>1518</c:v>
                </c:pt>
                <c:pt idx="12" formatCode="General">
                  <c:v>1518</c:v>
                </c:pt>
                <c:pt idx="13" formatCode="General">
                  <c:v>1713</c:v>
                </c:pt>
                <c:pt idx="14" formatCode="General">
                  <c:v>1200</c:v>
                </c:pt>
                <c:pt idx="15" formatCode="General">
                  <c:v>987</c:v>
                </c:pt>
                <c:pt idx="16" formatCode="General">
                  <c:v>1000</c:v>
                </c:pt>
                <c:pt idx="17" formatCode="General">
                  <c:v>1579</c:v>
                </c:pt>
                <c:pt idx="18" formatCode="General">
                  <c:v>1126</c:v>
                </c:pt>
                <c:pt idx="19" formatCode="General">
                  <c:v>1661</c:v>
                </c:pt>
                <c:pt idx="20" formatCode="General">
                  <c:v>1542</c:v>
                </c:pt>
                <c:pt idx="21" formatCode="General">
                  <c:v>1645</c:v>
                </c:pt>
                <c:pt idx="22" formatCode="General">
                  <c:v>1600</c:v>
                </c:pt>
                <c:pt idx="23" formatCode="General">
                  <c:v>1515</c:v>
                </c:pt>
                <c:pt idx="24" formatCode="General">
                  <c:v>1490</c:v>
                </c:pt>
                <c:pt idx="25" formatCode="General">
                  <c:v>1658</c:v>
                </c:pt>
                <c:pt idx="26" formatCode="General">
                  <c:v>1515</c:v>
                </c:pt>
              </c:numCache>
            </c:numRef>
          </c:yVal>
          <c:smooth val="0"/>
          <c:extLst>
            <c:ext xmlns:c16="http://schemas.microsoft.com/office/drawing/2014/chart" uri="{C3380CC4-5D6E-409C-BE32-E72D297353CC}">
              <c16:uniqueId val="{00000001-5CF4-418A-A396-3202F625A042}"/>
            </c:ext>
          </c:extLst>
        </c:ser>
        <c:dLbls>
          <c:showLegendKey val="0"/>
          <c:showVal val="0"/>
          <c:showCatName val="0"/>
          <c:showSerName val="0"/>
          <c:showPercent val="0"/>
          <c:showBubbleSize val="0"/>
        </c:dLbls>
        <c:axId val="319118152"/>
        <c:axId val="1"/>
      </c:scatterChart>
      <c:valAx>
        <c:axId val="319118152"/>
        <c:scaling>
          <c:orientation val="minMax"/>
          <c:min val="2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Parameter (N/m^2)</a:t>
                </a:r>
              </a:p>
            </c:rich>
          </c:tx>
          <c:layout>
            <c:manualLayout>
              <c:xMode val="edge"/>
              <c:yMode val="edge"/>
              <c:x val="0.39932886488362512"/>
              <c:y val="0.917874381010524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length (m)</a:t>
                </a:r>
              </a:p>
            </c:rich>
          </c:tx>
          <c:layout>
            <c:manualLayout>
              <c:xMode val="edge"/>
              <c:yMode val="edge"/>
              <c:x val="5.7523254045950606E-3"/>
              <c:y val="0.3790753131004612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1181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Take-off length vs. TOP
for business jet aircraft</a:t>
            </a:r>
          </a:p>
        </c:rich>
      </c:tx>
      <c:layout>
        <c:manualLayout>
          <c:xMode val="edge"/>
          <c:yMode val="edge"/>
          <c:x val="0.27816610471056147"/>
          <c:y val="1.9323569159899454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100606608463973"/>
          <c:y val="0.20289855072463769"/>
          <c:w val="0.80784585008444942"/>
          <c:h val="0.64009661835748854"/>
        </c:manualLayout>
      </c:layout>
      <c:scatterChart>
        <c:scatterStyle val="lineMarker"/>
        <c:varyColors val="0"/>
        <c:ser>
          <c:idx val="1"/>
          <c:order val="0"/>
          <c:spPr>
            <a:ln w="25400" cap="rnd">
              <a:no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rnd">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trendline>
            <c:spPr>
              <a:ln w="19050" cap="rnd">
                <a:solidFill>
                  <a:schemeClr val="accent2"/>
                </a:solidFill>
              </a:ln>
              <a:effectLst/>
            </c:spPr>
            <c:trendlineType val="poly"/>
            <c:order val="2"/>
            <c:intercept val="0"/>
            <c:dispRSqr val="1"/>
            <c:dispEq val="1"/>
            <c:trendlineLbl>
              <c:layout>
                <c:manualLayout>
                  <c:x val="0.11542162712967581"/>
                  <c:y val="0.41692396279529276"/>
                </c:manualLayout>
              </c:layout>
              <c:numFmt formatCode="General" sourceLinked="0"/>
              <c:spPr>
                <a:noFill/>
                <a:ln w="26744">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'aicraft data jet aircraft'!$U$19:$U$45</c:f>
              <c:numCache>
                <c:formatCode>0</c:formatCode>
                <c:ptCount val="27"/>
                <c:pt idx="0">
                  <c:v>6367.9802686907988</c:v>
                </c:pt>
                <c:pt idx="1">
                  <c:v>3365.4649945375295</c:v>
                </c:pt>
                <c:pt idx="2">
                  <c:v>5470.9327289250341</c:v>
                </c:pt>
                <c:pt idx="3">
                  <c:v>5532.5612594095956</c:v>
                </c:pt>
                <c:pt idx="4">
                  <c:v>2972.3233841358406</c:v>
                </c:pt>
                <c:pt idx="5">
                  <c:v>4700.7568266964008</c:v>
                </c:pt>
                <c:pt idx="8">
                  <c:v>5457.3232945009031</c:v>
                </c:pt>
                <c:pt idx="9">
                  <c:v>7099.7612265117987</c:v>
                </c:pt>
                <c:pt idx="10">
                  <c:v>8160.9735005704833</c:v>
                </c:pt>
                <c:pt idx="11">
                  <c:v>8677.3541116586675</c:v>
                </c:pt>
                <c:pt idx="12">
                  <c:v>8677.3541116586675</c:v>
                </c:pt>
                <c:pt idx="13">
                  <c:v>8470.1816642474223</c:v>
                </c:pt>
                <c:pt idx="14">
                  <c:v>6451.5385576223343</c:v>
                </c:pt>
                <c:pt idx="15">
                  <c:v>4829.844551199395</c:v>
                </c:pt>
                <c:pt idx="16">
                  <c:v>4766.5859732496274</c:v>
                </c:pt>
                <c:pt idx="17">
                  <c:v>7705.6675679815407</c:v>
                </c:pt>
                <c:pt idx="18">
                  <c:v>5477.7784594712775</c:v>
                </c:pt>
                <c:pt idx="19">
                  <c:v>8236.4939772041434</c:v>
                </c:pt>
                <c:pt idx="20">
                  <c:v>7689.0104513400474</c:v>
                </c:pt>
                <c:pt idx="21">
                  <c:v>8196.429597525952</c:v>
                </c:pt>
                <c:pt idx="22">
                  <c:v>7387.2478187043207</c:v>
                </c:pt>
                <c:pt idx="23">
                  <c:v>6839.5874358908068</c:v>
                </c:pt>
                <c:pt idx="24">
                  <c:v>10220.160780888376</c:v>
                </c:pt>
                <c:pt idx="25">
                  <c:v>7453.4315151957626</c:v>
                </c:pt>
                <c:pt idx="26">
                  <c:v>6839.5874358908068</c:v>
                </c:pt>
              </c:numCache>
            </c:numRef>
          </c:xVal>
          <c:yVal>
            <c:numRef>
              <c:f>'aicraft data jet aircraft'!$V$19:$V$45</c:f>
              <c:numCache>
                <c:formatCode>0</c:formatCode>
                <c:ptCount val="27"/>
                <c:pt idx="0">
                  <c:v>1432.5600000000002</c:v>
                </c:pt>
                <c:pt idx="1">
                  <c:v>944.88</c:v>
                </c:pt>
                <c:pt idx="2">
                  <c:v>1447.8000000000002</c:v>
                </c:pt>
                <c:pt idx="3">
                  <c:v>1524</c:v>
                </c:pt>
                <c:pt idx="4">
                  <c:v>998.22</c:v>
                </c:pt>
                <c:pt idx="5">
                  <c:v>1417.3200000000002</c:v>
                </c:pt>
                <c:pt idx="8" formatCode="General">
                  <c:v>1737</c:v>
                </c:pt>
                <c:pt idx="9" formatCode="General">
                  <c:v>1645</c:v>
                </c:pt>
                <c:pt idx="10" formatCode="General">
                  <c:v>1533</c:v>
                </c:pt>
                <c:pt idx="11" formatCode="General">
                  <c:v>1518</c:v>
                </c:pt>
                <c:pt idx="12" formatCode="General">
                  <c:v>1518</c:v>
                </c:pt>
                <c:pt idx="13" formatCode="General">
                  <c:v>1713</c:v>
                </c:pt>
                <c:pt idx="14" formatCode="General">
                  <c:v>1200</c:v>
                </c:pt>
                <c:pt idx="15" formatCode="General">
                  <c:v>987</c:v>
                </c:pt>
                <c:pt idx="16" formatCode="General">
                  <c:v>1000</c:v>
                </c:pt>
                <c:pt idx="17" formatCode="General">
                  <c:v>1579</c:v>
                </c:pt>
                <c:pt idx="18" formatCode="General">
                  <c:v>1126</c:v>
                </c:pt>
                <c:pt idx="19" formatCode="General">
                  <c:v>1661</c:v>
                </c:pt>
                <c:pt idx="20" formatCode="General">
                  <c:v>1542</c:v>
                </c:pt>
                <c:pt idx="21" formatCode="General">
                  <c:v>1645</c:v>
                </c:pt>
                <c:pt idx="22" formatCode="General">
                  <c:v>1600</c:v>
                </c:pt>
                <c:pt idx="23" formatCode="General">
                  <c:v>1515</c:v>
                </c:pt>
                <c:pt idx="24" formatCode="General">
                  <c:v>1490</c:v>
                </c:pt>
                <c:pt idx="25" formatCode="General">
                  <c:v>1658</c:v>
                </c:pt>
                <c:pt idx="26" formatCode="General">
                  <c:v>1515</c:v>
                </c:pt>
              </c:numCache>
            </c:numRef>
          </c:yVal>
          <c:smooth val="0"/>
          <c:extLst>
            <c:ext xmlns:c16="http://schemas.microsoft.com/office/drawing/2014/chart" uri="{C3380CC4-5D6E-409C-BE32-E72D297353CC}">
              <c16:uniqueId val="{00000001-5A69-4868-8D71-BD678AD48CE6}"/>
            </c:ext>
          </c:extLst>
        </c:ser>
        <c:dLbls>
          <c:showLegendKey val="0"/>
          <c:showVal val="0"/>
          <c:showCatName val="0"/>
          <c:showSerName val="0"/>
          <c:showPercent val="0"/>
          <c:showBubbleSize val="0"/>
        </c:dLbls>
        <c:axId val="319118152"/>
        <c:axId val="1"/>
      </c:scatterChart>
      <c:valAx>
        <c:axId val="319118152"/>
        <c:scaling>
          <c:orientation val="minMax"/>
          <c:min val="2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Take-Off Parameter (N/m^2)</a:t>
                </a:r>
              </a:p>
            </c:rich>
          </c:tx>
          <c:layout>
            <c:manualLayout>
              <c:xMode val="edge"/>
              <c:yMode val="edge"/>
              <c:x val="0.39932886488362512"/>
              <c:y val="0.9178743810105247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in val="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Take-off length (m)</a:t>
                </a:r>
              </a:p>
            </c:rich>
          </c:tx>
          <c:layout>
            <c:manualLayout>
              <c:xMode val="edge"/>
              <c:yMode val="edge"/>
              <c:x val="5.7523254045950606E-3"/>
              <c:y val="0.3790753131004612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91181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T/W vs. W/S diagram </a:t>
            </a:r>
          </a:p>
          <a:p>
            <a:pPr>
              <a:defRPr/>
            </a:pPr>
            <a:r>
              <a:rPr lang="en-US" dirty="0"/>
              <a:t>for a business jet</a:t>
            </a:r>
          </a:p>
        </c:rich>
      </c:tx>
      <c:layout>
        <c:manualLayout>
          <c:xMode val="edge"/>
          <c:yMode val="edge"/>
          <c:x val="0.34768245570866141"/>
          <c:y val="2.234647738677868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12751677852353"/>
          <c:y val="0.16901408450704242"/>
          <c:w val="0.83128149606299218"/>
          <c:h val="0.647887323943662"/>
        </c:manualLayout>
      </c:layout>
      <c:scatterChart>
        <c:scatterStyle val="smoothMarker"/>
        <c:varyColors val="0"/>
        <c:ser>
          <c:idx val="0"/>
          <c:order val="0"/>
          <c:tx>
            <c:strRef>
              <c:f>'T|W - W|S business jet'!$E$3</c:f>
              <c:strCache>
                <c:ptCount val="1"/>
                <c:pt idx="0">
                  <c:v>CLmaxTO = 1.6</c:v>
                </c:pt>
              </c:strCache>
            </c:strRef>
          </c:tx>
          <c:spPr>
            <a:ln w="25400" cap="rnd">
              <a:solidFill>
                <a:schemeClr val="accent1"/>
              </a:solidFill>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jet'!$E$4:$E$23</c:f>
              <c:numCache>
                <c:formatCode>0.0000</c:formatCode>
                <c:ptCount val="20"/>
                <c:pt idx="0">
                  <c:v>1.9517467725098939E-2</c:v>
                </c:pt>
                <c:pt idx="1">
                  <c:v>3.9034935450197879E-2</c:v>
                </c:pt>
                <c:pt idx="2">
                  <c:v>5.8552403175296822E-2</c:v>
                </c:pt>
                <c:pt idx="3">
                  <c:v>7.8069870900395757E-2</c:v>
                </c:pt>
                <c:pt idx="4">
                  <c:v>9.7587338625494707E-2</c:v>
                </c:pt>
                <c:pt idx="5">
                  <c:v>0.11710480635059364</c:v>
                </c:pt>
                <c:pt idx="6">
                  <c:v>0.13662227407569258</c:v>
                </c:pt>
                <c:pt idx="7">
                  <c:v>0.15613974180079151</c:v>
                </c:pt>
                <c:pt idx="8">
                  <c:v>0.17565720952589045</c:v>
                </c:pt>
                <c:pt idx="9">
                  <c:v>0.19517467725098941</c:v>
                </c:pt>
                <c:pt idx="10">
                  <c:v>0.21469214497608835</c:v>
                </c:pt>
                <c:pt idx="11">
                  <c:v>0.23420961270118729</c:v>
                </c:pt>
                <c:pt idx="12">
                  <c:v>0.25372708042628622</c:v>
                </c:pt>
                <c:pt idx="13">
                  <c:v>0.27324454815138516</c:v>
                </c:pt>
                <c:pt idx="14">
                  <c:v>0.29276201587648409</c:v>
                </c:pt>
                <c:pt idx="15">
                  <c:v>0.31227948360158303</c:v>
                </c:pt>
                <c:pt idx="16">
                  <c:v>0.33179695132668197</c:v>
                </c:pt>
                <c:pt idx="17">
                  <c:v>0.3513144190517809</c:v>
                </c:pt>
                <c:pt idx="18">
                  <c:v>0.37083188677687989</c:v>
                </c:pt>
                <c:pt idx="19">
                  <c:v>0.39034935450197883</c:v>
                </c:pt>
              </c:numCache>
            </c:numRef>
          </c:yVal>
          <c:smooth val="1"/>
          <c:extLst>
            <c:ext xmlns:c16="http://schemas.microsoft.com/office/drawing/2014/chart" uri="{C3380CC4-5D6E-409C-BE32-E72D297353CC}">
              <c16:uniqueId val="{00000000-DE28-4D3A-9046-A723F2BD92A0}"/>
            </c:ext>
          </c:extLst>
        </c:ser>
        <c:ser>
          <c:idx val="1"/>
          <c:order val="1"/>
          <c:tx>
            <c:strRef>
              <c:f>'T|W - W|S business jet'!$F$3</c:f>
              <c:strCache>
                <c:ptCount val="1"/>
                <c:pt idx="0">
                  <c:v>CLmaxTO = 1.8</c:v>
                </c:pt>
              </c:strCache>
            </c:strRef>
          </c:tx>
          <c:spPr>
            <a:ln w="25400" cap="rnd">
              <a:solidFill>
                <a:schemeClr val="accent2"/>
              </a:solidFill>
              <a:prstDash val="sysDot"/>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jet'!$F$4:$F$23</c:f>
              <c:numCache>
                <c:formatCode>0.0000</c:formatCode>
                <c:ptCount val="20"/>
                <c:pt idx="0">
                  <c:v>1.7348860200087947E-2</c:v>
                </c:pt>
                <c:pt idx="1">
                  <c:v>3.4697720400175894E-2</c:v>
                </c:pt>
                <c:pt idx="2">
                  <c:v>5.2046580600263841E-2</c:v>
                </c:pt>
                <c:pt idx="3">
                  <c:v>6.9395440800351788E-2</c:v>
                </c:pt>
                <c:pt idx="4">
                  <c:v>8.6744301000439727E-2</c:v>
                </c:pt>
                <c:pt idx="5">
                  <c:v>0.10409316120052768</c:v>
                </c:pt>
                <c:pt idx="6">
                  <c:v>0.12144202140061562</c:v>
                </c:pt>
                <c:pt idx="7">
                  <c:v>0.13879088160070358</c:v>
                </c:pt>
                <c:pt idx="8">
                  <c:v>0.15613974180079151</c:v>
                </c:pt>
                <c:pt idx="9">
                  <c:v>0.17348860200087945</c:v>
                </c:pt>
                <c:pt idx="10">
                  <c:v>0.19083746220096742</c:v>
                </c:pt>
                <c:pt idx="11">
                  <c:v>0.20818632240105536</c:v>
                </c:pt>
                <c:pt idx="12">
                  <c:v>0.2255351826011433</c:v>
                </c:pt>
                <c:pt idx="13">
                  <c:v>0.24288404280123124</c:v>
                </c:pt>
                <c:pt idx="14">
                  <c:v>0.26023290300131918</c:v>
                </c:pt>
                <c:pt idx="15">
                  <c:v>0.27758176320140715</c:v>
                </c:pt>
                <c:pt idx="16">
                  <c:v>0.29493062340149512</c:v>
                </c:pt>
                <c:pt idx="17">
                  <c:v>0.31227948360158303</c:v>
                </c:pt>
                <c:pt idx="18">
                  <c:v>0.32962834380167094</c:v>
                </c:pt>
                <c:pt idx="19">
                  <c:v>0.34697720400175891</c:v>
                </c:pt>
              </c:numCache>
            </c:numRef>
          </c:yVal>
          <c:smooth val="1"/>
          <c:extLst>
            <c:ext xmlns:c16="http://schemas.microsoft.com/office/drawing/2014/chart" uri="{C3380CC4-5D6E-409C-BE32-E72D297353CC}">
              <c16:uniqueId val="{00000001-DE28-4D3A-9046-A723F2BD92A0}"/>
            </c:ext>
          </c:extLst>
        </c:ser>
        <c:ser>
          <c:idx val="2"/>
          <c:order val="2"/>
          <c:tx>
            <c:strRef>
              <c:f>'T|W - W|S business jet'!$G$3</c:f>
              <c:strCache>
                <c:ptCount val="1"/>
                <c:pt idx="0">
                  <c:v>CLmaxTO = 2.0</c:v>
                </c:pt>
              </c:strCache>
            </c:strRef>
          </c:tx>
          <c:spPr>
            <a:ln w="25400" cap="rnd">
              <a:solidFill>
                <a:schemeClr val="accent3"/>
              </a:solidFill>
              <a:prstDash val="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jet'!$G$4:$G$23</c:f>
              <c:numCache>
                <c:formatCode>0.0000</c:formatCode>
                <c:ptCount val="20"/>
                <c:pt idx="0">
                  <c:v>1.5613974180079152E-2</c:v>
                </c:pt>
                <c:pt idx="1">
                  <c:v>3.1227948360158304E-2</c:v>
                </c:pt>
                <c:pt idx="2">
                  <c:v>4.684192254023746E-2</c:v>
                </c:pt>
                <c:pt idx="3">
                  <c:v>6.2455896720316609E-2</c:v>
                </c:pt>
                <c:pt idx="4">
                  <c:v>7.8069870900395757E-2</c:v>
                </c:pt>
                <c:pt idx="5">
                  <c:v>9.368384508047492E-2</c:v>
                </c:pt>
                <c:pt idx="6">
                  <c:v>0.10929781926055407</c:v>
                </c:pt>
                <c:pt idx="7">
                  <c:v>0.12491179344063322</c:v>
                </c:pt>
                <c:pt idx="8">
                  <c:v>0.14052576762071237</c:v>
                </c:pt>
                <c:pt idx="9">
                  <c:v>0.15613974180079151</c:v>
                </c:pt>
                <c:pt idx="10">
                  <c:v>0.17175371598087066</c:v>
                </c:pt>
                <c:pt idx="11">
                  <c:v>0.18736769016094984</c:v>
                </c:pt>
                <c:pt idx="12">
                  <c:v>0.20298166434102899</c:v>
                </c:pt>
                <c:pt idx="13">
                  <c:v>0.21859563852110814</c:v>
                </c:pt>
                <c:pt idx="14">
                  <c:v>0.23420961270118729</c:v>
                </c:pt>
                <c:pt idx="15">
                  <c:v>0.24982358688126644</c:v>
                </c:pt>
                <c:pt idx="16">
                  <c:v>0.26543756106134558</c:v>
                </c:pt>
                <c:pt idx="17">
                  <c:v>0.28105153524142473</c:v>
                </c:pt>
                <c:pt idx="18">
                  <c:v>0.29666550942150388</c:v>
                </c:pt>
                <c:pt idx="19">
                  <c:v>0.31227948360158303</c:v>
                </c:pt>
              </c:numCache>
            </c:numRef>
          </c:yVal>
          <c:smooth val="1"/>
          <c:extLst>
            <c:ext xmlns:c16="http://schemas.microsoft.com/office/drawing/2014/chart" uri="{C3380CC4-5D6E-409C-BE32-E72D297353CC}">
              <c16:uniqueId val="{00000002-DE28-4D3A-9046-A723F2BD92A0}"/>
            </c:ext>
          </c:extLst>
        </c:ser>
        <c:ser>
          <c:idx val="3"/>
          <c:order val="3"/>
          <c:tx>
            <c:strRef>
              <c:f>'T|W - W|S business jet'!$H$3</c:f>
              <c:strCache>
                <c:ptCount val="1"/>
                <c:pt idx="0">
                  <c:v>CLmaxTO = 2.2</c:v>
                </c:pt>
              </c:strCache>
            </c:strRef>
          </c:tx>
          <c:spPr>
            <a:ln w="25400" cap="rnd">
              <a:solidFill>
                <a:schemeClr val="accent4"/>
              </a:solidFill>
              <a:prstDash val="sysDash"/>
              <a:round/>
            </a:ln>
            <a:effectLst>
              <a:outerShdw blurRad="40000" dist="23000" dir="5400000" rotWithShape="0">
                <a:srgbClr val="000000">
                  <a:alpha val="35000"/>
                </a:srgbClr>
              </a:outerShdw>
            </a:effectLst>
          </c:spPr>
          <c:marker>
            <c:symbol val="none"/>
          </c:marker>
          <c:xVal>
            <c:numRef>
              <c:f>'T|W - W|S business jet'!$D$4:$D$23</c:f>
              <c:numCache>
                <c:formatCode>General</c:formatCode>
                <c:ptCount val="20"/>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pt idx="14">
                  <c:v>3000</c:v>
                </c:pt>
                <c:pt idx="15">
                  <c:v>3200</c:v>
                </c:pt>
                <c:pt idx="16">
                  <c:v>3400</c:v>
                </c:pt>
                <c:pt idx="17">
                  <c:v>3600</c:v>
                </c:pt>
                <c:pt idx="18">
                  <c:v>3800</c:v>
                </c:pt>
                <c:pt idx="19">
                  <c:v>4000</c:v>
                </c:pt>
              </c:numCache>
            </c:numRef>
          </c:xVal>
          <c:yVal>
            <c:numRef>
              <c:f>'T|W - W|S business jet'!$H$4:$H$23</c:f>
              <c:numCache>
                <c:formatCode>0.0000</c:formatCode>
                <c:ptCount val="20"/>
                <c:pt idx="0">
                  <c:v>1.4194521981890139E-2</c:v>
                </c:pt>
                <c:pt idx="1">
                  <c:v>2.8389043963780277E-2</c:v>
                </c:pt>
                <c:pt idx="2">
                  <c:v>4.2583565945670407E-2</c:v>
                </c:pt>
                <c:pt idx="3">
                  <c:v>5.6778087927560554E-2</c:v>
                </c:pt>
                <c:pt idx="4">
                  <c:v>7.0972609909450687E-2</c:v>
                </c:pt>
                <c:pt idx="5">
                  <c:v>8.5167131891340814E-2</c:v>
                </c:pt>
                <c:pt idx="6">
                  <c:v>9.9361653873230954E-2</c:v>
                </c:pt>
                <c:pt idx="7">
                  <c:v>0.11355617585512111</c:v>
                </c:pt>
                <c:pt idx="8">
                  <c:v>0.12775069783701123</c:v>
                </c:pt>
                <c:pt idx="9">
                  <c:v>0.14194521981890137</c:v>
                </c:pt>
                <c:pt idx="10">
                  <c:v>0.15613974180079151</c:v>
                </c:pt>
                <c:pt idx="11">
                  <c:v>0.17033426378268163</c:v>
                </c:pt>
                <c:pt idx="12">
                  <c:v>0.1845287857645718</c:v>
                </c:pt>
                <c:pt idx="13">
                  <c:v>0.19872330774646191</c:v>
                </c:pt>
                <c:pt idx="14">
                  <c:v>0.21291782972835205</c:v>
                </c:pt>
                <c:pt idx="15">
                  <c:v>0.22711235171024222</c:v>
                </c:pt>
                <c:pt idx="16">
                  <c:v>0.24130687369213233</c:v>
                </c:pt>
                <c:pt idx="17">
                  <c:v>0.25550139567402247</c:v>
                </c:pt>
                <c:pt idx="18">
                  <c:v>0.26969591765591261</c:v>
                </c:pt>
                <c:pt idx="19">
                  <c:v>0.28389043963780275</c:v>
                </c:pt>
              </c:numCache>
            </c:numRef>
          </c:yVal>
          <c:smooth val="1"/>
          <c:extLst>
            <c:ext xmlns:c16="http://schemas.microsoft.com/office/drawing/2014/chart" uri="{C3380CC4-5D6E-409C-BE32-E72D297353CC}">
              <c16:uniqueId val="{00000003-DE28-4D3A-9046-A723F2BD92A0}"/>
            </c:ext>
          </c:extLst>
        </c:ser>
        <c:dLbls>
          <c:showLegendKey val="0"/>
          <c:showVal val="0"/>
          <c:showCatName val="0"/>
          <c:showSerName val="0"/>
          <c:showPercent val="0"/>
          <c:showBubbleSize val="0"/>
        </c:dLbls>
        <c:axId val="317663512"/>
        <c:axId val="1"/>
      </c:scatterChart>
      <c:valAx>
        <c:axId val="317663512"/>
        <c:scaling>
          <c:orientation val="minMax"/>
          <c:max val="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Wing Loading </a:t>
                </a:r>
                <a:r>
                  <a:rPr lang="en-US" dirty="0"/>
                  <a:t>W/S (N/m^2)</a:t>
                </a:r>
              </a:p>
            </c:rich>
          </c:tx>
          <c:layout>
            <c:manualLayout>
              <c:xMode val="edge"/>
              <c:yMode val="edge"/>
              <c:x val="0.39198818897637794"/>
              <c:y val="0.9042252734176953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sz="1197" b="0" i="0" u="none" strike="noStrike" baseline="0" dirty="0">
                    <a:effectLst/>
                  </a:rPr>
                  <a:t>Thrust Loading  </a:t>
                </a:r>
                <a:r>
                  <a:rPr lang="en-US" dirty="0"/>
                  <a:t>T/W</a:t>
                </a:r>
              </a:p>
            </c:rich>
          </c:tx>
          <c:layout>
            <c:manualLayout>
              <c:xMode val="edge"/>
              <c:yMode val="edge"/>
              <c:x val="1.68939468503937E-2"/>
              <c:y val="0.36679317516322285"/>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7663512"/>
        <c:crosses val="autoZero"/>
        <c:crossBetween val="midCat"/>
      </c:valAx>
      <c:spPr>
        <a:noFill/>
        <a:ln>
          <a:noFill/>
        </a:ln>
        <a:effectLst/>
      </c:spPr>
    </c:plotArea>
    <c:legend>
      <c:legendPos val="b"/>
      <c:layout>
        <c:manualLayout>
          <c:xMode val="edge"/>
          <c:yMode val="edge"/>
          <c:x val="0.75967384350393696"/>
          <c:y val="0.57828137448653349"/>
          <c:w val="0.17596481299212599"/>
          <c:h val="0.216725195815700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0.44378</cdr:x>
      <cdr:y>0.67487</cdr:y>
    </cdr:from>
    <cdr:to>
      <cdr:x>0.4594</cdr:x>
      <cdr:y>0.70395</cdr:y>
    </cdr:to>
    <cdr:sp macro="" textlink="">
      <cdr:nvSpPr>
        <cdr:cNvPr id="2" name="Oval 1">
          <a:extLst xmlns:a="http://schemas.openxmlformats.org/drawingml/2006/main">
            <a:ext uri="{FF2B5EF4-FFF2-40B4-BE49-F238E27FC236}">
              <a16:creationId xmlns:a16="http://schemas.microsoft.com/office/drawing/2014/main" id="{47283BEB-D952-4D2F-9DEC-F781AAC81DE5}"/>
            </a:ext>
          </a:extLst>
        </cdr:cNvPr>
        <cdr:cNvSpPr>
          <a:spLocks xmlns:a="http://schemas.openxmlformats.org/drawingml/2006/main" noChangeArrowheads="1"/>
        </cdr:cNvSpPr>
      </cdr:nvSpPr>
      <cdr:spPr bwMode="auto">
        <a:xfrm xmlns:a="http://schemas.openxmlformats.org/drawingml/2006/main">
          <a:off x="4329993" y="3536919"/>
          <a:ext cx="152400" cy="152400"/>
        </a:xfrm>
        <a:prstGeom xmlns:a="http://schemas.openxmlformats.org/drawingml/2006/main" prst="ellipse">
          <a:avLst/>
        </a:prstGeom>
        <a:solidFill xmlns:a="http://schemas.openxmlformats.org/drawingml/2006/main">
          <a:srgbClr val="008000"/>
        </a:solidFill>
        <a:ln xmlns:a="http://schemas.openxmlformats.org/drawingml/2006/main" w="9525">
          <a:solidFill>
            <a:schemeClr val="tx1"/>
          </a:solidFill>
          <a:round/>
          <a:headEnd/>
          <a:tailEnd type="none" w="lg" len="lg"/>
        </a:ln>
      </cdr:spPr>
      <cdr:txBody>
        <a:bodyPr xmlns:a="http://schemas.openxmlformats.org/drawingml/2006/main" wrap="none" anchor="ctr"/>
        <a:lstStyle xmlns:a="http://schemas.openxmlformats.org/drawingml/2006/main">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xmlns:a="http://schemas.openxmlformats.org/drawingml/2006/main">
          <a:endParaRPr lang="en-US" altLang="en-US">
            <a:latin typeface="+mn-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6C737-D35E-40A9-BC8F-8CDF93DF532B}"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96D7-8B87-418A-BE60-160BFF9CBD99}" type="slidenum">
              <a:rPr lang="en-US" smtClean="0"/>
              <a:t>‹#›</a:t>
            </a:fld>
            <a:endParaRPr lang="en-US"/>
          </a:p>
        </p:txBody>
      </p:sp>
    </p:spTree>
    <p:extLst>
      <p:ext uri="{BB962C8B-B14F-4D97-AF65-F5344CB8AC3E}">
        <p14:creationId xmlns:p14="http://schemas.microsoft.com/office/powerpoint/2010/main" val="270738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5D96D7-8B87-418A-BE60-160BFF9CBD99}" type="slidenum">
              <a:rPr lang="en-US" smtClean="0"/>
              <a:t>1</a:t>
            </a:fld>
            <a:endParaRPr lang="en-US"/>
          </a:p>
        </p:txBody>
      </p:sp>
    </p:spTree>
    <p:extLst>
      <p:ext uri="{BB962C8B-B14F-4D97-AF65-F5344CB8AC3E}">
        <p14:creationId xmlns:p14="http://schemas.microsoft.com/office/powerpoint/2010/main" val="526838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10</a:t>
            </a:fld>
            <a:endParaRPr lang="en-US"/>
          </a:p>
        </p:txBody>
      </p:sp>
    </p:spTree>
    <p:extLst>
      <p:ext uri="{BB962C8B-B14F-4D97-AF65-F5344CB8AC3E}">
        <p14:creationId xmlns:p14="http://schemas.microsoft.com/office/powerpoint/2010/main" val="92184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11</a:t>
            </a:fld>
            <a:endParaRPr lang="en-US"/>
          </a:p>
        </p:txBody>
      </p:sp>
    </p:spTree>
    <p:extLst>
      <p:ext uri="{BB962C8B-B14F-4D97-AF65-F5344CB8AC3E}">
        <p14:creationId xmlns:p14="http://schemas.microsoft.com/office/powerpoint/2010/main" val="251074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12</a:t>
            </a:fld>
            <a:endParaRPr lang="en-US"/>
          </a:p>
        </p:txBody>
      </p:sp>
    </p:spTree>
    <p:extLst>
      <p:ext uri="{BB962C8B-B14F-4D97-AF65-F5344CB8AC3E}">
        <p14:creationId xmlns:p14="http://schemas.microsoft.com/office/powerpoint/2010/main" val="76016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13</a:t>
            </a:fld>
            <a:endParaRPr lang="en-US"/>
          </a:p>
        </p:txBody>
      </p:sp>
    </p:spTree>
    <p:extLst>
      <p:ext uri="{BB962C8B-B14F-4D97-AF65-F5344CB8AC3E}">
        <p14:creationId xmlns:p14="http://schemas.microsoft.com/office/powerpoint/2010/main" val="3460061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14</a:t>
            </a:fld>
            <a:endParaRPr lang="en-US"/>
          </a:p>
        </p:txBody>
      </p:sp>
    </p:spTree>
    <p:extLst>
      <p:ext uri="{BB962C8B-B14F-4D97-AF65-F5344CB8AC3E}">
        <p14:creationId xmlns:p14="http://schemas.microsoft.com/office/powerpoint/2010/main" val="256732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a:t>s</a:t>
            </a:r>
            <a:r>
              <a:rPr lang="en-US" altLang="en-US" baseline="-25000" dirty="0" err="1"/>
              <a:t>TO</a:t>
            </a:r>
            <a:r>
              <a:rPr lang="en-US" altLang="en-US" baseline="-25000" dirty="0"/>
              <a:t> = take-off length</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15</a:t>
            </a:fld>
            <a:endParaRPr lang="en-US"/>
          </a:p>
        </p:txBody>
      </p:sp>
    </p:spTree>
    <p:extLst>
      <p:ext uri="{BB962C8B-B14F-4D97-AF65-F5344CB8AC3E}">
        <p14:creationId xmlns:p14="http://schemas.microsoft.com/office/powerpoint/2010/main" val="1084602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16</a:t>
            </a:fld>
            <a:endParaRPr lang="en-US"/>
          </a:p>
        </p:txBody>
      </p:sp>
    </p:spTree>
    <p:extLst>
      <p:ext uri="{BB962C8B-B14F-4D97-AF65-F5344CB8AC3E}">
        <p14:creationId xmlns:p14="http://schemas.microsoft.com/office/powerpoint/2010/main" val="225761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17</a:t>
            </a:fld>
            <a:endParaRPr lang="en-US"/>
          </a:p>
        </p:txBody>
      </p:sp>
    </p:spTree>
    <p:extLst>
      <p:ext uri="{BB962C8B-B14F-4D97-AF65-F5344CB8AC3E}">
        <p14:creationId xmlns:p14="http://schemas.microsoft.com/office/powerpoint/2010/main" val="3544425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18</a:t>
            </a:fld>
            <a:endParaRPr lang="en-US"/>
          </a:p>
        </p:txBody>
      </p:sp>
    </p:spTree>
    <p:extLst>
      <p:ext uri="{BB962C8B-B14F-4D97-AF65-F5344CB8AC3E}">
        <p14:creationId xmlns:p14="http://schemas.microsoft.com/office/powerpoint/2010/main" val="135619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a linear curve does not fit your data well. Use curve-fitting tools to your advantage!</a:t>
            </a:r>
          </a:p>
          <a:p>
            <a:r>
              <a:rPr lang="en-US" dirty="0"/>
              <a:t>Remember to </a:t>
            </a:r>
            <a:r>
              <a:rPr lang="en-US" b="1" dirty="0"/>
              <a:t>update the trend equations </a:t>
            </a:r>
            <a:r>
              <a:rPr lang="en-US" dirty="0"/>
              <a:t>as you add or change reference aircraft!</a:t>
            </a:r>
          </a:p>
        </p:txBody>
      </p:sp>
      <p:sp>
        <p:nvSpPr>
          <p:cNvPr id="4" name="Slide Number Placeholder 3"/>
          <p:cNvSpPr>
            <a:spLocks noGrp="1"/>
          </p:cNvSpPr>
          <p:nvPr>
            <p:ph type="sldNum" sz="quarter" idx="5"/>
          </p:nvPr>
        </p:nvSpPr>
        <p:spPr/>
        <p:txBody>
          <a:bodyPr/>
          <a:lstStyle/>
          <a:p>
            <a:fld id="{FA5D96D7-8B87-418A-BE60-160BFF9CBD99}" type="slidenum">
              <a:rPr lang="en-US" smtClean="0"/>
              <a:t>19</a:t>
            </a:fld>
            <a:endParaRPr lang="en-US"/>
          </a:p>
        </p:txBody>
      </p:sp>
    </p:spTree>
    <p:extLst>
      <p:ext uri="{BB962C8B-B14F-4D97-AF65-F5344CB8AC3E}">
        <p14:creationId xmlns:p14="http://schemas.microsoft.com/office/powerpoint/2010/main" val="4036120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a:t>
            </a:fld>
            <a:endParaRPr lang="en-US"/>
          </a:p>
        </p:txBody>
      </p:sp>
    </p:spTree>
    <p:extLst>
      <p:ext uri="{BB962C8B-B14F-4D97-AF65-F5344CB8AC3E}">
        <p14:creationId xmlns:p14="http://schemas.microsoft.com/office/powerpoint/2010/main" val="370106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20</a:t>
            </a:fld>
            <a:endParaRPr lang="en-US"/>
          </a:p>
        </p:txBody>
      </p:sp>
    </p:spTree>
    <p:extLst>
      <p:ext uri="{BB962C8B-B14F-4D97-AF65-F5344CB8AC3E}">
        <p14:creationId xmlns:p14="http://schemas.microsoft.com/office/powerpoint/2010/main" val="353114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21</a:t>
            </a:fld>
            <a:endParaRPr lang="en-US"/>
          </a:p>
        </p:txBody>
      </p:sp>
    </p:spTree>
    <p:extLst>
      <p:ext uri="{BB962C8B-B14F-4D97-AF65-F5344CB8AC3E}">
        <p14:creationId xmlns:p14="http://schemas.microsoft.com/office/powerpoint/2010/main" val="1442517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22</a:t>
            </a:fld>
            <a:endParaRPr lang="en-US"/>
          </a:p>
        </p:txBody>
      </p:sp>
    </p:spTree>
    <p:extLst>
      <p:ext uri="{BB962C8B-B14F-4D97-AF65-F5344CB8AC3E}">
        <p14:creationId xmlns:p14="http://schemas.microsoft.com/office/powerpoint/2010/main" val="609499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23</a:t>
            </a:fld>
            <a:endParaRPr lang="en-US"/>
          </a:p>
        </p:txBody>
      </p:sp>
    </p:spTree>
    <p:extLst>
      <p:ext uri="{BB962C8B-B14F-4D97-AF65-F5344CB8AC3E}">
        <p14:creationId xmlns:p14="http://schemas.microsoft.com/office/powerpoint/2010/main" val="2731225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24</a:t>
            </a:fld>
            <a:endParaRPr lang="en-US"/>
          </a:p>
        </p:txBody>
      </p:sp>
    </p:spTree>
    <p:extLst>
      <p:ext uri="{BB962C8B-B14F-4D97-AF65-F5344CB8AC3E}">
        <p14:creationId xmlns:p14="http://schemas.microsoft.com/office/powerpoint/2010/main" val="330495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25</a:t>
            </a:fld>
            <a:endParaRPr lang="en-US"/>
          </a:p>
        </p:txBody>
      </p:sp>
    </p:spTree>
    <p:extLst>
      <p:ext uri="{BB962C8B-B14F-4D97-AF65-F5344CB8AC3E}">
        <p14:creationId xmlns:p14="http://schemas.microsoft.com/office/powerpoint/2010/main" val="2609266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26</a:t>
            </a:fld>
            <a:endParaRPr lang="en-US"/>
          </a:p>
        </p:txBody>
      </p:sp>
    </p:spTree>
    <p:extLst>
      <p:ext uri="{BB962C8B-B14F-4D97-AF65-F5344CB8AC3E}">
        <p14:creationId xmlns:p14="http://schemas.microsoft.com/office/powerpoint/2010/main" val="3719391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27</a:t>
            </a:fld>
            <a:endParaRPr lang="en-US"/>
          </a:p>
        </p:txBody>
      </p:sp>
    </p:spTree>
    <p:extLst>
      <p:ext uri="{BB962C8B-B14F-4D97-AF65-F5344CB8AC3E}">
        <p14:creationId xmlns:p14="http://schemas.microsoft.com/office/powerpoint/2010/main" val="3753361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Take-off distance is can </a:t>
            </a:r>
            <a:r>
              <a:rPr lang="en-US" b="1" dirty="0"/>
              <a:t>clearly be correlated </a:t>
            </a:r>
            <a:r>
              <a:rPr lang="en-US" dirty="0"/>
              <a:t>to the aircraft configuration (and therefore take-off may be statistically related to aircraft performance through the TOP)</a:t>
            </a:r>
          </a:p>
          <a:p>
            <a:r>
              <a:rPr lang="en-US" dirty="0"/>
              <a:t>The Landing distance is can </a:t>
            </a:r>
            <a:r>
              <a:rPr lang="en-US" b="1" dirty="0"/>
              <a:t>not directly be correlated</a:t>
            </a:r>
            <a:r>
              <a:rPr lang="en-US" dirty="0"/>
              <a:t> to the aircraft configuration (and therefore there are other factors at play: pilot skill, weather, …, so we may need to find a different way to estimate it, and a Landing Parameter is not appropriate)</a:t>
            </a:r>
          </a:p>
        </p:txBody>
      </p:sp>
      <p:sp>
        <p:nvSpPr>
          <p:cNvPr id="4" name="Slide Number Placeholder 3"/>
          <p:cNvSpPr>
            <a:spLocks noGrp="1"/>
          </p:cNvSpPr>
          <p:nvPr>
            <p:ph type="sldNum" sz="quarter" idx="5"/>
          </p:nvPr>
        </p:nvSpPr>
        <p:spPr/>
        <p:txBody>
          <a:bodyPr/>
          <a:lstStyle/>
          <a:p>
            <a:fld id="{FA5D96D7-8B87-418A-BE60-160BFF9CBD99}" type="slidenum">
              <a:rPr lang="en-US" smtClean="0"/>
              <a:t>28</a:t>
            </a:fld>
            <a:endParaRPr lang="en-US"/>
          </a:p>
        </p:txBody>
      </p:sp>
    </p:spTree>
    <p:extLst>
      <p:ext uri="{BB962C8B-B14F-4D97-AF65-F5344CB8AC3E}">
        <p14:creationId xmlns:p14="http://schemas.microsoft.com/office/powerpoint/2010/main" val="257222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29</a:t>
            </a:fld>
            <a:endParaRPr lang="en-US"/>
          </a:p>
        </p:txBody>
      </p:sp>
    </p:spTree>
    <p:extLst>
      <p:ext uri="{BB962C8B-B14F-4D97-AF65-F5344CB8AC3E}">
        <p14:creationId xmlns:p14="http://schemas.microsoft.com/office/powerpoint/2010/main" val="123064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3</a:t>
            </a:fld>
            <a:endParaRPr lang="en-US"/>
          </a:p>
        </p:txBody>
      </p:sp>
    </p:spTree>
    <p:extLst>
      <p:ext uri="{BB962C8B-B14F-4D97-AF65-F5344CB8AC3E}">
        <p14:creationId xmlns:p14="http://schemas.microsoft.com/office/powerpoint/2010/main" val="145443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30</a:t>
            </a:fld>
            <a:endParaRPr lang="en-US"/>
          </a:p>
        </p:txBody>
      </p:sp>
    </p:spTree>
    <p:extLst>
      <p:ext uri="{BB962C8B-B14F-4D97-AF65-F5344CB8AC3E}">
        <p14:creationId xmlns:p14="http://schemas.microsoft.com/office/powerpoint/2010/main" val="2486135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31</a:t>
            </a:fld>
            <a:endParaRPr lang="en-US"/>
          </a:p>
        </p:txBody>
      </p:sp>
    </p:spTree>
    <p:extLst>
      <p:ext uri="{BB962C8B-B14F-4D97-AF65-F5344CB8AC3E}">
        <p14:creationId xmlns:p14="http://schemas.microsoft.com/office/powerpoint/2010/main" val="173440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32</a:t>
            </a:fld>
            <a:endParaRPr lang="en-US"/>
          </a:p>
        </p:txBody>
      </p:sp>
    </p:spTree>
    <p:extLst>
      <p:ext uri="{BB962C8B-B14F-4D97-AF65-F5344CB8AC3E}">
        <p14:creationId xmlns:p14="http://schemas.microsoft.com/office/powerpoint/2010/main" val="2588020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33</a:t>
            </a:fld>
            <a:endParaRPr lang="en-US"/>
          </a:p>
        </p:txBody>
      </p:sp>
    </p:spTree>
    <p:extLst>
      <p:ext uri="{BB962C8B-B14F-4D97-AF65-F5344CB8AC3E}">
        <p14:creationId xmlns:p14="http://schemas.microsoft.com/office/powerpoint/2010/main" val="817574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altLang="en-US" dirty="0"/>
              <a:t>You can compare this value with other aircraft and with the airworthiness requirements</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34</a:t>
            </a:fld>
            <a:endParaRPr lang="en-US"/>
          </a:p>
        </p:txBody>
      </p:sp>
    </p:spTree>
    <p:extLst>
      <p:ext uri="{BB962C8B-B14F-4D97-AF65-F5344CB8AC3E}">
        <p14:creationId xmlns:p14="http://schemas.microsoft.com/office/powerpoint/2010/main" val="1668382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35</a:t>
            </a:fld>
            <a:endParaRPr lang="en-US"/>
          </a:p>
        </p:txBody>
      </p:sp>
    </p:spTree>
    <p:extLst>
      <p:ext uri="{BB962C8B-B14F-4D97-AF65-F5344CB8AC3E}">
        <p14:creationId xmlns:p14="http://schemas.microsoft.com/office/powerpoint/2010/main" val="1949787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36</a:t>
            </a:fld>
            <a:endParaRPr lang="en-US"/>
          </a:p>
        </p:txBody>
      </p:sp>
    </p:spTree>
    <p:extLst>
      <p:ext uri="{BB962C8B-B14F-4D97-AF65-F5344CB8AC3E}">
        <p14:creationId xmlns:p14="http://schemas.microsoft.com/office/powerpoint/2010/main" val="414826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found the drag components and CD0 </a:t>
            </a:r>
          </a:p>
        </p:txBody>
      </p:sp>
      <p:sp>
        <p:nvSpPr>
          <p:cNvPr id="4" name="Slide Number Placeholder 3"/>
          <p:cNvSpPr>
            <a:spLocks noGrp="1"/>
          </p:cNvSpPr>
          <p:nvPr>
            <p:ph type="sldNum" sz="quarter" idx="5"/>
          </p:nvPr>
        </p:nvSpPr>
        <p:spPr/>
        <p:txBody>
          <a:bodyPr/>
          <a:lstStyle/>
          <a:p>
            <a:fld id="{FA5D96D7-8B87-418A-BE60-160BFF9CBD99}" type="slidenum">
              <a:rPr lang="en-US" smtClean="0"/>
              <a:t>37</a:t>
            </a:fld>
            <a:endParaRPr lang="en-US"/>
          </a:p>
        </p:txBody>
      </p:sp>
    </p:spTree>
    <p:extLst>
      <p:ext uri="{BB962C8B-B14F-4D97-AF65-F5344CB8AC3E}">
        <p14:creationId xmlns:p14="http://schemas.microsoft.com/office/powerpoint/2010/main" val="2743278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*Or an average of multiple reference aircraft. </a:t>
            </a:r>
          </a:p>
          <a:p>
            <a:pPr marL="0" indent="0">
              <a:buFont typeface="Arial" panose="020B0604020202020204" pitchFamily="34" charset="0"/>
              <a:buNone/>
            </a:pPr>
            <a:r>
              <a:rPr lang="en-US" dirty="0"/>
              <a:t>It’s ok to “cherry-pick” data at this point (though always do this conscientiously), as this may help “steer” the design towards feasible solutions. Note that the final design will be influenced by many variables based on external references (at first) and (later-on) internal design iterations. Be careful referencing “concepts” rather than physical aircraft, as reference concepts may not actually be feasible!</a:t>
            </a:r>
          </a:p>
        </p:txBody>
      </p:sp>
      <p:sp>
        <p:nvSpPr>
          <p:cNvPr id="4" name="Slide Number Placeholder 3"/>
          <p:cNvSpPr>
            <a:spLocks noGrp="1"/>
          </p:cNvSpPr>
          <p:nvPr>
            <p:ph type="sldNum" sz="quarter" idx="5"/>
          </p:nvPr>
        </p:nvSpPr>
        <p:spPr/>
        <p:txBody>
          <a:bodyPr/>
          <a:lstStyle/>
          <a:p>
            <a:fld id="{FA5D96D7-8B87-418A-BE60-160BFF9CBD99}" type="slidenum">
              <a:rPr lang="en-US" smtClean="0"/>
              <a:t>41</a:t>
            </a:fld>
            <a:endParaRPr lang="en-US"/>
          </a:p>
        </p:txBody>
      </p:sp>
    </p:spTree>
    <p:extLst>
      <p:ext uri="{BB962C8B-B14F-4D97-AF65-F5344CB8AC3E}">
        <p14:creationId xmlns:p14="http://schemas.microsoft.com/office/powerpoint/2010/main" val="3091028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 </a:t>
            </a:r>
            <a:r>
              <a:rPr lang="en-US" altLang="en-US" dirty="0" err="1"/>
              <a:t>lb</a:t>
            </a:r>
            <a:r>
              <a:rPr lang="en-US" altLang="en-US" dirty="0"/>
              <a:t> = 0.4538 kg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42</a:t>
            </a:fld>
            <a:endParaRPr lang="en-US"/>
          </a:p>
        </p:txBody>
      </p:sp>
    </p:spTree>
    <p:extLst>
      <p:ext uri="{BB962C8B-B14F-4D97-AF65-F5344CB8AC3E}">
        <p14:creationId xmlns:p14="http://schemas.microsoft.com/office/powerpoint/2010/main" val="72454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a:t>
            </a:fld>
            <a:endParaRPr lang="en-US"/>
          </a:p>
        </p:txBody>
      </p:sp>
    </p:spTree>
    <p:extLst>
      <p:ext uri="{BB962C8B-B14F-4D97-AF65-F5344CB8AC3E}">
        <p14:creationId xmlns:p14="http://schemas.microsoft.com/office/powerpoint/2010/main" val="2704982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1 </a:t>
            </a:r>
            <a:r>
              <a:rPr lang="en-US" altLang="en-US" dirty="0" err="1"/>
              <a:t>lb</a:t>
            </a:r>
            <a:r>
              <a:rPr lang="en-US" altLang="en-US" dirty="0"/>
              <a:t> = 0.4538 kg</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43</a:t>
            </a:fld>
            <a:endParaRPr lang="en-US"/>
          </a:p>
        </p:txBody>
      </p:sp>
    </p:spTree>
    <p:extLst>
      <p:ext uri="{BB962C8B-B14F-4D97-AF65-F5344CB8AC3E}">
        <p14:creationId xmlns:p14="http://schemas.microsoft.com/office/powerpoint/2010/main" val="2952228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sz="1200" dirty="0"/>
          </a:p>
          <a:p>
            <a:r>
              <a:rPr lang="en-US" altLang="en-US" sz="1200" dirty="0"/>
              <a:t>the effect of the smoothness and streamlining of the aircraft is expressed as the friction coefficient </a:t>
            </a:r>
            <a:r>
              <a:rPr lang="en-US" altLang="en-US" sz="1200" dirty="0" err="1"/>
              <a:t>c</a:t>
            </a:r>
            <a:r>
              <a:rPr lang="en-US" altLang="en-US" sz="1200" baseline="-25000" dirty="0" err="1"/>
              <a:t>f</a:t>
            </a:r>
            <a:endParaRPr lang="en-US" altLang="en-US" sz="1200" baseline="-250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44</a:t>
            </a:fld>
            <a:endParaRPr lang="en-US"/>
          </a:p>
        </p:txBody>
      </p:sp>
    </p:spTree>
    <p:extLst>
      <p:ext uri="{BB962C8B-B14F-4D97-AF65-F5344CB8AC3E}">
        <p14:creationId xmlns:p14="http://schemas.microsoft.com/office/powerpoint/2010/main" val="25873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effect of the smoothness and streamlining of the aircraft is expressed as the friction coefficient </a:t>
            </a:r>
            <a:r>
              <a:rPr lang="en-US" altLang="en-US" sz="1200" dirty="0" err="1"/>
              <a:t>c</a:t>
            </a:r>
            <a:r>
              <a:rPr lang="en-US" altLang="en-US" sz="1200" baseline="-25000" dirty="0" err="1"/>
              <a:t>f</a:t>
            </a:r>
            <a:endParaRPr lang="en-US" altLang="en-US" sz="1200" baseline="-250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45</a:t>
            </a:fld>
            <a:endParaRPr lang="en-US"/>
          </a:p>
        </p:txBody>
      </p:sp>
    </p:spTree>
    <p:extLst>
      <p:ext uri="{BB962C8B-B14F-4D97-AF65-F5344CB8AC3E}">
        <p14:creationId xmlns:p14="http://schemas.microsoft.com/office/powerpoint/2010/main" val="2283881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effect of the smoothness and streamlining of the aircraft is expressed as the friction coefficient </a:t>
            </a:r>
            <a:r>
              <a:rPr lang="en-US" altLang="en-US" sz="1200" dirty="0" err="1"/>
              <a:t>c</a:t>
            </a:r>
            <a:r>
              <a:rPr lang="en-US" altLang="en-US" sz="1200" baseline="-25000" dirty="0" err="1"/>
              <a:t>f</a:t>
            </a:r>
            <a:endParaRPr lang="en-US" altLang="en-US" sz="1200" baseline="-25000"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46</a:t>
            </a:fld>
            <a:endParaRPr lang="en-US"/>
          </a:p>
        </p:txBody>
      </p:sp>
    </p:spTree>
    <p:extLst>
      <p:ext uri="{BB962C8B-B14F-4D97-AF65-F5344CB8AC3E}">
        <p14:creationId xmlns:p14="http://schemas.microsoft.com/office/powerpoint/2010/main" val="3691864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47</a:t>
            </a:fld>
            <a:endParaRPr lang="en-US"/>
          </a:p>
        </p:txBody>
      </p:sp>
    </p:spTree>
    <p:extLst>
      <p:ext uri="{BB962C8B-B14F-4D97-AF65-F5344CB8AC3E}">
        <p14:creationId xmlns:p14="http://schemas.microsoft.com/office/powerpoint/2010/main" val="3747116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48</a:t>
            </a:fld>
            <a:endParaRPr lang="en-US"/>
          </a:p>
        </p:txBody>
      </p:sp>
    </p:spTree>
    <p:extLst>
      <p:ext uri="{BB962C8B-B14F-4D97-AF65-F5344CB8AC3E}">
        <p14:creationId xmlns:p14="http://schemas.microsoft.com/office/powerpoint/2010/main" val="2122291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err="1"/>
              <a:t>Roskam</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49</a:t>
            </a:fld>
            <a:endParaRPr lang="en-US"/>
          </a:p>
        </p:txBody>
      </p:sp>
    </p:spTree>
    <p:extLst>
      <p:ext uri="{BB962C8B-B14F-4D97-AF65-F5344CB8AC3E}">
        <p14:creationId xmlns:p14="http://schemas.microsoft.com/office/powerpoint/2010/main" val="417047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aircraft type isn’t listed, use the data in the table to estimate a value for e</a:t>
            </a:r>
          </a:p>
          <a:p>
            <a:r>
              <a:rPr lang="en-US" dirty="0"/>
              <a:t>For the assignments, you can also use this table for other aircraft types</a:t>
            </a:r>
          </a:p>
        </p:txBody>
      </p:sp>
      <p:sp>
        <p:nvSpPr>
          <p:cNvPr id="4" name="Slide Number Placeholder 3"/>
          <p:cNvSpPr>
            <a:spLocks noGrp="1"/>
          </p:cNvSpPr>
          <p:nvPr>
            <p:ph type="sldNum" sz="quarter" idx="5"/>
          </p:nvPr>
        </p:nvSpPr>
        <p:spPr/>
        <p:txBody>
          <a:bodyPr/>
          <a:lstStyle/>
          <a:p>
            <a:fld id="{FA5D96D7-8B87-418A-BE60-160BFF9CBD99}" type="slidenum">
              <a:rPr lang="en-US" smtClean="0"/>
              <a:t>50</a:t>
            </a:fld>
            <a:endParaRPr lang="en-US"/>
          </a:p>
        </p:txBody>
      </p:sp>
    </p:spTree>
    <p:extLst>
      <p:ext uri="{BB962C8B-B14F-4D97-AF65-F5344CB8AC3E}">
        <p14:creationId xmlns:p14="http://schemas.microsoft.com/office/powerpoint/2010/main" val="2950774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52</a:t>
            </a:fld>
            <a:endParaRPr lang="en-US"/>
          </a:p>
        </p:txBody>
      </p:sp>
    </p:spTree>
    <p:extLst>
      <p:ext uri="{BB962C8B-B14F-4D97-AF65-F5344CB8AC3E}">
        <p14:creationId xmlns:p14="http://schemas.microsoft.com/office/powerpoint/2010/main" val="2770546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Climb rate is not climb gradient. Climb gradient is a speed / a speed and thus unitless.</a:t>
            </a:r>
          </a:p>
        </p:txBody>
      </p:sp>
      <p:sp>
        <p:nvSpPr>
          <p:cNvPr id="4" name="Slide Number Placeholder 3"/>
          <p:cNvSpPr>
            <a:spLocks noGrp="1"/>
          </p:cNvSpPr>
          <p:nvPr>
            <p:ph type="sldNum" sz="quarter" idx="5"/>
          </p:nvPr>
        </p:nvSpPr>
        <p:spPr/>
        <p:txBody>
          <a:bodyPr/>
          <a:lstStyle/>
          <a:p>
            <a:fld id="{FA5D96D7-8B87-418A-BE60-160BFF9CBD99}" type="slidenum">
              <a:rPr lang="en-US" smtClean="0"/>
              <a:t>54</a:t>
            </a:fld>
            <a:endParaRPr lang="en-US"/>
          </a:p>
        </p:txBody>
      </p:sp>
    </p:spTree>
    <p:extLst>
      <p:ext uri="{BB962C8B-B14F-4D97-AF65-F5344CB8AC3E}">
        <p14:creationId xmlns:p14="http://schemas.microsoft.com/office/powerpoint/2010/main" val="3753489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a:t>
            </a:fld>
            <a:endParaRPr lang="en-US"/>
          </a:p>
        </p:txBody>
      </p:sp>
    </p:spTree>
    <p:extLst>
      <p:ext uri="{BB962C8B-B14F-4D97-AF65-F5344CB8AC3E}">
        <p14:creationId xmlns:p14="http://schemas.microsoft.com/office/powerpoint/2010/main" val="41480346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clear an x meter obstacle on take off after x meters</a:t>
            </a:r>
          </a:p>
          <a:p>
            <a:r>
              <a:rPr lang="en-US" dirty="0"/>
              <a:t>One engine climb rate.</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55</a:t>
            </a:fld>
            <a:endParaRPr lang="en-US"/>
          </a:p>
        </p:txBody>
      </p:sp>
    </p:spTree>
    <p:extLst>
      <p:ext uri="{BB962C8B-B14F-4D97-AF65-F5344CB8AC3E}">
        <p14:creationId xmlns:p14="http://schemas.microsoft.com/office/powerpoint/2010/main" val="68342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CS/JAR/FAR regulations were recently updated (around the 2016 timeframe), and these numbers may be deprecated. These regulations still exist, but may no longer have this numbering.</a:t>
            </a:r>
          </a:p>
          <a:p>
            <a:endParaRPr lang="en-US" dirty="0"/>
          </a:p>
          <a:p>
            <a:r>
              <a:rPr lang="en-US" dirty="0"/>
              <a:t>We don’t know engines yet, so we leave that for now.</a:t>
            </a:r>
          </a:p>
          <a:p>
            <a:r>
              <a:rPr lang="en-US" dirty="0" err="1"/>
              <a:t>Vmc</a:t>
            </a:r>
            <a:r>
              <a:rPr lang="en-US" dirty="0"/>
              <a:t> = Minimum control speed</a:t>
            </a:r>
          </a:p>
          <a:p>
            <a:r>
              <a:rPr lang="en-US" dirty="0"/>
              <a:t>Vs1 = stall speed</a:t>
            </a:r>
          </a:p>
          <a:p>
            <a:endParaRPr lang="en-US" dirty="0"/>
          </a:p>
          <a:p>
            <a:r>
              <a:rPr lang="en-US" dirty="0"/>
              <a:t>Check which are critical and assure you can meet the requirement in the conditions</a:t>
            </a:r>
          </a:p>
          <a:p>
            <a:endParaRPr lang="en-US" dirty="0"/>
          </a:p>
          <a:p>
            <a:r>
              <a:rPr lang="en-US" dirty="0"/>
              <a:t>How do we do that?</a:t>
            </a:r>
          </a:p>
        </p:txBody>
      </p:sp>
      <p:sp>
        <p:nvSpPr>
          <p:cNvPr id="4" name="Slide Number Placeholder 3"/>
          <p:cNvSpPr>
            <a:spLocks noGrp="1"/>
          </p:cNvSpPr>
          <p:nvPr>
            <p:ph type="sldNum" sz="quarter" idx="5"/>
          </p:nvPr>
        </p:nvSpPr>
        <p:spPr/>
        <p:txBody>
          <a:bodyPr/>
          <a:lstStyle/>
          <a:p>
            <a:fld id="{FA5D96D7-8B87-418A-BE60-160BFF9CBD99}" type="slidenum">
              <a:rPr lang="en-US" smtClean="0"/>
              <a:t>56</a:t>
            </a:fld>
            <a:endParaRPr lang="en-US"/>
          </a:p>
        </p:txBody>
      </p:sp>
    </p:spTree>
    <p:extLst>
      <p:ext uri="{BB962C8B-B14F-4D97-AF65-F5344CB8AC3E}">
        <p14:creationId xmlns:p14="http://schemas.microsoft.com/office/powerpoint/2010/main" val="1746178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don’t have a velocity, or a Cd but we know our S and rho</a:t>
            </a:r>
          </a:p>
        </p:txBody>
      </p:sp>
      <p:sp>
        <p:nvSpPr>
          <p:cNvPr id="4" name="Slide Number Placeholder 3"/>
          <p:cNvSpPr>
            <a:spLocks noGrp="1"/>
          </p:cNvSpPr>
          <p:nvPr>
            <p:ph type="sldNum" sz="quarter" idx="5"/>
          </p:nvPr>
        </p:nvSpPr>
        <p:spPr/>
        <p:txBody>
          <a:bodyPr/>
          <a:lstStyle/>
          <a:p>
            <a:fld id="{FA5D96D7-8B87-418A-BE60-160BFF9CBD99}" type="slidenum">
              <a:rPr lang="en-US" smtClean="0"/>
              <a:t>58</a:t>
            </a:fld>
            <a:endParaRPr lang="en-US"/>
          </a:p>
        </p:txBody>
      </p:sp>
    </p:spTree>
    <p:extLst>
      <p:ext uri="{BB962C8B-B14F-4D97-AF65-F5344CB8AC3E}">
        <p14:creationId xmlns:p14="http://schemas.microsoft.com/office/powerpoint/2010/main" val="532741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 eff doesn’t change. Etc. etc.</a:t>
            </a:r>
          </a:p>
          <a:p>
            <a:r>
              <a:rPr lang="en-US" dirty="0"/>
              <a:t>We can only change Cl and Cd</a:t>
            </a:r>
          </a:p>
          <a:p>
            <a:r>
              <a:rPr lang="en-US" dirty="0"/>
              <a:t>Using the relation that relates the drag coefficient to the Cd0 and the CL. We can find CL in terms of knowns.</a:t>
            </a:r>
          </a:p>
        </p:txBody>
      </p:sp>
      <p:sp>
        <p:nvSpPr>
          <p:cNvPr id="4" name="Slide Number Placeholder 3"/>
          <p:cNvSpPr>
            <a:spLocks noGrp="1"/>
          </p:cNvSpPr>
          <p:nvPr>
            <p:ph type="sldNum" sz="quarter" idx="5"/>
          </p:nvPr>
        </p:nvSpPr>
        <p:spPr/>
        <p:txBody>
          <a:bodyPr/>
          <a:lstStyle/>
          <a:p>
            <a:fld id="{FA5D96D7-8B87-418A-BE60-160BFF9CBD99}" type="slidenum">
              <a:rPr lang="en-US" smtClean="0"/>
              <a:t>59</a:t>
            </a:fld>
            <a:endParaRPr lang="en-US"/>
          </a:p>
        </p:txBody>
      </p:sp>
    </p:spTree>
    <p:extLst>
      <p:ext uri="{BB962C8B-B14F-4D97-AF65-F5344CB8AC3E}">
        <p14:creationId xmlns:p14="http://schemas.microsoft.com/office/powerpoint/2010/main" val="2533761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we’re working towards W/P as a function of W/S</a:t>
            </a:r>
          </a:p>
        </p:txBody>
      </p:sp>
      <p:sp>
        <p:nvSpPr>
          <p:cNvPr id="4" name="Slide Number Placeholder 3"/>
          <p:cNvSpPr>
            <a:spLocks noGrp="1"/>
          </p:cNvSpPr>
          <p:nvPr>
            <p:ph type="sldNum" sz="quarter" idx="5"/>
          </p:nvPr>
        </p:nvSpPr>
        <p:spPr/>
        <p:txBody>
          <a:bodyPr/>
          <a:lstStyle/>
          <a:p>
            <a:fld id="{FA5D96D7-8B87-418A-BE60-160BFF9CBD99}" type="slidenum">
              <a:rPr lang="en-US" smtClean="0"/>
              <a:t>60</a:t>
            </a:fld>
            <a:endParaRPr lang="en-US"/>
          </a:p>
        </p:txBody>
      </p:sp>
    </p:spTree>
    <p:extLst>
      <p:ext uri="{BB962C8B-B14F-4D97-AF65-F5344CB8AC3E}">
        <p14:creationId xmlns:p14="http://schemas.microsoft.com/office/powerpoint/2010/main" val="3856079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aspect ratio, use a range. (based off reference aircraft)</a:t>
            </a:r>
          </a:p>
        </p:txBody>
      </p:sp>
      <p:sp>
        <p:nvSpPr>
          <p:cNvPr id="4" name="Slide Number Placeholder 3"/>
          <p:cNvSpPr>
            <a:spLocks noGrp="1"/>
          </p:cNvSpPr>
          <p:nvPr>
            <p:ph type="sldNum" sz="quarter" idx="5"/>
          </p:nvPr>
        </p:nvSpPr>
        <p:spPr/>
        <p:txBody>
          <a:bodyPr/>
          <a:lstStyle/>
          <a:p>
            <a:fld id="{FA5D96D7-8B87-418A-BE60-160BFF9CBD99}" type="slidenum">
              <a:rPr lang="en-US" smtClean="0"/>
              <a:t>61</a:t>
            </a:fld>
            <a:endParaRPr lang="en-US"/>
          </a:p>
        </p:txBody>
      </p:sp>
    </p:spTree>
    <p:extLst>
      <p:ext uri="{BB962C8B-B14F-4D97-AF65-F5344CB8AC3E}">
        <p14:creationId xmlns:p14="http://schemas.microsoft.com/office/powerpoint/2010/main" val="2527103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be below or above this line?</a:t>
            </a:r>
          </a:p>
          <a:p>
            <a:r>
              <a:rPr lang="en-US" dirty="0"/>
              <a:t>Condition and variables at sea level takeoff</a:t>
            </a:r>
          </a:p>
        </p:txBody>
      </p:sp>
      <p:sp>
        <p:nvSpPr>
          <p:cNvPr id="4" name="Slide Number Placeholder 3"/>
          <p:cNvSpPr>
            <a:spLocks noGrp="1"/>
          </p:cNvSpPr>
          <p:nvPr>
            <p:ph type="sldNum" sz="quarter" idx="5"/>
          </p:nvPr>
        </p:nvSpPr>
        <p:spPr/>
        <p:txBody>
          <a:bodyPr/>
          <a:lstStyle/>
          <a:p>
            <a:fld id="{FA5D96D7-8B87-418A-BE60-160BFF9CBD99}" type="slidenum">
              <a:rPr lang="en-US" smtClean="0"/>
              <a:t>62</a:t>
            </a:fld>
            <a:endParaRPr lang="en-US"/>
          </a:p>
        </p:txBody>
      </p:sp>
    </p:spTree>
    <p:extLst>
      <p:ext uri="{BB962C8B-B14F-4D97-AF65-F5344CB8AC3E}">
        <p14:creationId xmlns:p14="http://schemas.microsoft.com/office/powerpoint/2010/main" val="1441710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63</a:t>
            </a:fld>
            <a:endParaRPr lang="en-US"/>
          </a:p>
        </p:txBody>
      </p:sp>
    </p:spTree>
    <p:extLst>
      <p:ext uri="{BB962C8B-B14F-4D97-AF65-F5344CB8AC3E}">
        <p14:creationId xmlns:p14="http://schemas.microsoft.com/office/powerpoint/2010/main" val="8484208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a:t>
            </a:r>
            <a:r>
              <a:rPr lang="en-US" dirty="0" err="1"/>
              <a:t>CLmax</a:t>
            </a:r>
            <a:r>
              <a:rPr lang="en-US" dirty="0"/>
              <a:t> in the equation becomes (CLMax-0.2)</a:t>
            </a:r>
          </a:p>
        </p:txBody>
      </p:sp>
      <p:sp>
        <p:nvSpPr>
          <p:cNvPr id="4" name="Slide Number Placeholder 3"/>
          <p:cNvSpPr>
            <a:spLocks noGrp="1"/>
          </p:cNvSpPr>
          <p:nvPr>
            <p:ph type="sldNum" sz="quarter" idx="5"/>
          </p:nvPr>
        </p:nvSpPr>
        <p:spPr/>
        <p:txBody>
          <a:bodyPr/>
          <a:lstStyle/>
          <a:p>
            <a:fld id="{FA5D96D7-8B87-418A-BE60-160BFF9CBD99}" type="slidenum">
              <a:rPr lang="en-US" smtClean="0"/>
              <a:t>64</a:t>
            </a:fld>
            <a:endParaRPr lang="en-US"/>
          </a:p>
        </p:txBody>
      </p:sp>
    </p:spTree>
    <p:extLst>
      <p:ext uri="{BB962C8B-B14F-4D97-AF65-F5344CB8AC3E}">
        <p14:creationId xmlns:p14="http://schemas.microsoft.com/office/powerpoint/2010/main" val="3887771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66</a:t>
            </a:fld>
            <a:endParaRPr lang="en-US"/>
          </a:p>
        </p:txBody>
      </p:sp>
    </p:spTree>
    <p:extLst>
      <p:ext uri="{BB962C8B-B14F-4D97-AF65-F5344CB8AC3E}">
        <p14:creationId xmlns:p14="http://schemas.microsoft.com/office/powerpoint/2010/main" val="285825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a:t>
            </a:fld>
            <a:endParaRPr lang="en-US"/>
          </a:p>
        </p:txBody>
      </p:sp>
    </p:spTree>
    <p:extLst>
      <p:ext uri="{BB962C8B-B14F-4D97-AF65-F5344CB8AC3E}">
        <p14:creationId xmlns:p14="http://schemas.microsoft.com/office/powerpoint/2010/main" val="2111786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68</a:t>
            </a:fld>
            <a:endParaRPr lang="en-US"/>
          </a:p>
        </p:txBody>
      </p:sp>
    </p:spTree>
    <p:extLst>
      <p:ext uri="{BB962C8B-B14F-4D97-AF65-F5344CB8AC3E}">
        <p14:creationId xmlns:p14="http://schemas.microsoft.com/office/powerpoint/2010/main" val="1142383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 / CD</a:t>
            </a:r>
          </a:p>
        </p:txBody>
      </p:sp>
      <p:sp>
        <p:nvSpPr>
          <p:cNvPr id="4" name="Slide Number Placeholder 3"/>
          <p:cNvSpPr>
            <a:spLocks noGrp="1"/>
          </p:cNvSpPr>
          <p:nvPr>
            <p:ph type="sldNum" sz="quarter" idx="5"/>
          </p:nvPr>
        </p:nvSpPr>
        <p:spPr/>
        <p:txBody>
          <a:bodyPr/>
          <a:lstStyle/>
          <a:p>
            <a:fld id="{FA5D96D7-8B87-418A-BE60-160BFF9CBD99}" type="slidenum">
              <a:rPr lang="en-US" smtClean="0"/>
              <a:t>72</a:t>
            </a:fld>
            <a:endParaRPr lang="en-US"/>
          </a:p>
        </p:txBody>
      </p:sp>
    </p:spTree>
    <p:extLst>
      <p:ext uri="{BB962C8B-B14F-4D97-AF65-F5344CB8AC3E}">
        <p14:creationId xmlns:p14="http://schemas.microsoft.com/office/powerpoint/2010/main" val="1443747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75</a:t>
            </a:fld>
            <a:endParaRPr lang="en-US"/>
          </a:p>
        </p:txBody>
      </p:sp>
    </p:spTree>
    <p:extLst>
      <p:ext uri="{BB962C8B-B14F-4D97-AF65-F5344CB8AC3E}">
        <p14:creationId xmlns:p14="http://schemas.microsoft.com/office/powerpoint/2010/main" val="38460159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76</a:t>
            </a:fld>
            <a:endParaRPr lang="en-US"/>
          </a:p>
        </p:txBody>
      </p:sp>
    </p:spTree>
    <p:extLst>
      <p:ext uri="{BB962C8B-B14F-4D97-AF65-F5344CB8AC3E}">
        <p14:creationId xmlns:p14="http://schemas.microsoft.com/office/powerpoint/2010/main" val="11254462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a:t>
            </a:r>
            <a:r>
              <a:rPr lang="en-US" dirty="0" err="1"/>
              <a:t>CLmax</a:t>
            </a:r>
            <a:r>
              <a:rPr lang="en-US" dirty="0"/>
              <a:t> in the equation becomes (CLMax-0.2)</a:t>
            </a:r>
          </a:p>
        </p:txBody>
      </p:sp>
      <p:sp>
        <p:nvSpPr>
          <p:cNvPr id="4" name="Slide Number Placeholder 3"/>
          <p:cNvSpPr>
            <a:spLocks noGrp="1"/>
          </p:cNvSpPr>
          <p:nvPr>
            <p:ph type="sldNum" sz="quarter" idx="5"/>
          </p:nvPr>
        </p:nvSpPr>
        <p:spPr/>
        <p:txBody>
          <a:bodyPr/>
          <a:lstStyle/>
          <a:p>
            <a:fld id="{FA5D96D7-8B87-418A-BE60-160BFF9CBD99}" type="slidenum">
              <a:rPr lang="en-US" smtClean="0"/>
              <a:t>77</a:t>
            </a:fld>
            <a:endParaRPr lang="en-US"/>
          </a:p>
        </p:txBody>
      </p:sp>
    </p:spTree>
    <p:extLst>
      <p:ext uri="{BB962C8B-B14F-4D97-AF65-F5344CB8AC3E}">
        <p14:creationId xmlns:p14="http://schemas.microsoft.com/office/powerpoint/2010/main" val="6348629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require a minimum T/W to achieve the climb gradient</a:t>
            </a:r>
          </a:p>
        </p:txBody>
      </p:sp>
      <p:sp>
        <p:nvSpPr>
          <p:cNvPr id="4" name="Slide Number Placeholder 3"/>
          <p:cNvSpPr>
            <a:spLocks noGrp="1"/>
          </p:cNvSpPr>
          <p:nvPr>
            <p:ph type="sldNum" sz="quarter" idx="5"/>
          </p:nvPr>
        </p:nvSpPr>
        <p:spPr/>
        <p:txBody>
          <a:bodyPr/>
          <a:lstStyle/>
          <a:p>
            <a:fld id="{FA5D96D7-8B87-418A-BE60-160BFF9CBD99}" type="slidenum">
              <a:rPr lang="en-US" smtClean="0"/>
              <a:t>79</a:t>
            </a:fld>
            <a:endParaRPr lang="en-US"/>
          </a:p>
        </p:txBody>
      </p:sp>
    </p:spTree>
    <p:extLst>
      <p:ext uri="{BB962C8B-B14F-4D97-AF65-F5344CB8AC3E}">
        <p14:creationId xmlns:p14="http://schemas.microsoft.com/office/powerpoint/2010/main" val="784191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addition of climb gradient requirements did not change the overall design region!</a:t>
            </a:r>
          </a:p>
        </p:txBody>
      </p:sp>
      <p:sp>
        <p:nvSpPr>
          <p:cNvPr id="4" name="Slide Number Placeholder 3"/>
          <p:cNvSpPr>
            <a:spLocks noGrp="1"/>
          </p:cNvSpPr>
          <p:nvPr>
            <p:ph type="sldNum" sz="quarter" idx="5"/>
          </p:nvPr>
        </p:nvSpPr>
        <p:spPr/>
        <p:txBody>
          <a:bodyPr/>
          <a:lstStyle/>
          <a:p>
            <a:fld id="{FA5D96D7-8B87-418A-BE60-160BFF9CBD99}" type="slidenum">
              <a:rPr lang="en-US" smtClean="0"/>
              <a:t>80</a:t>
            </a:fld>
            <a:endParaRPr lang="en-US"/>
          </a:p>
        </p:txBody>
      </p:sp>
    </p:spTree>
    <p:extLst>
      <p:ext uri="{BB962C8B-B14F-4D97-AF65-F5344CB8AC3E}">
        <p14:creationId xmlns:p14="http://schemas.microsoft.com/office/powerpoint/2010/main" val="36988100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found the drag components and CD0 </a:t>
            </a:r>
          </a:p>
        </p:txBody>
      </p:sp>
      <p:sp>
        <p:nvSpPr>
          <p:cNvPr id="4" name="Slide Number Placeholder 3"/>
          <p:cNvSpPr>
            <a:spLocks noGrp="1"/>
          </p:cNvSpPr>
          <p:nvPr>
            <p:ph type="sldNum" sz="quarter" idx="5"/>
          </p:nvPr>
        </p:nvSpPr>
        <p:spPr/>
        <p:txBody>
          <a:bodyPr/>
          <a:lstStyle/>
          <a:p>
            <a:fld id="{FA5D96D7-8B87-418A-BE60-160BFF9CBD99}" type="slidenum">
              <a:rPr lang="en-US" smtClean="0"/>
              <a:t>81</a:t>
            </a:fld>
            <a:endParaRPr lang="en-US"/>
          </a:p>
        </p:txBody>
      </p:sp>
    </p:spTree>
    <p:extLst>
      <p:ext uri="{BB962C8B-B14F-4D97-AF65-F5344CB8AC3E}">
        <p14:creationId xmlns:p14="http://schemas.microsoft.com/office/powerpoint/2010/main" val="4022243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Maneuvering important when high maneuvering requirements, what aircraft?</a:t>
            </a:r>
          </a:p>
          <a:p>
            <a:endParaRPr lang="en-US" dirty="0"/>
          </a:p>
          <a:p>
            <a:r>
              <a:rPr lang="en-US" dirty="0"/>
              <a:t>Fighter jets, bush planes, red bull racing, amateur planes.</a:t>
            </a:r>
          </a:p>
          <a:p>
            <a:endParaRPr lang="en-US" dirty="0"/>
          </a:p>
          <a:p>
            <a:r>
              <a:rPr lang="en-US" dirty="0"/>
              <a:t>4.4g means L = 4.4 * W, what’s the equation of lift anyone? Isolating </a:t>
            </a:r>
            <a:r>
              <a:rPr lang="en-US" dirty="0" err="1"/>
              <a:t>CLmax</a:t>
            </a:r>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82</a:t>
            </a:fld>
            <a:endParaRPr lang="en-US"/>
          </a:p>
        </p:txBody>
      </p:sp>
    </p:spTree>
    <p:extLst>
      <p:ext uri="{BB962C8B-B14F-4D97-AF65-F5344CB8AC3E}">
        <p14:creationId xmlns:p14="http://schemas.microsoft.com/office/powerpoint/2010/main" val="30447368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maneuver speed may be part of your intercept mission, cruise speed… </a:t>
            </a:r>
          </a:p>
          <a:p>
            <a:r>
              <a:rPr lang="en-US" dirty="0"/>
              <a:t>This can easily drive the 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no specific example is provided here for the T/W-P/W diagram, the procedure is similar as before. You will need to be below the resulting lines (a different line for each A and </a:t>
            </a:r>
            <a:r>
              <a:rPr lang="en-US" dirty="0" err="1"/>
              <a:t>Nmax</a:t>
            </a:r>
            <a:r>
              <a:rPr lang="en-US" dirty="0"/>
              <a:t>). </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83</a:t>
            </a:fld>
            <a:endParaRPr lang="en-US"/>
          </a:p>
        </p:txBody>
      </p:sp>
    </p:spTree>
    <p:extLst>
      <p:ext uri="{BB962C8B-B14F-4D97-AF65-F5344CB8AC3E}">
        <p14:creationId xmlns:p14="http://schemas.microsoft.com/office/powerpoint/2010/main" val="1141343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7</a:t>
            </a:fld>
            <a:endParaRPr lang="en-US"/>
          </a:p>
        </p:txBody>
      </p:sp>
    </p:spTree>
    <p:extLst>
      <p:ext uri="{BB962C8B-B14F-4D97-AF65-F5344CB8AC3E}">
        <p14:creationId xmlns:p14="http://schemas.microsoft.com/office/powerpoint/2010/main" val="3855724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maneuver speed may be part of your intercept mission, cruise speed… </a:t>
            </a:r>
          </a:p>
          <a:p>
            <a:r>
              <a:rPr lang="en-US" dirty="0"/>
              <a:t>This can easily drive the design!</a:t>
            </a:r>
          </a:p>
          <a:p>
            <a:r>
              <a:rPr lang="en-US" dirty="0"/>
              <a:t>Although no specific example is provided here for the T/W-W/S diagram, the procedure is similar as before. You will need to be above the resulting lines (a different line for each A and </a:t>
            </a:r>
            <a:r>
              <a:rPr lang="en-US" dirty="0" err="1"/>
              <a:t>Nmax</a:t>
            </a:r>
            <a:r>
              <a:rPr lang="en-US" dirty="0"/>
              <a:t>). </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84</a:t>
            </a:fld>
            <a:endParaRPr lang="en-US"/>
          </a:p>
        </p:txBody>
      </p:sp>
    </p:spTree>
    <p:extLst>
      <p:ext uri="{BB962C8B-B14F-4D97-AF65-F5344CB8AC3E}">
        <p14:creationId xmlns:p14="http://schemas.microsoft.com/office/powerpoint/2010/main" val="2851130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found the drag components and CD0 </a:t>
            </a:r>
          </a:p>
        </p:txBody>
      </p:sp>
      <p:sp>
        <p:nvSpPr>
          <p:cNvPr id="4" name="Slide Number Placeholder 3"/>
          <p:cNvSpPr>
            <a:spLocks noGrp="1"/>
          </p:cNvSpPr>
          <p:nvPr>
            <p:ph type="sldNum" sz="quarter" idx="5"/>
          </p:nvPr>
        </p:nvSpPr>
        <p:spPr/>
        <p:txBody>
          <a:bodyPr/>
          <a:lstStyle/>
          <a:p>
            <a:fld id="{FA5D96D7-8B87-418A-BE60-160BFF9CBD99}" type="slidenum">
              <a:rPr lang="en-US" smtClean="0"/>
              <a:t>85</a:t>
            </a:fld>
            <a:endParaRPr lang="en-US"/>
          </a:p>
        </p:txBody>
      </p:sp>
    </p:spTree>
    <p:extLst>
      <p:ext uri="{BB962C8B-B14F-4D97-AF65-F5344CB8AC3E}">
        <p14:creationId xmlns:p14="http://schemas.microsoft.com/office/powerpoint/2010/main" val="23625484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86</a:t>
            </a:fld>
            <a:endParaRPr lang="en-US"/>
          </a:p>
        </p:txBody>
      </p:sp>
    </p:spTree>
    <p:extLst>
      <p:ext uri="{BB962C8B-B14F-4D97-AF65-F5344CB8AC3E}">
        <p14:creationId xmlns:p14="http://schemas.microsoft.com/office/powerpoint/2010/main" val="37676951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Engineering is as much as getting to right answer as it is about understanding HOW you got to an answer.</a:t>
            </a:r>
          </a:p>
        </p:txBody>
      </p:sp>
      <p:sp>
        <p:nvSpPr>
          <p:cNvPr id="4" name="Slide Number Placeholder 3"/>
          <p:cNvSpPr>
            <a:spLocks noGrp="1"/>
          </p:cNvSpPr>
          <p:nvPr>
            <p:ph type="sldNum" sz="quarter" idx="5"/>
          </p:nvPr>
        </p:nvSpPr>
        <p:spPr/>
        <p:txBody>
          <a:bodyPr/>
          <a:lstStyle/>
          <a:p>
            <a:fld id="{FA5D96D7-8B87-418A-BE60-160BFF9CBD99}" type="slidenum">
              <a:rPr lang="en-US" smtClean="0"/>
              <a:t>87</a:t>
            </a:fld>
            <a:endParaRPr lang="en-US"/>
          </a:p>
        </p:txBody>
      </p:sp>
    </p:spTree>
    <p:extLst>
      <p:ext uri="{BB962C8B-B14F-4D97-AF65-F5344CB8AC3E}">
        <p14:creationId xmlns:p14="http://schemas.microsoft.com/office/powerpoint/2010/main" val="36201168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the top right option (propeller) </a:t>
            </a:r>
          </a:p>
          <a:p>
            <a:r>
              <a:rPr lang="en-US" dirty="0"/>
              <a:t>Adding the average aircraft</a:t>
            </a:r>
          </a:p>
          <a:p>
            <a:r>
              <a:rPr lang="en-US" dirty="0"/>
              <a:t>IMPORTANT NOTE: The L should be capitalized in CLMAX as this is for the whole aircraft, not the airfoil</a:t>
            </a:r>
          </a:p>
        </p:txBody>
      </p:sp>
      <p:sp>
        <p:nvSpPr>
          <p:cNvPr id="4" name="Slide Number Placeholder 3"/>
          <p:cNvSpPr>
            <a:spLocks noGrp="1"/>
          </p:cNvSpPr>
          <p:nvPr>
            <p:ph type="sldNum" sz="quarter" idx="5"/>
          </p:nvPr>
        </p:nvSpPr>
        <p:spPr/>
        <p:txBody>
          <a:bodyPr/>
          <a:lstStyle/>
          <a:p>
            <a:fld id="{FA5D96D7-8B87-418A-BE60-160BFF9CBD99}" type="slidenum">
              <a:rPr lang="en-US" smtClean="0"/>
              <a:t>88</a:t>
            </a:fld>
            <a:endParaRPr lang="en-US"/>
          </a:p>
        </p:txBody>
      </p:sp>
    </p:spTree>
    <p:extLst>
      <p:ext uri="{BB962C8B-B14F-4D97-AF65-F5344CB8AC3E}">
        <p14:creationId xmlns:p14="http://schemas.microsoft.com/office/powerpoint/2010/main" val="5051011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the reference aircraft</a:t>
            </a:r>
          </a:p>
          <a:p>
            <a:endParaRPr lang="en-US" dirty="0"/>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89</a:t>
            </a:fld>
            <a:endParaRPr lang="en-US"/>
          </a:p>
        </p:txBody>
      </p:sp>
    </p:spTree>
    <p:extLst>
      <p:ext uri="{BB962C8B-B14F-4D97-AF65-F5344CB8AC3E}">
        <p14:creationId xmlns:p14="http://schemas.microsoft.com/office/powerpoint/2010/main" val="36150604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NOTE: The L should be capitalized in CLMAX as this is for the whole aircraft, not the airfoil</a:t>
            </a:r>
          </a:p>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90</a:t>
            </a:fld>
            <a:endParaRPr lang="en-US"/>
          </a:p>
        </p:txBody>
      </p:sp>
    </p:spTree>
    <p:extLst>
      <p:ext uri="{BB962C8B-B14F-4D97-AF65-F5344CB8AC3E}">
        <p14:creationId xmlns:p14="http://schemas.microsoft.com/office/powerpoint/2010/main" val="17391725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91</a:t>
            </a:fld>
            <a:endParaRPr lang="en-US"/>
          </a:p>
        </p:txBody>
      </p:sp>
    </p:spTree>
    <p:extLst>
      <p:ext uri="{BB962C8B-B14F-4D97-AF65-F5344CB8AC3E}">
        <p14:creationId xmlns:p14="http://schemas.microsoft.com/office/powerpoint/2010/main" val="31246083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92</a:t>
            </a:fld>
            <a:endParaRPr lang="en-US"/>
          </a:p>
        </p:txBody>
      </p:sp>
    </p:spTree>
    <p:extLst>
      <p:ext uri="{BB962C8B-B14F-4D97-AF65-F5344CB8AC3E}">
        <p14:creationId xmlns:p14="http://schemas.microsoft.com/office/powerpoint/2010/main" val="13115255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IMPORTANT NOTE: The L should be capitalized in CLMAX as this is for the whole aircraft, not the airfoil</a:t>
            </a:r>
          </a:p>
          <a:p>
            <a:endParaRPr lang="en-US"/>
          </a:p>
        </p:txBody>
      </p:sp>
      <p:sp>
        <p:nvSpPr>
          <p:cNvPr id="4" name="Slide Number Placeholder 3"/>
          <p:cNvSpPr>
            <a:spLocks noGrp="1"/>
          </p:cNvSpPr>
          <p:nvPr>
            <p:ph type="sldNum" sz="quarter" idx="5"/>
          </p:nvPr>
        </p:nvSpPr>
        <p:spPr/>
        <p:txBody>
          <a:bodyPr/>
          <a:lstStyle/>
          <a:p>
            <a:fld id="{FA5D96D7-8B87-418A-BE60-160BFF9CBD99}" type="slidenum">
              <a:rPr lang="en-US" smtClean="0"/>
              <a:t>94</a:t>
            </a:fld>
            <a:endParaRPr lang="en-US"/>
          </a:p>
        </p:txBody>
      </p:sp>
    </p:spTree>
    <p:extLst>
      <p:ext uri="{BB962C8B-B14F-4D97-AF65-F5344CB8AC3E}">
        <p14:creationId xmlns:p14="http://schemas.microsoft.com/office/powerpoint/2010/main" val="134217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8</a:t>
            </a:fld>
            <a:endParaRPr lang="en-US"/>
          </a:p>
        </p:txBody>
      </p:sp>
    </p:spTree>
    <p:extLst>
      <p:ext uri="{BB962C8B-B14F-4D97-AF65-F5344CB8AC3E}">
        <p14:creationId xmlns:p14="http://schemas.microsoft.com/office/powerpoint/2010/main" val="21725175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95</a:t>
            </a:fld>
            <a:endParaRPr lang="en-US"/>
          </a:p>
        </p:txBody>
      </p:sp>
    </p:spTree>
    <p:extLst>
      <p:ext uri="{BB962C8B-B14F-4D97-AF65-F5344CB8AC3E}">
        <p14:creationId xmlns:p14="http://schemas.microsoft.com/office/powerpoint/2010/main" val="15036742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from this slide deck is sourced and adapted from Aircraft Design 1 Course content by Dr. Joris </a:t>
            </a:r>
            <a:r>
              <a:rPr lang="en-US" dirty="0" err="1"/>
              <a:t>Melkert</a:t>
            </a:r>
            <a:r>
              <a:rPr lang="en-US" dirty="0"/>
              <a:t> from Delft, University of Technology</a:t>
            </a:r>
          </a:p>
        </p:txBody>
      </p:sp>
      <p:sp>
        <p:nvSpPr>
          <p:cNvPr id="4" name="Slide Number Placeholder 3"/>
          <p:cNvSpPr>
            <a:spLocks noGrp="1"/>
          </p:cNvSpPr>
          <p:nvPr>
            <p:ph type="sldNum" sz="quarter" idx="5"/>
          </p:nvPr>
        </p:nvSpPr>
        <p:spPr/>
        <p:txBody>
          <a:bodyPr/>
          <a:lstStyle/>
          <a:p>
            <a:fld id="{FA5D96D7-8B87-418A-BE60-160BFF9CBD99}" type="slidenum">
              <a:rPr lang="en-US" smtClean="0"/>
              <a:t>96</a:t>
            </a:fld>
            <a:endParaRPr lang="en-US"/>
          </a:p>
        </p:txBody>
      </p:sp>
    </p:spTree>
    <p:extLst>
      <p:ext uri="{BB962C8B-B14F-4D97-AF65-F5344CB8AC3E}">
        <p14:creationId xmlns:p14="http://schemas.microsoft.com/office/powerpoint/2010/main" val="351577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97</a:t>
            </a:fld>
            <a:endParaRPr lang="en-US"/>
          </a:p>
        </p:txBody>
      </p:sp>
    </p:spTree>
    <p:extLst>
      <p:ext uri="{BB962C8B-B14F-4D97-AF65-F5344CB8AC3E}">
        <p14:creationId xmlns:p14="http://schemas.microsoft.com/office/powerpoint/2010/main" val="317989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D96D7-8B87-418A-BE60-160BFF9CBD99}" type="slidenum">
              <a:rPr lang="en-US" smtClean="0"/>
              <a:t>9</a:t>
            </a:fld>
            <a:endParaRPr lang="en-US"/>
          </a:p>
        </p:txBody>
      </p:sp>
    </p:spTree>
    <p:extLst>
      <p:ext uri="{BB962C8B-B14F-4D97-AF65-F5344CB8AC3E}">
        <p14:creationId xmlns:p14="http://schemas.microsoft.com/office/powerpoint/2010/main" val="415315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27210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029" y="4441416"/>
            <a:ext cx="7315200" cy="566738"/>
          </a:xfrm>
          <a:prstGeom prst="rect">
            <a:avLst/>
          </a:prstGeom>
        </p:spPr>
        <p:txBody>
          <a:bodyPr anchor="b"/>
          <a:lstStyle>
            <a:lvl1pPr algn="l">
              <a:defRPr sz="1600" b="1">
                <a:solidFill>
                  <a:schemeClr val="accent2">
                    <a:lumMod val="75000"/>
                  </a:schemeClr>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441029" y="612788"/>
            <a:ext cx="7315200" cy="3671671"/>
          </a:xfrm>
          <a:prstGeom prst="rect">
            <a:avLst/>
          </a:prstGeom>
        </p:spPr>
        <p:txBody>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pPr lvl="0"/>
            <a:r>
              <a:rPr lang="en-US" noProof="0"/>
              <a:t>Drag picture to placeholder or click icon to add</a:t>
            </a:r>
          </a:p>
        </p:txBody>
      </p:sp>
      <p:sp>
        <p:nvSpPr>
          <p:cNvPr id="4" name="Text Placeholder 3"/>
          <p:cNvSpPr>
            <a:spLocks noGrp="1"/>
          </p:cNvSpPr>
          <p:nvPr>
            <p:ph type="body" sz="half" idx="2"/>
          </p:nvPr>
        </p:nvSpPr>
        <p:spPr>
          <a:xfrm>
            <a:off x="2441029" y="5008154"/>
            <a:ext cx="7315200" cy="804862"/>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299798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220763"/>
            <a:ext cx="10363200" cy="916737"/>
          </a:xfrm>
          <a:prstGeom prst="rect">
            <a:avLst/>
          </a:prstGeom>
        </p:spPr>
        <p:txBody>
          <a:bodyPr/>
          <a:lstStyle>
            <a:lvl1pPr>
              <a:defRPr sz="24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91454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5"/>
          </a:xfrm>
          <a:prstGeom prst="rect">
            <a:avLst/>
          </a:prstGeo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sz="2400">
                <a:solidFill>
                  <a:schemeClr val="tx1">
                    <a:tint val="75000"/>
                  </a:schemeClr>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4425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F29C22-DAA5-40E5-9652-69E2EF57603E}"/>
              </a:ext>
            </a:extLst>
          </p:cNvPr>
          <p:cNvSpPr/>
          <p:nvPr userDrawn="1"/>
        </p:nvSpPr>
        <p:spPr>
          <a:xfrm>
            <a:off x="0" y="0"/>
            <a:ext cx="12192000" cy="5961529"/>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5F4152-6B85-4757-B724-7A1CF1111B91}"/>
              </a:ext>
            </a:extLst>
          </p:cNvPr>
          <p:cNvSpPr>
            <a:spLocks noGrp="1"/>
          </p:cNvSpPr>
          <p:nvPr>
            <p:ph type="ctrTitle" hasCustomPrompt="1"/>
          </p:nvPr>
        </p:nvSpPr>
        <p:spPr>
          <a:xfrm>
            <a:off x="995082" y="117861"/>
            <a:ext cx="10363200" cy="1470025"/>
          </a:xfrm>
          <a:prstGeom prst="rect">
            <a:avLst/>
          </a:prstGeom>
        </p:spPr>
        <p:txBody>
          <a:bodyPr/>
          <a:lstStyle>
            <a:lvl1pPr>
              <a:defRPr sz="5400">
                <a:solidFill>
                  <a:schemeClr val="bg1"/>
                </a:solidFill>
              </a:defRPr>
            </a:lvl1pPr>
          </a:lstStyle>
          <a:p>
            <a:r>
              <a:rPr lang="en-US" dirty="0"/>
              <a:t>[New Section/Sub-Section Topic]</a:t>
            </a:r>
          </a:p>
        </p:txBody>
      </p:sp>
      <p:sp>
        <p:nvSpPr>
          <p:cNvPr id="5" name="Subtitle 2">
            <a:extLst>
              <a:ext uri="{FF2B5EF4-FFF2-40B4-BE49-F238E27FC236}">
                <a16:creationId xmlns:a16="http://schemas.microsoft.com/office/drawing/2014/main" id="{AE0E08C0-7FB0-4AD9-AFE6-05A27DE00403}"/>
              </a:ext>
            </a:extLst>
          </p:cNvPr>
          <p:cNvSpPr>
            <a:spLocks noGrp="1"/>
          </p:cNvSpPr>
          <p:nvPr>
            <p:ph type="subTitle" idx="1" hasCustomPrompt="1"/>
          </p:nvPr>
        </p:nvSpPr>
        <p:spPr>
          <a:xfrm>
            <a:off x="354106" y="1783975"/>
            <a:ext cx="4876800" cy="4069977"/>
          </a:xfrm>
          <a:prstGeom prst="rect">
            <a:avLst/>
          </a:prstGeom>
        </p:spPr>
        <p:txBody>
          <a:bodyPr/>
          <a:lstStyle>
            <a:lvl1pPr marL="0" indent="0" algn="l">
              <a:buNone/>
              <a:defRPr sz="2000">
                <a:solidFill>
                  <a:schemeClr val="bg1"/>
                </a:solidFill>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dirty="0"/>
              <a:t>[List of New Section/Topic Sub-Sections/Topics]</a:t>
            </a:r>
          </a:p>
          <a:p>
            <a:r>
              <a:rPr lang="en-US" dirty="0"/>
              <a:t>#.1 Sub-Section/Topic 1</a:t>
            </a:r>
          </a:p>
          <a:p>
            <a:r>
              <a:rPr lang="en-US" dirty="0"/>
              <a:t>#.2 Sub-Section/Topic 2</a:t>
            </a:r>
          </a:p>
          <a:p>
            <a:r>
              <a:rPr lang="en-US" dirty="0"/>
              <a:t>.</a:t>
            </a:r>
          </a:p>
          <a:p>
            <a:r>
              <a:rPr lang="en-US" dirty="0"/>
              <a:t>.</a:t>
            </a:r>
          </a:p>
          <a:p>
            <a:r>
              <a:rPr lang="en-US" dirty="0"/>
              <a:t>.</a:t>
            </a:r>
          </a:p>
          <a:p>
            <a:r>
              <a:rPr lang="en-US" dirty="0"/>
              <a:t>#. # Sub-Section/Topic #</a:t>
            </a:r>
          </a:p>
        </p:txBody>
      </p:sp>
      <p:sp>
        <p:nvSpPr>
          <p:cNvPr id="6" name="Content Placeholder 2">
            <a:extLst>
              <a:ext uri="{FF2B5EF4-FFF2-40B4-BE49-F238E27FC236}">
                <a16:creationId xmlns:a16="http://schemas.microsoft.com/office/drawing/2014/main" id="{F2378B3B-B4E7-4E2B-878C-C03099A52A23}"/>
              </a:ext>
            </a:extLst>
          </p:cNvPr>
          <p:cNvSpPr>
            <a:spLocks noGrp="1"/>
          </p:cNvSpPr>
          <p:nvPr>
            <p:ph idx="10" hasCustomPrompt="1"/>
          </p:nvPr>
        </p:nvSpPr>
        <p:spPr>
          <a:xfrm>
            <a:off x="5490881" y="1783975"/>
            <a:ext cx="6485965" cy="4108119"/>
          </a:xfrm>
          <a:prstGeom prst="rect">
            <a:avLst/>
          </a:prstGeom>
        </p:spPr>
        <p:txBody>
          <a:bodyPr/>
          <a:lstStyle>
            <a:lvl1pPr marL="0" indent="0">
              <a:buNone/>
              <a:defRPr sz="2400">
                <a:solidFill>
                  <a:schemeClr val="bg1"/>
                </a:solidFill>
              </a:defRPr>
            </a:lvl1pPr>
            <a:lvl2pPr marL="192882" indent="0">
              <a:buNone/>
              <a:defRPr sz="2000"/>
            </a:lvl2pPr>
            <a:lvl3pPr marL="385763" indent="0">
              <a:buNone/>
              <a:defRPr sz="1600"/>
            </a:lvl3pPr>
            <a:lvl4pPr marL="578644" indent="0">
              <a:buNone/>
              <a:defRPr sz="1200"/>
            </a:lvl4pPr>
            <a:lvl5pPr marL="771525" indent="0">
              <a:buNone/>
              <a:defRPr sz="1200"/>
            </a:lvl5pPr>
          </a:lstStyle>
          <a:p>
            <a:pPr lvl="0"/>
            <a:r>
              <a:rPr lang="en-US" dirty="0"/>
              <a:t>[New Section/Topic Picture]</a:t>
            </a:r>
          </a:p>
        </p:txBody>
      </p:sp>
    </p:spTree>
    <p:extLst>
      <p:ext uri="{BB962C8B-B14F-4D97-AF65-F5344CB8AC3E}">
        <p14:creationId xmlns:p14="http://schemas.microsoft.com/office/powerpoint/2010/main" val="1278974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9600" y="1600207"/>
            <a:ext cx="10972800" cy="4108119"/>
          </a:xfrm>
          <a:prstGeom prst="rect">
            <a:avLst/>
          </a:prstGeom>
        </p:spPr>
        <p:txBody>
          <a:bodyPr/>
          <a:lstStyle>
            <a:lvl1pPr>
              <a:defRPr sz="2400"/>
            </a:lvl1pPr>
            <a:lvl2pPr>
              <a:defRPr sz="20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719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0324" y="4406913"/>
            <a:ext cx="10363200" cy="1362075"/>
          </a:xfrm>
          <a:prstGeom prst="rect">
            <a:avLst/>
          </a:prstGeom>
        </p:spPr>
        <p:txBody>
          <a:bodyPr anchor="t"/>
          <a:lstStyle>
            <a:lvl1pPr algn="l">
              <a:defRPr sz="2800" b="1" cap="all">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920324" y="2906713"/>
            <a:ext cx="10363200" cy="1500187"/>
          </a:xfrm>
          <a:prstGeom prst="rect">
            <a:avLst/>
          </a:prstGeom>
        </p:spPr>
        <p:txBody>
          <a:bodyPr anchor="b"/>
          <a:lstStyle>
            <a:lvl1pPr marL="0" indent="0">
              <a:buNone/>
              <a:defRPr sz="1600">
                <a:solidFill>
                  <a:schemeClr val="tx1">
                    <a:tint val="75000"/>
                  </a:schemeClr>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376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Content Placeholder 2"/>
          <p:cNvSpPr>
            <a:spLocks noGrp="1"/>
          </p:cNvSpPr>
          <p:nvPr>
            <p:ph sz="half" idx="1"/>
          </p:nvPr>
        </p:nvSpPr>
        <p:spPr>
          <a:xfrm>
            <a:off x="609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172257"/>
          </a:xfrm>
          <a:prstGeom prst="rect">
            <a:avLst/>
          </a:prstGeom>
        </p:spPr>
        <p:txBody>
          <a:bodyPr/>
          <a:lstStyle>
            <a:lvl1pPr>
              <a:defRPr sz="2400"/>
            </a:lvl1pPr>
            <a:lvl2pPr>
              <a:defRPr sz="1800"/>
            </a:lvl2pPr>
            <a:lvl3pPr>
              <a:defRPr sz="1400"/>
            </a:lvl3pPr>
            <a:lvl4pPr>
              <a:defRPr sz="1200"/>
            </a:lvl4pPr>
            <a:lvl5pPr>
              <a:defRPr sz="120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704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80"/>
            <a:ext cx="5386917"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a:prstGeom prst="rect">
            <a:avLst/>
          </a:prstGeom>
        </p:spPr>
        <p:txBody>
          <a:bodyPr anchor="b"/>
          <a:lstStyle>
            <a:lvl1pPr marL="0" indent="0">
              <a:buNone/>
              <a:defRPr sz="16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6" y="2174880"/>
            <a:ext cx="5389033" cy="3571927"/>
          </a:xfrm>
          <a:prstGeom prst="rect">
            <a:avLst/>
          </a:prstGeom>
        </p:spPr>
        <p:txBody>
          <a:bodyPr/>
          <a:lstStyle>
            <a:lvl1pPr>
              <a:defRPr sz="1600"/>
            </a:lvl1pPr>
            <a:lvl2pPr>
              <a:defRPr sz="1200"/>
            </a:lvl2pPr>
            <a:lvl3pPr>
              <a:defRPr sz="1100"/>
            </a:lvl3pPr>
            <a:lvl4pPr>
              <a:defRPr sz="1100"/>
            </a:lvl4pPr>
            <a:lvl5pPr>
              <a:defRPr sz="11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25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t"/>
          <a:lstStyle>
            <a:lvl1pPr algn="l">
              <a:defRPr sz="3600">
                <a:solidFill>
                  <a:schemeClr val="accent2">
                    <a:lumMod val="75000"/>
                  </a:schemeClr>
                </a:solidFill>
              </a:defRPr>
            </a:lvl1pPr>
          </a:lstStyle>
          <a:p>
            <a:r>
              <a:rPr lang="en-US"/>
              <a:t>Click to edit Master title style</a:t>
            </a:r>
          </a:p>
        </p:txBody>
      </p:sp>
    </p:spTree>
    <p:extLst>
      <p:ext uri="{BB962C8B-B14F-4D97-AF65-F5344CB8AC3E}">
        <p14:creationId xmlns:p14="http://schemas.microsoft.com/office/powerpoint/2010/main" val="366655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t"/>
          <a:lstStyle>
            <a:lvl1pPr algn="l">
              <a:defRPr sz="2400" b="1">
                <a:solidFill>
                  <a:schemeClr val="accent2">
                    <a:lumMod val="75000"/>
                  </a:schemeClr>
                </a:solidFill>
              </a:defRPr>
            </a:lvl1pPr>
          </a:lstStyle>
          <a:p>
            <a:r>
              <a:rPr lang="en-US"/>
              <a:t>Click to edit Master title style</a:t>
            </a:r>
          </a:p>
        </p:txBody>
      </p:sp>
      <p:sp>
        <p:nvSpPr>
          <p:cNvPr id="3" name="Content Placeholder 2"/>
          <p:cNvSpPr>
            <a:spLocks noGrp="1"/>
          </p:cNvSpPr>
          <p:nvPr>
            <p:ph idx="1"/>
          </p:nvPr>
        </p:nvSpPr>
        <p:spPr>
          <a:xfrm>
            <a:off x="4766733" y="273063"/>
            <a:ext cx="6815667" cy="5460925"/>
          </a:xfrm>
          <a:prstGeom prst="rect">
            <a:avLst/>
          </a:prstGeom>
        </p:spPr>
        <p:txBody>
          <a:bodyPr/>
          <a:lstStyle>
            <a:lvl1pPr>
              <a:defRPr sz="2400"/>
            </a:lvl1pPr>
            <a:lvl2pPr>
              <a:defRPr sz="2000"/>
            </a:lvl2pPr>
            <a:lvl3pPr>
              <a:defRPr sz="1600"/>
            </a:lvl3pPr>
            <a:lvl4pPr>
              <a:defRPr sz="1200"/>
            </a:lvl4pPr>
            <a:lvl5pPr>
              <a:defRPr sz="1200"/>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1"/>
            <a:ext cx="4011084" cy="4298874"/>
          </a:xfrm>
          <a:prstGeom prst="rect">
            <a:avLst/>
          </a:prstGeom>
        </p:spPr>
        <p:txBody>
          <a:bodyPr/>
          <a:lstStyle>
            <a:lvl1pPr marL="0" indent="0">
              <a:buNone/>
              <a:defRPr sz="1200"/>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Tree>
    <p:extLst>
      <p:ext uri="{BB962C8B-B14F-4D97-AF65-F5344CB8AC3E}">
        <p14:creationId xmlns:p14="http://schemas.microsoft.com/office/powerpoint/2010/main" val="13105902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 descr="Logo Up bar.png"/>
          <p:cNvPicPr>
            <a:picLocks noChangeAspect="1"/>
          </p:cNvPicPr>
          <p:nvPr/>
        </p:nvPicPr>
        <p:blipFill rotWithShape="1">
          <a:blip r:embed="rId3">
            <a:extLst>
              <a:ext uri="{28A0092B-C50C-407E-A947-70E740481C1C}">
                <a14:useLocalDpi xmlns:a14="http://schemas.microsoft.com/office/drawing/2010/main" val="0"/>
              </a:ext>
            </a:extLst>
          </a:blip>
          <a:srcRect t="84746"/>
          <a:stretch/>
        </p:blipFill>
        <p:spPr bwMode="auto">
          <a:xfrm>
            <a:off x="3" y="5811852"/>
            <a:ext cx="12189884" cy="10461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EEAC6F5-8B02-4EF7-9115-DC05E622749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2200276" y="282402"/>
            <a:ext cx="7789341" cy="4329940"/>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Lst>
  <p:txStyles>
    <p:titleStyle>
      <a:lvl1pPr algn="ctr" defTabSz="192881" rtl="0" eaLnBrk="1" fontAlgn="base" hangingPunct="1">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eaLnBrk="1" fontAlgn="base" hangingPunct="1">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DBE5CF-ABBB-410C-822C-4016CD410C6F}"/>
              </a:ext>
            </a:extLst>
          </p:cNvPr>
          <p:cNvSpPr/>
          <p:nvPr userDrawn="1"/>
        </p:nvSpPr>
        <p:spPr>
          <a:xfrm>
            <a:off x="2" y="5956928"/>
            <a:ext cx="12191999" cy="901072"/>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7" descr="bottom garnet bar.png">
            <a:extLst>
              <a:ext uri="{FF2B5EF4-FFF2-40B4-BE49-F238E27FC236}">
                <a16:creationId xmlns:a16="http://schemas.microsoft.com/office/drawing/2014/main" id="{116F2435-A4A8-49C8-B18E-2A548E2AFCED}"/>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0442"/>
          <a:stretch/>
        </p:blipFill>
        <p:spPr bwMode="auto">
          <a:xfrm>
            <a:off x="1" y="5969209"/>
            <a:ext cx="4531659" cy="882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DF69E46-A192-4357-A367-99BF5352D745}"/>
              </a:ext>
            </a:extLst>
          </p:cNvPr>
          <p:cNvSpPr txBox="1"/>
          <p:nvPr userDrawn="1"/>
        </p:nvSpPr>
        <p:spPr>
          <a:xfrm>
            <a:off x="11545017" y="6482527"/>
            <a:ext cx="646981" cy="369332"/>
          </a:xfrm>
          <a:prstGeom prst="rect">
            <a:avLst/>
          </a:prstGeom>
          <a:noFill/>
        </p:spPr>
        <p:txBody>
          <a:bodyPr wrap="square" rtlCol="0">
            <a:spAutoFit/>
          </a:bodyPr>
          <a:lstStyle/>
          <a:p>
            <a:pPr algn="r"/>
            <a:fld id="{574A9693-E5FD-411F-A0B0-46A75F5C6BF1}" type="slidenum">
              <a:rPr lang="en-US" smtClean="0">
                <a:solidFill>
                  <a:schemeClr val="bg1"/>
                </a:solidFill>
              </a:rPr>
              <a:pPr algn="r"/>
              <a:t>‹#›</a:t>
            </a:fld>
            <a:endParaRPr 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94" r:id="rId1"/>
    <p:sldLayoutId id="2147483702" r:id="rId2"/>
    <p:sldLayoutId id="2147483695" r:id="rId3"/>
    <p:sldLayoutId id="2147483696" r:id="rId4"/>
    <p:sldLayoutId id="2147483697" r:id="rId5"/>
    <p:sldLayoutId id="2147483698" r:id="rId6"/>
    <p:sldLayoutId id="2147483699" r:id="rId7"/>
    <p:sldLayoutId id="2147483700" r:id="rId8"/>
    <p:sldLayoutId id="2147483701" r:id="rId9"/>
    <p:sldLayoutId id="2147483703" r:id="rId10"/>
  </p:sldLayoutIdLst>
  <p:txStyles>
    <p:titleStyle>
      <a:lvl1pPr algn="ctr" defTabSz="192881" rtl="0" fontAlgn="base">
        <a:spcBef>
          <a:spcPct val="0"/>
        </a:spcBef>
        <a:spcAft>
          <a:spcPct val="0"/>
        </a:spcAft>
        <a:defRPr sz="1856"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p:titleStyle>
    <p:bodyStyle>
      <a:lvl1pPr marL="144661" indent="-144661" algn="l" defTabSz="192881" rtl="0" fontAlgn="base">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wdbacker@cec.sc.edu"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0.wmf"/><Relationship Id="rId5" Type="http://schemas.openxmlformats.org/officeDocument/2006/relationships/oleObject" Target="../embeddings/oleObject7.bin"/><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5.wmf"/><Relationship Id="rId5" Type="http://schemas.openxmlformats.org/officeDocument/2006/relationships/oleObject" Target="../embeddings/oleObject11.bin"/><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6.wmf"/></Relationships>
</file>

<file path=ppt/slides/_rels/slide2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chart" Target="../charts/chart12.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9.wmf"/><Relationship Id="rId5" Type="http://schemas.openxmlformats.org/officeDocument/2006/relationships/oleObject" Target="../embeddings/oleObject14.bin"/><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1.wmf"/><Relationship Id="rId5" Type="http://schemas.openxmlformats.org/officeDocument/2006/relationships/oleObject" Target="../embeddings/oleObject16.bin"/><Relationship Id="rId10" Type="http://schemas.openxmlformats.org/officeDocument/2006/relationships/image" Target="../media/image18.wmf"/><Relationship Id="rId4" Type="http://schemas.openxmlformats.org/officeDocument/2006/relationships/image" Target="../media/image20.wmf"/><Relationship Id="rId9"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4.wmf"/><Relationship Id="rId5" Type="http://schemas.openxmlformats.org/officeDocument/2006/relationships/oleObject" Target="../embeddings/oleObject20.bin"/><Relationship Id="rId4" Type="http://schemas.openxmlformats.org/officeDocument/2006/relationships/image" Target="../media/image23.wmf"/></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6.wmf"/><Relationship Id="rId5" Type="http://schemas.openxmlformats.org/officeDocument/2006/relationships/oleObject" Target="../embeddings/oleObject23.bin"/><Relationship Id="rId4" Type="http://schemas.openxmlformats.org/officeDocument/2006/relationships/image" Target="../media/image23.wmf"/></Relationships>
</file>

<file path=ppt/slides/_rels/slide3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28.wmf"/><Relationship Id="rId5" Type="http://schemas.openxmlformats.org/officeDocument/2006/relationships/oleObject" Target="../embeddings/oleObject26.bin"/><Relationship Id="rId4" Type="http://schemas.openxmlformats.org/officeDocument/2006/relationships/image" Target="../media/image27.w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0.wmf"/><Relationship Id="rId5" Type="http://schemas.openxmlformats.org/officeDocument/2006/relationships/oleObject" Target="../embeddings/oleObject27.bin"/><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0.wmf"/><Relationship Id="rId5" Type="http://schemas.openxmlformats.org/officeDocument/2006/relationships/oleObject" Target="../embeddings/oleObject28.bin"/><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4.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27.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8.wmf"/><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oleObject" Target="../embeddings/oleObject31.bin"/><Relationship Id="rId5" Type="http://schemas.openxmlformats.org/officeDocument/2006/relationships/image" Target="../media/image27.wmf"/><Relationship Id="rId4" Type="http://schemas.openxmlformats.org/officeDocument/2006/relationships/oleObject" Target="../embeddings/oleObject25.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32.bin"/><Relationship Id="rId1" Type="http://schemas.openxmlformats.org/officeDocument/2006/relationships/slideLayout" Target="../slideLayouts/slideLayout4.xml"/><Relationship Id="rId6" Type="http://schemas.openxmlformats.org/officeDocument/2006/relationships/oleObject" Target="../embeddings/oleObject34.bin"/><Relationship Id="rId5" Type="http://schemas.openxmlformats.org/officeDocument/2006/relationships/image" Target="../media/image39.wmf"/><Relationship Id="rId4" Type="http://schemas.openxmlformats.org/officeDocument/2006/relationships/oleObject" Target="../embeddings/oleObject33.bin"/></Relationships>
</file>

<file path=ppt/slides/_rels/slide58.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45.wmf"/><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42.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38.bin"/><Relationship Id="rId14" Type="http://schemas.openxmlformats.org/officeDocument/2006/relationships/image" Target="../media/image46.wmf"/></Relationships>
</file>

<file path=ppt/slides/_rels/slide5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50.wmf"/><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48.w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49.wmf"/><Relationship Id="rId4" Type="http://schemas.openxmlformats.org/officeDocument/2006/relationships/image" Target="../media/image47.wmf"/><Relationship Id="rId9" Type="http://schemas.openxmlformats.org/officeDocument/2006/relationships/oleObject" Target="../embeddings/oleObject44.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53.wmf"/><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49.wmf"/><Relationship Id="rId11" Type="http://schemas.openxmlformats.org/officeDocument/2006/relationships/oleObject" Target="../embeddings/oleObject50.bin"/><Relationship Id="rId5" Type="http://schemas.openxmlformats.org/officeDocument/2006/relationships/oleObject" Target="../embeddings/oleObject47.bin"/><Relationship Id="rId10" Type="http://schemas.openxmlformats.org/officeDocument/2006/relationships/image" Target="../media/image52.wmf"/><Relationship Id="rId4" Type="http://schemas.openxmlformats.org/officeDocument/2006/relationships/image" Target="../media/image48.wmf"/><Relationship Id="rId9" Type="http://schemas.openxmlformats.org/officeDocument/2006/relationships/oleObject" Target="../embeddings/oleObject49.bin"/><Relationship Id="rId14" Type="http://schemas.openxmlformats.org/officeDocument/2006/relationships/image" Target="../media/image54.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54.wmf"/></Relationships>
</file>

<file path=ppt/slides/_rels/slide6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3.bin"/><Relationship Id="rId7"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44.wmf"/><Relationship Id="rId5" Type="http://schemas.openxmlformats.org/officeDocument/2006/relationships/oleObject" Target="../embeddings/oleObject54.bin"/><Relationship Id="rId4" Type="http://schemas.openxmlformats.org/officeDocument/2006/relationships/image" Target="../media/image55.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image" Target="../media/image56.wmf"/><Relationship Id="rId7" Type="http://schemas.openxmlformats.org/officeDocument/2006/relationships/image" Target="../media/image49.wmf"/><Relationship Id="rId2" Type="http://schemas.openxmlformats.org/officeDocument/2006/relationships/oleObject" Target="../embeddings/oleObject55.bin"/><Relationship Id="rId1" Type="http://schemas.openxmlformats.org/officeDocument/2006/relationships/slideLayout" Target="../slideLayouts/slideLayout4.xml"/><Relationship Id="rId6" Type="http://schemas.openxmlformats.org/officeDocument/2006/relationships/oleObject" Target="../embeddings/oleObject44.bin"/><Relationship Id="rId5" Type="http://schemas.openxmlformats.org/officeDocument/2006/relationships/image" Target="../media/image57.wmf"/><Relationship Id="rId4" Type="http://schemas.openxmlformats.org/officeDocument/2006/relationships/oleObject" Target="../embeddings/oleObject56.bin"/><Relationship Id="rId9" Type="http://schemas.openxmlformats.org/officeDocument/2006/relationships/image" Target="../media/image50.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57.wmf"/></Relationships>
</file>

<file path=ppt/slides/_rels/slide67.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32.bin"/><Relationship Id="rId1" Type="http://schemas.openxmlformats.org/officeDocument/2006/relationships/slideLayout" Target="../slideLayouts/slideLayout4.xml"/><Relationship Id="rId6" Type="http://schemas.openxmlformats.org/officeDocument/2006/relationships/oleObject" Target="../embeddings/oleObject59.bin"/><Relationship Id="rId5" Type="http://schemas.openxmlformats.org/officeDocument/2006/relationships/image" Target="../media/image39.wmf"/><Relationship Id="rId4" Type="http://schemas.openxmlformats.org/officeDocument/2006/relationships/oleObject" Target="../embeddings/oleObject58.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image" Target="../media/image43.wmf"/><Relationship Id="rId7" Type="http://schemas.openxmlformats.org/officeDocument/2006/relationships/image" Target="../media/image58.wmf"/><Relationship Id="rId2" Type="http://schemas.openxmlformats.org/officeDocument/2006/relationships/oleObject" Target="../embeddings/oleObject60.bin"/><Relationship Id="rId1" Type="http://schemas.openxmlformats.org/officeDocument/2006/relationships/slideLayout" Target="../slideLayouts/slideLayout4.xml"/><Relationship Id="rId6" Type="http://schemas.openxmlformats.org/officeDocument/2006/relationships/oleObject" Target="../embeddings/oleObject62.bin"/><Relationship Id="rId11" Type="http://schemas.openxmlformats.org/officeDocument/2006/relationships/image" Target="../media/image60.wmf"/><Relationship Id="rId5" Type="http://schemas.openxmlformats.org/officeDocument/2006/relationships/image" Target="../media/image44.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59.wmf"/></Relationships>
</file>

<file path=ppt/slides/_rels/slide7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61.wmf"/><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27.wmf"/><Relationship Id="rId11" Type="http://schemas.openxmlformats.org/officeDocument/2006/relationships/oleObject" Target="../embeddings/oleObject65.bin"/><Relationship Id="rId5" Type="http://schemas.openxmlformats.org/officeDocument/2006/relationships/oleObject" Target="../embeddings/oleObject43.bin"/><Relationship Id="rId10" Type="http://schemas.openxmlformats.org/officeDocument/2006/relationships/image" Target="../media/image50.wmf"/><Relationship Id="rId4" Type="http://schemas.openxmlformats.org/officeDocument/2006/relationships/image" Target="../media/image48.wmf"/><Relationship Id="rId9" Type="http://schemas.openxmlformats.org/officeDocument/2006/relationships/oleObject" Target="../embeddings/oleObject45.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62.wmf"/><Relationship Id="rId7" Type="http://schemas.openxmlformats.org/officeDocument/2006/relationships/image" Target="../media/image64.wmf"/><Relationship Id="rId2" Type="http://schemas.openxmlformats.org/officeDocument/2006/relationships/oleObject" Target="../embeddings/oleObject66.bin"/><Relationship Id="rId1" Type="http://schemas.openxmlformats.org/officeDocument/2006/relationships/slideLayout" Target="../slideLayouts/slideLayout4.xml"/><Relationship Id="rId6" Type="http://schemas.openxmlformats.org/officeDocument/2006/relationships/oleObject" Target="../embeddings/oleObject68.bin"/><Relationship Id="rId11" Type="http://schemas.openxmlformats.org/officeDocument/2006/relationships/image" Target="../media/image50.wmf"/><Relationship Id="rId5" Type="http://schemas.openxmlformats.org/officeDocument/2006/relationships/image" Target="../media/image63.w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49.wmf"/></Relationships>
</file>

<file path=ppt/slides/_rels/slide7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71.bin"/><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oleObject" Target="../embeddings/oleObject72.bin"/><Relationship Id="rId7" Type="http://schemas.openxmlformats.org/officeDocument/2006/relationships/image" Target="../media/image66.wmf"/><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oleObject" Target="../embeddings/oleObject73.bin"/><Relationship Id="rId11" Type="http://schemas.openxmlformats.org/officeDocument/2006/relationships/image" Target="../media/image68.wmf"/><Relationship Id="rId5" Type="http://schemas.openxmlformats.org/officeDocument/2006/relationships/image" Target="../media/image35.png"/><Relationship Id="rId10" Type="http://schemas.openxmlformats.org/officeDocument/2006/relationships/oleObject" Target="../embeddings/oleObject75.bin"/><Relationship Id="rId4" Type="http://schemas.openxmlformats.org/officeDocument/2006/relationships/image" Target="../media/image65.wmf"/><Relationship Id="rId9" Type="http://schemas.openxmlformats.org/officeDocument/2006/relationships/image" Target="../media/image67.wmf"/></Relationships>
</file>

<file path=ppt/slides/_rels/slide78.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oleObject" Target="../embeddings/oleObject76.bin"/><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7.bin"/><Relationship Id="rId7"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71.wmf"/><Relationship Id="rId5" Type="http://schemas.openxmlformats.org/officeDocument/2006/relationships/oleObject" Target="../embeddings/oleObject78.bin"/><Relationship Id="rId4" Type="http://schemas.openxmlformats.org/officeDocument/2006/relationships/image" Target="../media/image70.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9.bin"/><Relationship Id="rId7"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media/image74.wmf"/><Relationship Id="rId5" Type="http://schemas.openxmlformats.org/officeDocument/2006/relationships/oleObject" Target="../embeddings/oleObject80.bin"/><Relationship Id="rId4" Type="http://schemas.openxmlformats.org/officeDocument/2006/relationships/image" Target="../media/image73.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76.wmf"/><Relationship Id="rId5" Type="http://schemas.openxmlformats.org/officeDocument/2006/relationships/oleObject" Target="../embeddings/oleObject82.bin"/><Relationship Id="rId4" Type="http://schemas.openxmlformats.org/officeDocument/2006/relationships/image" Target="../media/image75.wmf"/></Relationships>
</file>

<file path=ppt/slides/_rels/slide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8.wmf"/></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hyperlink" Target="mailto:wdbacker@cec.sc.edu" TargetMode="External"/><Relationship Id="rId2" Type="http://schemas.openxmlformats.org/officeDocument/2006/relationships/image" Target="../media/image4.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3"/>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4">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2</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PRELIMINARY SIZING 2</a:t>
            </a:r>
          </a:p>
        </p:txBody>
      </p:sp>
      <p:sp>
        <p:nvSpPr>
          <p:cNvPr id="11" name="TextBox 10">
            <a:extLst>
              <a:ext uri="{FF2B5EF4-FFF2-40B4-BE49-F238E27FC236}">
                <a16:creationId xmlns:a16="http://schemas.microsoft.com/office/drawing/2014/main" id="{E56F1D30-7D5F-49C7-AB37-712C56613EB5}"/>
              </a:ext>
            </a:extLst>
          </p:cNvPr>
          <p:cNvSpPr txBox="1"/>
          <p:nvPr/>
        </p:nvSpPr>
        <p:spPr>
          <a:xfrm>
            <a:off x="10618694" y="95260"/>
            <a:ext cx="1573306" cy="400110"/>
          </a:xfrm>
          <a:prstGeom prst="rect">
            <a:avLst/>
          </a:prstGeom>
          <a:noFill/>
        </p:spPr>
        <p:txBody>
          <a:bodyPr wrap="square" rtlCol="0">
            <a:spAutoFit/>
          </a:bodyPr>
          <a:lstStyle/>
          <a:p>
            <a:r>
              <a:rPr lang="en-US" sz="2000" b="1" dirty="0">
                <a:solidFill>
                  <a:schemeClr val="bg1"/>
                </a:solidFill>
              </a:rPr>
              <a:t>Lecture 8</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6</a:t>
            </a:r>
            <a:endParaRPr lang="en-US" sz="8800" b="1" dirty="0">
              <a:solidFill>
                <a:schemeClr val="bg1"/>
              </a:solidFill>
            </a:endParaRPr>
          </a:p>
        </p:txBody>
      </p:sp>
    </p:spTree>
    <p:extLst>
      <p:ext uri="{BB962C8B-B14F-4D97-AF65-F5344CB8AC3E}">
        <p14:creationId xmlns:p14="http://schemas.microsoft.com/office/powerpoint/2010/main" val="1407010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16342E9D-A15E-499E-96E9-737310C7F345}"/>
              </a:ext>
            </a:extLst>
          </p:cNvPr>
          <p:cNvGraphicFramePr>
            <a:graphicFrameLocks noChangeAspect="1"/>
          </p:cNvGraphicFramePr>
          <p:nvPr>
            <p:extLst>
              <p:ext uri="{D42A27DB-BD31-4B8C-83A1-F6EECF244321}">
                <p14:modId xmlns:p14="http://schemas.microsoft.com/office/powerpoint/2010/main" val="736180535"/>
              </p:ext>
            </p:extLst>
          </p:nvPr>
        </p:nvGraphicFramePr>
        <p:xfrm>
          <a:off x="6972300" y="2963624"/>
          <a:ext cx="5219700" cy="291158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6.4.1 Sizing for Stall Speed (Example Business Jet)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Example: Business jet aircraft</a:t>
            </a:r>
          </a:p>
          <a:p>
            <a:r>
              <a:rPr lang="en-US" altLang="en-US" sz="2000" dirty="0"/>
              <a:t>Marketing requirements tell us:</a:t>
            </a:r>
          </a:p>
          <a:p>
            <a:pPr lvl="1"/>
            <a:r>
              <a:rPr lang="en-US" altLang="en-US" sz="1800" dirty="0"/>
              <a:t>V</a:t>
            </a:r>
            <a:r>
              <a:rPr lang="en-US" altLang="en-US" sz="1800" baseline="-25000" dirty="0"/>
              <a:t>S </a:t>
            </a:r>
            <a:r>
              <a:rPr lang="en-US" altLang="en-US" sz="1800" dirty="0"/>
              <a:t>in landing configuration must not be higher than 85 </a:t>
            </a:r>
            <a:r>
              <a:rPr lang="en-US" altLang="en-US" sz="1800" dirty="0" err="1"/>
              <a:t>kts</a:t>
            </a:r>
            <a:endParaRPr lang="en-US" altLang="en-US" sz="1800" dirty="0"/>
          </a:p>
          <a:p>
            <a:pPr lvl="1"/>
            <a:r>
              <a:rPr lang="en-US" altLang="en-US" sz="1800" dirty="0"/>
              <a:t>V</a:t>
            </a:r>
            <a:r>
              <a:rPr lang="en-US" altLang="en-US" sz="1800" baseline="-25000" dirty="0"/>
              <a:t>S</a:t>
            </a:r>
            <a:r>
              <a:rPr lang="en-US" altLang="en-US" sz="1800" dirty="0"/>
              <a:t> in clean configuration must not be higher than 100 </a:t>
            </a:r>
            <a:r>
              <a:rPr lang="en-US" altLang="en-US" sz="1800" dirty="0" err="1"/>
              <a:t>kts</a:t>
            </a:r>
            <a:endParaRPr lang="en-US" altLang="en-US" sz="1800" dirty="0"/>
          </a:p>
          <a:p>
            <a:r>
              <a:rPr lang="en-US" altLang="en-US" sz="2000" dirty="0"/>
              <a:t>Assume a flap design with an average complexity</a:t>
            </a:r>
          </a:p>
          <a:p>
            <a:pPr lvl="1"/>
            <a:r>
              <a:rPr lang="en-US" altLang="en-US" sz="1800" dirty="0" err="1"/>
              <a:t>C</a:t>
            </a:r>
            <a:r>
              <a:rPr lang="en-US" altLang="en-US" sz="1800" baseline="-25000" dirty="0" err="1"/>
              <a:t>Lmax</a:t>
            </a:r>
            <a:r>
              <a:rPr lang="en-US" altLang="en-US" sz="1800" baseline="-25000" dirty="0"/>
              <a:t>, clean</a:t>
            </a:r>
            <a:r>
              <a:rPr lang="en-US" altLang="en-US" sz="1800" dirty="0"/>
              <a:t> = 1.8 </a:t>
            </a:r>
          </a:p>
          <a:p>
            <a:pPr lvl="1"/>
            <a:r>
              <a:rPr lang="en-US" altLang="en-US" sz="1800" dirty="0" err="1"/>
              <a:t>C</a:t>
            </a:r>
            <a:r>
              <a:rPr lang="en-US" altLang="en-US" sz="1800" baseline="-25000" dirty="0" err="1"/>
              <a:t>Lmax</a:t>
            </a:r>
            <a:r>
              <a:rPr lang="en-US" altLang="en-US" sz="1800" baseline="-25000" dirty="0"/>
              <a:t>, landing</a:t>
            </a:r>
            <a:r>
              <a:rPr lang="en-US" altLang="en-US" sz="1800" dirty="0"/>
              <a:t> = 2.6 </a:t>
            </a:r>
          </a:p>
          <a:p>
            <a:pPr lvl="1"/>
            <a:endParaRPr lang="en-US" altLang="en-US" sz="1600" dirty="0"/>
          </a:p>
          <a:p>
            <a:pPr marL="0" indent="0">
              <a:buNone/>
            </a:pPr>
            <a:r>
              <a:rPr lang="en-US" altLang="en-US" dirty="0"/>
              <a:t>Results in a wing loading that must be less than</a:t>
            </a:r>
          </a:p>
          <a:p>
            <a:pPr lvl="1"/>
            <a:r>
              <a:rPr lang="en-US" altLang="en-US" sz="1600" dirty="0"/>
              <a:t>(W/S)</a:t>
            </a:r>
            <a:r>
              <a:rPr lang="en-US" altLang="en-US" sz="1600" baseline="-25000" dirty="0"/>
              <a:t>clean</a:t>
            </a:r>
            <a:r>
              <a:rPr lang="en-US" altLang="en-US" sz="1600" dirty="0"/>
              <a:t> &lt; 2917 N/m</a:t>
            </a:r>
            <a:r>
              <a:rPr lang="en-US" altLang="en-US" sz="1600" baseline="30000" dirty="0"/>
              <a:t>2</a:t>
            </a:r>
            <a:r>
              <a:rPr lang="en-US" altLang="en-US" sz="1600" dirty="0"/>
              <a:t>  = </a:t>
            </a:r>
            <a:r>
              <a:rPr lang="en-US" altLang="en-US" sz="1600" b="1" dirty="0"/>
              <a:t>Design Critical!</a:t>
            </a:r>
            <a:endParaRPr lang="en-US" altLang="en-US" sz="1600" b="1" baseline="30000" dirty="0"/>
          </a:p>
          <a:p>
            <a:pPr lvl="1"/>
            <a:r>
              <a:rPr lang="en-US" altLang="en-US" sz="1600" dirty="0"/>
              <a:t>(W/S)</a:t>
            </a:r>
            <a:r>
              <a:rPr lang="en-US" altLang="en-US" sz="1600" baseline="-25000" dirty="0"/>
              <a:t>landing</a:t>
            </a:r>
            <a:r>
              <a:rPr lang="en-US" altLang="en-US" sz="1600" dirty="0"/>
              <a:t> &lt; 3044 N/m</a:t>
            </a:r>
            <a:r>
              <a:rPr lang="en-US" altLang="en-US" sz="1600" baseline="30000" dirty="0"/>
              <a:t>2</a:t>
            </a:r>
          </a:p>
          <a:p>
            <a:pPr marL="0" indent="0" eaLnBrk="1" hangingPunct="1">
              <a:spcBef>
                <a:spcPct val="20000"/>
              </a:spcBef>
              <a:buNone/>
            </a:pPr>
            <a:r>
              <a:rPr lang="en-US" altLang="en-US" sz="2000" dirty="0"/>
              <a:t>Note that again, W/S is no function of T/W</a:t>
            </a:r>
          </a:p>
          <a:p>
            <a:endParaRPr lang="en-US" altLang="en-US" dirty="0"/>
          </a:p>
          <a:p>
            <a:pPr marL="0" indent="0" eaLnBrk="1" hangingPunct="1">
              <a:spcBef>
                <a:spcPct val="20000"/>
              </a:spcBef>
              <a:buNone/>
            </a:pPr>
            <a:endParaRPr lang="en-US" dirty="0"/>
          </a:p>
        </p:txBody>
      </p:sp>
      <p:graphicFrame>
        <p:nvGraphicFramePr>
          <p:cNvPr id="5" name="Object 8">
            <a:extLst>
              <a:ext uri="{FF2B5EF4-FFF2-40B4-BE49-F238E27FC236}">
                <a16:creationId xmlns:a16="http://schemas.microsoft.com/office/drawing/2014/main" id="{FE2B287F-9908-4FDE-9132-3C2D4DD3B2C2}"/>
              </a:ext>
            </a:extLst>
          </p:cNvPr>
          <p:cNvGraphicFramePr>
            <a:graphicFrameLocks noChangeAspect="1"/>
          </p:cNvGraphicFramePr>
          <p:nvPr>
            <p:extLst>
              <p:ext uri="{D42A27DB-BD31-4B8C-83A1-F6EECF244321}">
                <p14:modId xmlns:p14="http://schemas.microsoft.com/office/powerpoint/2010/main" val="3174619132"/>
              </p:ext>
            </p:extLst>
          </p:nvPr>
        </p:nvGraphicFramePr>
        <p:xfrm>
          <a:off x="8994775" y="1778199"/>
          <a:ext cx="1847850" cy="628783"/>
        </p:xfrm>
        <a:graphic>
          <a:graphicData uri="http://schemas.openxmlformats.org/presentationml/2006/ole">
            <mc:AlternateContent xmlns:mc="http://schemas.openxmlformats.org/markup-compatibility/2006">
              <mc:Choice xmlns:v="urn:schemas-microsoft-com:vml" Requires="v">
                <p:oleObj name="Equation" r:id="rId4" imgW="1193760" imgH="406080" progId="Equation.DSMT4">
                  <p:embed/>
                </p:oleObj>
              </mc:Choice>
              <mc:Fallback>
                <p:oleObj name="Equation" r:id="rId4" imgW="1193760" imgH="406080" progId="Equation.DSMT4">
                  <p:embed/>
                  <p:pic>
                    <p:nvPicPr>
                      <p:cNvPr id="5" name="Object 8">
                        <a:extLst>
                          <a:ext uri="{FF2B5EF4-FFF2-40B4-BE49-F238E27FC236}">
                            <a16:creationId xmlns:a16="http://schemas.microsoft.com/office/drawing/2014/main" id="{FE2B287F-9908-4FDE-9132-3C2D4DD3B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4775" y="1778199"/>
                        <a:ext cx="1847850" cy="628783"/>
                      </a:xfrm>
                      <a:prstGeom prst="rect">
                        <a:avLst/>
                      </a:prstGeom>
                      <a:noFill/>
                      <a:ln>
                        <a:noFill/>
                      </a:ln>
                      <a:effectLst/>
                    </p:spPr>
                  </p:pic>
                </p:oleObj>
              </mc:Fallback>
            </mc:AlternateContent>
          </a:graphicData>
        </a:graphic>
      </p:graphicFrame>
      <p:sp>
        <p:nvSpPr>
          <p:cNvPr id="9" name="Rectangle 8">
            <a:extLst>
              <a:ext uri="{FF2B5EF4-FFF2-40B4-BE49-F238E27FC236}">
                <a16:creationId xmlns:a16="http://schemas.microsoft.com/office/drawing/2014/main" id="{FC0594C8-8DCE-47F7-AA3A-7CFC18881E9F}"/>
              </a:ext>
            </a:extLst>
          </p:cNvPr>
          <p:cNvSpPr/>
          <p:nvPr/>
        </p:nvSpPr>
        <p:spPr>
          <a:xfrm>
            <a:off x="7762875" y="3654266"/>
            <a:ext cx="2863416" cy="1679734"/>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4538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lumMod val="65000"/>
                  </a:schemeClr>
                </a:solidFill>
              </a:rPr>
              <a:t>6.4.1 Sizing for Stall Speed</a:t>
            </a:r>
          </a:p>
          <a:p>
            <a:pPr marL="192882" lvl="1" indent="0">
              <a:spcBef>
                <a:spcPts val="0"/>
              </a:spcBef>
              <a:buNone/>
            </a:pPr>
            <a:r>
              <a:rPr lang="en-US" sz="1800" b="1" dirty="0">
                <a:solidFill>
                  <a:schemeClr val="bg1"/>
                </a:solidFill>
              </a:rPr>
              <a:t>	6.4.2 Sizing for Take-off Distance</a:t>
            </a:r>
          </a:p>
          <a:p>
            <a:pPr marL="192882" lvl="1" indent="0">
              <a:spcBef>
                <a:spcPts val="0"/>
              </a:spcBef>
              <a:buNone/>
            </a:pPr>
            <a:r>
              <a:rPr lang="en-US" sz="1800" dirty="0">
                <a:solidFill>
                  <a:schemeClr val="bg1"/>
                </a:solidFill>
              </a:rPr>
              <a:t>	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67336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6.4.2 Sizing for Take-off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Influencing Factors driving take-off requirements</a:t>
            </a:r>
          </a:p>
          <a:p>
            <a:r>
              <a:rPr lang="en-US" altLang="en-US" sz="2000" dirty="0"/>
              <a:t>W</a:t>
            </a:r>
            <a:r>
              <a:rPr lang="en-US" altLang="en-US" sz="2000" baseline="-25000" dirty="0"/>
              <a:t>TO</a:t>
            </a:r>
            <a:endParaRPr lang="en-US" altLang="en-US" sz="2000" dirty="0"/>
          </a:p>
          <a:p>
            <a:r>
              <a:rPr lang="en-US" altLang="en-US" sz="2000" dirty="0"/>
              <a:t>Take-off speed</a:t>
            </a:r>
          </a:p>
          <a:p>
            <a:r>
              <a:rPr lang="en-US" altLang="en-US" sz="2000" dirty="0"/>
              <a:t>(T/W)</a:t>
            </a:r>
            <a:r>
              <a:rPr lang="en-US" altLang="en-US" sz="2000" baseline="-25000" dirty="0"/>
              <a:t>TO</a:t>
            </a:r>
            <a:r>
              <a:rPr lang="en-US" altLang="en-US" sz="2000" dirty="0"/>
              <a:t> or (W/P)</a:t>
            </a:r>
            <a:r>
              <a:rPr lang="en-US" altLang="en-US" sz="2000" baseline="-25000" dirty="0"/>
              <a:t>TO</a:t>
            </a:r>
            <a:endParaRPr lang="en-US" altLang="en-US" sz="2000" dirty="0"/>
          </a:p>
          <a:p>
            <a:r>
              <a:rPr lang="en-US" altLang="en-US" sz="2000" dirty="0"/>
              <a:t>Aerodynamic drag</a:t>
            </a:r>
          </a:p>
          <a:p>
            <a:r>
              <a:rPr lang="en-US" altLang="en-US" sz="2000" dirty="0"/>
              <a:t>Ground friction</a:t>
            </a:r>
          </a:p>
          <a:p>
            <a:r>
              <a:rPr lang="en-US" altLang="en-US" sz="2000" dirty="0"/>
              <a:t>Pilot technique</a:t>
            </a:r>
          </a:p>
          <a:p>
            <a:r>
              <a:rPr lang="en-US" altLang="en-US" sz="2000" dirty="0"/>
              <a:t>(Airworthiness) requirements</a:t>
            </a:r>
          </a:p>
          <a:p>
            <a:endParaRPr lang="en-US" altLang="en-US" sz="2000" dirty="0"/>
          </a:p>
          <a:p>
            <a:pPr marL="0" indent="0">
              <a:buNone/>
            </a:pPr>
            <a:r>
              <a:rPr lang="en-US" altLang="en-US" sz="2000" dirty="0"/>
              <a:t>In this stage of the design, we cannot perform any detailed calculation yet so we must rely on </a:t>
            </a:r>
            <a:r>
              <a:rPr lang="en-US" altLang="en-US" sz="2000" b="1" dirty="0"/>
              <a:t>statistics</a:t>
            </a:r>
          </a:p>
          <a:p>
            <a:endParaRPr lang="en-US" altLang="en-US" sz="2000" dirty="0"/>
          </a:p>
          <a:p>
            <a:endParaRPr lang="en-US" altLang="en-US" dirty="0"/>
          </a:p>
          <a:p>
            <a:pPr marL="0" indent="0" eaLnBrk="1" hangingPunct="1">
              <a:spcBef>
                <a:spcPct val="20000"/>
              </a:spcBef>
              <a:buNone/>
            </a:pPr>
            <a:endParaRPr lang="en-US" dirty="0"/>
          </a:p>
        </p:txBody>
      </p:sp>
      <p:grpSp>
        <p:nvGrpSpPr>
          <p:cNvPr id="39" name="Group 38">
            <a:extLst>
              <a:ext uri="{FF2B5EF4-FFF2-40B4-BE49-F238E27FC236}">
                <a16:creationId xmlns:a16="http://schemas.microsoft.com/office/drawing/2014/main" id="{D2143FF6-2556-4C89-84D7-B70FDA68B859}"/>
              </a:ext>
            </a:extLst>
          </p:cNvPr>
          <p:cNvGrpSpPr/>
          <p:nvPr/>
        </p:nvGrpSpPr>
        <p:grpSpPr>
          <a:xfrm>
            <a:off x="5267325" y="2412150"/>
            <a:ext cx="6342155" cy="2191662"/>
            <a:chOff x="2905125" y="2087563"/>
            <a:chExt cx="8686800" cy="3001902"/>
          </a:xfrm>
        </p:grpSpPr>
        <p:sp>
          <p:nvSpPr>
            <p:cNvPr id="3" name="Line 5">
              <a:extLst>
                <a:ext uri="{FF2B5EF4-FFF2-40B4-BE49-F238E27FC236}">
                  <a16:creationId xmlns:a16="http://schemas.microsoft.com/office/drawing/2014/main" id="{27346D5B-1949-47AB-99F1-8B890D025C10}"/>
                </a:ext>
              </a:extLst>
            </p:cNvPr>
            <p:cNvSpPr>
              <a:spLocks noChangeShapeType="1"/>
            </p:cNvSpPr>
            <p:nvPr/>
          </p:nvSpPr>
          <p:spPr bwMode="auto">
            <a:xfrm>
              <a:off x="2905125" y="3771900"/>
              <a:ext cx="8686800" cy="0"/>
            </a:xfrm>
            <a:prstGeom prst="line">
              <a:avLst/>
            </a:prstGeom>
            <a:noFill/>
            <a:ln w="5715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8" name="Freeform 6">
              <a:extLst>
                <a:ext uri="{FF2B5EF4-FFF2-40B4-BE49-F238E27FC236}">
                  <a16:creationId xmlns:a16="http://schemas.microsoft.com/office/drawing/2014/main" id="{E4F8AC72-2483-48DF-AD2B-49AD4CB843DF}"/>
                </a:ext>
              </a:extLst>
            </p:cNvPr>
            <p:cNvSpPr>
              <a:spLocks/>
            </p:cNvSpPr>
            <p:nvPr/>
          </p:nvSpPr>
          <p:spPr bwMode="auto">
            <a:xfrm>
              <a:off x="3057525" y="3619500"/>
              <a:ext cx="3733800" cy="1588"/>
            </a:xfrm>
            <a:custGeom>
              <a:avLst/>
              <a:gdLst>
                <a:gd name="T0" fmla="*/ 0 w 2352"/>
                <a:gd name="T1" fmla="*/ 0 h 1"/>
                <a:gd name="T2" fmla="*/ 3352800 w 2352"/>
                <a:gd name="T3" fmla="*/ 0 h 1"/>
                <a:gd name="T4" fmla="*/ 3733800 w 2352"/>
                <a:gd name="T5" fmla="*/ 0 h 1"/>
                <a:gd name="T6" fmla="*/ 0 60000 65536"/>
                <a:gd name="T7" fmla="*/ 0 60000 65536"/>
                <a:gd name="T8" fmla="*/ 0 60000 65536"/>
                <a:gd name="T9" fmla="*/ 0 w 2352"/>
                <a:gd name="T10" fmla="*/ 0 h 1"/>
                <a:gd name="T11" fmla="*/ 2352 w 2352"/>
                <a:gd name="T12" fmla="*/ 1 h 1"/>
              </a:gdLst>
              <a:ahLst/>
              <a:cxnLst>
                <a:cxn ang="T6">
                  <a:pos x="T0" y="T1"/>
                </a:cxn>
                <a:cxn ang="T7">
                  <a:pos x="T2" y="T3"/>
                </a:cxn>
                <a:cxn ang="T8">
                  <a:pos x="T4" y="T5"/>
                </a:cxn>
              </a:cxnLst>
              <a:rect l="T9" t="T10" r="T11" b="T12"/>
              <a:pathLst>
                <a:path w="2352" h="1">
                  <a:moveTo>
                    <a:pt x="0" y="0"/>
                  </a:moveTo>
                  <a:lnTo>
                    <a:pt x="2112" y="0"/>
                  </a:lnTo>
                  <a:lnTo>
                    <a:pt x="2352" y="0"/>
                  </a:ln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12" name="Freeform 8">
              <a:extLst>
                <a:ext uri="{FF2B5EF4-FFF2-40B4-BE49-F238E27FC236}">
                  <a16:creationId xmlns:a16="http://schemas.microsoft.com/office/drawing/2014/main" id="{A84C6190-0DA0-4C9A-B20F-98B50167A52B}"/>
                </a:ext>
              </a:extLst>
            </p:cNvPr>
            <p:cNvSpPr>
              <a:spLocks/>
            </p:cNvSpPr>
            <p:nvPr/>
          </p:nvSpPr>
          <p:spPr bwMode="auto">
            <a:xfrm>
              <a:off x="6792913" y="3370263"/>
              <a:ext cx="1106487" cy="246062"/>
            </a:xfrm>
            <a:custGeom>
              <a:avLst/>
              <a:gdLst>
                <a:gd name="T0" fmla="*/ 0 w 697"/>
                <a:gd name="T1" fmla="*/ 246062 h 155"/>
                <a:gd name="T2" fmla="*/ 587375 w 697"/>
                <a:gd name="T3" fmla="*/ 163512 h 155"/>
                <a:gd name="T4" fmla="*/ 1106487 w 697"/>
                <a:gd name="T5" fmla="*/ 0 h 155"/>
                <a:gd name="T6" fmla="*/ 0 60000 65536"/>
                <a:gd name="T7" fmla="*/ 0 60000 65536"/>
                <a:gd name="T8" fmla="*/ 0 60000 65536"/>
                <a:gd name="T9" fmla="*/ 0 w 697"/>
                <a:gd name="T10" fmla="*/ 0 h 155"/>
                <a:gd name="T11" fmla="*/ 697 w 697"/>
                <a:gd name="T12" fmla="*/ 155 h 155"/>
              </a:gdLst>
              <a:ahLst/>
              <a:cxnLst>
                <a:cxn ang="T6">
                  <a:pos x="T0" y="T1"/>
                </a:cxn>
                <a:cxn ang="T7">
                  <a:pos x="T2" y="T3"/>
                </a:cxn>
                <a:cxn ang="T8">
                  <a:pos x="T4" y="T5"/>
                </a:cxn>
              </a:cxnLst>
              <a:rect l="T9" t="T10" r="T11" b="T12"/>
              <a:pathLst>
                <a:path w="697" h="155">
                  <a:moveTo>
                    <a:pt x="0" y="155"/>
                  </a:moveTo>
                  <a:cubicBezTo>
                    <a:pt x="127" y="142"/>
                    <a:pt x="254" y="129"/>
                    <a:pt x="370" y="103"/>
                  </a:cubicBezTo>
                  <a:cubicBezTo>
                    <a:pt x="486" y="77"/>
                    <a:pt x="591" y="38"/>
                    <a:pt x="697" y="0"/>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14" name="Line 9">
              <a:extLst>
                <a:ext uri="{FF2B5EF4-FFF2-40B4-BE49-F238E27FC236}">
                  <a16:creationId xmlns:a16="http://schemas.microsoft.com/office/drawing/2014/main" id="{F277D729-6690-4B2B-96B2-51ADC5166433}"/>
                </a:ext>
              </a:extLst>
            </p:cNvPr>
            <p:cNvSpPr>
              <a:spLocks noChangeShapeType="1"/>
            </p:cNvSpPr>
            <p:nvPr/>
          </p:nvSpPr>
          <p:spPr bwMode="auto">
            <a:xfrm flipV="1">
              <a:off x="7885113" y="2087563"/>
              <a:ext cx="2497137" cy="12827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16" name="Line 10">
              <a:extLst>
                <a:ext uri="{FF2B5EF4-FFF2-40B4-BE49-F238E27FC236}">
                  <a16:creationId xmlns:a16="http://schemas.microsoft.com/office/drawing/2014/main" id="{1C6B4695-41A8-4C71-82FD-CF608873CC80}"/>
                </a:ext>
              </a:extLst>
            </p:cNvPr>
            <p:cNvSpPr>
              <a:spLocks noChangeShapeType="1"/>
            </p:cNvSpPr>
            <p:nvPr/>
          </p:nvSpPr>
          <p:spPr bwMode="auto">
            <a:xfrm>
              <a:off x="3057525" y="3619500"/>
              <a:ext cx="0" cy="1143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18" name="Line 11">
              <a:extLst>
                <a:ext uri="{FF2B5EF4-FFF2-40B4-BE49-F238E27FC236}">
                  <a16:creationId xmlns:a16="http://schemas.microsoft.com/office/drawing/2014/main" id="{DD0C3698-6CCB-4969-BAEB-4E62EDCDFDEA}"/>
                </a:ext>
              </a:extLst>
            </p:cNvPr>
            <p:cNvSpPr>
              <a:spLocks noChangeShapeType="1"/>
            </p:cNvSpPr>
            <p:nvPr/>
          </p:nvSpPr>
          <p:spPr bwMode="auto">
            <a:xfrm>
              <a:off x="6791325" y="3619500"/>
              <a:ext cx="0" cy="8382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0" name="Line 12">
              <a:extLst>
                <a:ext uri="{FF2B5EF4-FFF2-40B4-BE49-F238E27FC236}">
                  <a16:creationId xmlns:a16="http://schemas.microsoft.com/office/drawing/2014/main" id="{3B450A3E-A63B-4EFE-8B30-AFD4A3888160}"/>
                </a:ext>
              </a:extLst>
            </p:cNvPr>
            <p:cNvSpPr>
              <a:spLocks noChangeShapeType="1"/>
            </p:cNvSpPr>
            <p:nvPr/>
          </p:nvSpPr>
          <p:spPr bwMode="auto">
            <a:xfrm>
              <a:off x="10372725" y="2095500"/>
              <a:ext cx="0" cy="2667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2" name="Line 13">
              <a:extLst>
                <a:ext uri="{FF2B5EF4-FFF2-40B4-BE49-F238E27FC236}">
                  <a16:creationId xmlns:a16="http://schemas.microsoft.com/office/drawing/2014/main" id="{6A13D709-74FA-4C26-BB78-7D8A406EAC92}"/>
                </a:ext>
              </a:extLst>
            </p:cNvPr>
            <p:cNvSpPr>
              <a:spLocks noChangeShapeType="1"/>
            </p:cNvSpPr>
            <p:nvPr/>
          </p:nvSpPr>
          <p:spPr bwMode="auto">
            <a:xfrm>
              <a:off x="3057525" y="4229100"/>
              <a:ext cx="37338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4" name="Line 14">
              <a:extLst>
                <a:ext uri="{FF2B5EF4-FFF2-40B4-BE49-F238E27FC236}">
                  <a16:creationId xmlns:a16="http://schemas.microsoft.com/office/drawing/2014/main" id="{B79779CD-A4E4-4D85-87D4-1CDBDA517D3D}"/>
                </a:ext>
              </a:extLst>
            </p:cNvPr>
            <p:cNvSpPr>
              <a:spLocks noChangeShapeType="1"/>
            </p:cNvSpPr>
            <p:nvPr/>
          </p:nvSpPr>
          <p:spPr bwMode="auto">
            <a:xfrm>
              <a:off x="6791325" y="4229100"/>
              <a:ext cx="3581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6" name="Line 15">
              <a:extLst>
                <a:ext uri="{FF2B5EF4-FFF2-40B4-BE49-F238E27FC236}">
                  <a16:creationId xmlns:a16="http://schemas.microsoft.com/office/drawing/2014/main" id="{A8A2354E-2B9E-497B-889E-6B79B3694677}"/>
                </a:ext>
              </a:extLst>
            </p:cNvPr>
            <p:cNvSpPr>
              <a:spLocks noChangeShapeType="1"/>
            </p:cNvSpPr>
            <p:nvPr/>
          </p:nvSpPr>
          <p:spPr bwMode="auto">
            <a:xfrm>
              <a:off x="3057525" y="4686300"/>
              <a:ext cx="73152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28" name="Text Box 16">
              <a:extLst>
                <a:ext uri="{FF2B5EF4-FFF2-40B4-BE49-F238E27FC236}">
                  <a16:creationId xmlns:a16="http://schemas.microsoft.com/office/drawing/2014/main" id="{379F1A8F-EFF1-44D8-BB02-181BA8215A09}"/>
                </a:ext>
              </a:extLst>
            </p:cNvPr>
            <p:cNvSpPr txBox="1">
              <a:spLocks noChangeArrowheads="1"/>
            </p:cNvSpPr>
            <p:nvPr/>
          </p:nvSpPr>
          <p:spPr bwMode="auto">
            <a:xfrm>
              <a:off x="3740150" y="3805238"/>
              <a:ext cx="1347780" cy="40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Ground roll</a:t>
              </a:r>
            </a:p>
          </p:txBody>
        </p:sp>
        <p:sp>
          <p:nvSpPr>
            <p:cNvPr id="30" name="Text Box 17">
              <a:extLst>
                <a:ext uri="{FF2B5EF4-FFF2-40B4-BE49-F238E27FC236}">
                  <a16:creationId xmlns:a16="http://schemas.microsoft.com/office/drawing/2014/main" id="{37829F78-C5A6-47B1-AD62-598975DAA031}"/>
                </a:ext>
              </a:extLst>
            </p:cNvPr>
            <p:cNvSpPr txBox="1">
              <a:spLocks noChangeArrowheads="1"/>
            </p:cNvSpPr>
            <p:nvPr/>
          </p:nvSpPr>
          <p:spPr bwMode="auto">
            <a:xfrm>
              <a:off x="7968590" y="3805238"/>
              <a:ext cx="1382444" cy="40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a:latin typeface="+mn-lt"/>
                </a:rPr>
                <a:t>Air distance</a:t>
              </a:r>
            </a:p>
          </p:txBody>
        </p:sp>
        <p:sp>
          <p:nvSpPr>
            <p:cNvPr id="32" name="Text Box 18">
              <a:extLst>
                <a:ext uri="{FF2B5EF4-FFF2-40B4-BE49-F238E27FC236}">
                  <a16:creationId xmlns:a16="http://schemas.microsoft.com/office/drawing/2014/main" id="{643119CF-304E-42DD-A8FD-3D5FBECB908B}"/>
                </a:ext>
              </a:extLst>
            </p:cNvPr>
            <p:cNvSpPr txBox="1">
              <a:spLocks noChangeArrowheads="1"/>
            </p:cNvSpPr>
            <p:nvPr/>
          </p:nvSpPr>
          <p:spPr bwMode="auto">
            <a:xfrm>
              <a:off x="5327649" y="4686300"/>
              <a:ext cx="2285826" cy="40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Take-off distance, s</a:t>
              </a:r>
              <a:r>
                <a:rPr lang="en-US" altLang="en-US" sz="1600" baseline="-25000">
                  <a:latin typeface="+mn-lt"/>
                </a:rPr>
                <a:t>TO</a:t>
              </a:r>
            </a:p>
          </p:txBody>
        </p:sp>
        <p:sp>
          <p:nvSpPr>
            <p:cNvPr id="34" name="Line 19">
              <a:extLst>
                <a:ext uri="{FF2B5EF4-FFF2-40B4-BE49-F238E27FC236}">
                  <a16:creationId xmlns:a16="http://schemas.microsoft.com/office/drawing/2014/main" id="{DF98FA74-66BD-4558-9889-268794955347}"/>
                </a:ext>
              </a:extLst>
            </p:cNvPr>
            <p:cNvSpPr>
              <a:spLocks noChangeShapeType="1"/>
            </p:cNvSpPr>
            <p:nvPr/>
          </p:nvSpPr>
          <p:spPr bwMode="auto">
            <a:xfrm>
              <a:off x="10372725" y="2095500"/>
              <a:ext cx="1219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36" name="Line 20">
              <a:extLst>
                <a:ext uri="{FF2B5EF4-FFF2-40B4-BE49-F238E27FC236}">
                  <a16:creationId xmlns:a16="http://schemas.microsoft.com/office/drawing/2014/main" id="{EFC73F00-8831-4501-934F-E43CC025AA4C}"/>
                </a:ext>
              </a:extLst>
            </p:cNvPr>
            <p:cNvSpPr>
              <a:spLocks noChangeShapeType="1"/>
            </p:cNvSpPr>
            <p:nvPr/>
          </p:nvSpPr>
          <p:spPr bwMode="auto">
            <a:xfrm>
              <a:off x="10753725" y="2095500"/>
              <a:ext cx="0" cy="167640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600">
                <a:latin typeface="+mn-lt"/>
              </a:endParaRPr>
            </a:p>
          </p:txBody>
        </p:sp>
        <p:sp>
          <p:nvSpPr>
            <p:cNvPr id="38" name="Text Box 21">
              <a:extLst>
                <a:ext uri="{FF2B5EF4-FFF2-40B4-BE49-F238E27FC236}">
                  <a16:creationId xmlns:a16="http://schemas.microsoft.com/office/drawing/2014/main" id="{91602957-E6E9-41CF-95F6-52D5F5D49EC1}"/>
                </a:ext>
              </a:extLst>
            </p:cNvPr>
            <p:cNvSpPr txBox="1">
              <a:spLocks noChangeArrowheads="1"/>
            </p:cNvSpPr>
            <p:nvPr/>
          </p:nvSpPr>
          <p:spPr bwMode="auto">
            <a:xfrm>
              <a:off x="10814050" y="2357438"/>
              <a:ext cx="739137" cy="69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35 or</a:t>
              </a:r>
            </a:p>
            <a:p>
              <a:r>
                <a:rPr lang="en-US" altLang="en-US" sz="1600">
                  <a:latin typeface="+mn-lt"/>
                </a:rPr>
                <a:t>50 ft</a:t>
              </a:r>
            </a:p>
          </p:txBody>
        </p:sp>
      </p:grpSp>
    </p:spTree>
    <p:extLst>
      <p:ext uri="{BB962C8B-B14F-4D97-AF65-F5344CB8AC3E}">
        <p14:creationId xmlns:p14="http://schemas.microsoft.com/office/powerpoint/2010/main" val="1049228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6.4.2 Sizing for Take-off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Statistics has shown that there are several influencing factors:</a:t>
            </a:r>
          </a:p>
          <a:p>
            <a:r>
              <a:rPr lang="en-US" altLang="en-US" sz="2000" dirty="0"/>
              <a:t>W/S</a:t>
            </a:r>
          </a:p>
          <a:p>
            <a:r>
              <a:rPr lang="en-US" altLang="en-US" sz="2000" dirty="0"/>
              <a:t>W/P or T/W</a:t>
            </a:r>
          </a:p>
          <a:p>
            <a:r>
              <a:rPr lang="en-US" altLang="en-US" sz="2000" dirty="0" err="1"/>
              <a:t>C</a:t>
            </a:r>
            <a:r>
              <a:rPr lang="en-US" altLang="en-US" sz="2000" baseline="-25000" dirty="0" err="1"/>
              <a:t>Lmax</a:t>
            </a:r>
            <a:endParaRPr lang="en-US" altLang="en-US" sz="2000" baseline="-25000" dirty="0"/>
          </a:p>
          <a:p>
            <a:r>
              <a:rPr lang="en-US" altLang="en-US" sz="2000" dirty="0"/>
              <a:t>Density ratio, </a:t>
            </a:r>
            <a:r>
              <a:rPr lang="el-GR" altLang="en-US" sz="2000" dirty="0">
                <a:cs typeface="Tahoma" panose="020B0604030504040204" pitchFamily="34" charset="0"/>
              </a:rPr>
              <a:t>σ</a:t>
            </a:r>
            <a:r>
              <a:rPr lang="en-US" altLang="en-US" sz="2000" dirty="0">
                <a:cs typeface="Tahoma" panose="020B0604030504040204" pitchFamily="34" charset="0"/>
              </a:rPr>
              <a:t> = </a:t>
            </a:r>
            <a:r>
              <a:rPr lang="el-GR" altLang="en-US" sz="2000" dirty="0">
                <a:cs typeface="Tahoma" panose="020B0604030504040204" pitchFamily="34" charset="0"/>
              </a:rPr>
              <a:t>ρ</a:t>
            </a:r>
            <a:r>
              <a:rPr lang="en-US" altLang="en-US" sz="2000" dirty="0">
                <a:cs typeface="Tahoma" panose="020B0604030504040204" pitchFamily="34" charset="0"/>
              </a:rPr>
              <a:t> / </a:t>
            </a:r>
            <a:r>
              <a:rPr lang="el-GR" altLang="en-US" sz="2000" dirty="0">
                <a:cs typeface="Tahoma" panose="020B0604030504040204" pitchFamily="34" charset="0"/>
              </a:rPr>
              <a:t>ρ</a:t>
            </a:r>
            <a:r>
              <a:rPr lang="en-US" altLang="en-US" sz="2000" baseline="-25000" dirty="0">
                <a:cs typeface="Tahoma" panose="020B0604030504040204" pitchFamily="34" charset="0"/>
              </a:rPr>
              <a:t>0</a:t>
            </a:r>
            <a:r>
              <a:rPr lang="en-US" altLang="en-US" sz="2000" baseline="-25000" dirty="0"/>
              <a:t> </a:t>
            </a:r>
            <a:endParaRPr lang="en-US" altLang="en-US" sz="2000" dirty="0"/>
          </a:p>
          <a:p>
            <a:pPr marL="0" indent="0">
              <a:buNone/>
            </a:pPr>
            <a:r>
              <a:rPr lang="en-US" altLang="en-US" dirty="0"/>
              <a:t>These are combined in the </a:t>
            </a:r>
            <a:r>
              <a:rPr lang="en-US" altLang="en-US" b="1" dirty="0"/>
              <a:t>Take-off Parameter (TOP)</a:t>
            </a:r>
            <a:r>
              <a:rPr lang="en-US" altLang="en-US" dirty="0"/>
              <a:t>.</a:t>
            </a:r>
          </a:p>
          <a:p>
            <a:endParaRPr lang="en-US" altLang="en-US" sz="1400" dirty="0"/>
          </a:p>
          <a:p>
            <a:endParaRPr lang="en-US" altLang="en-US" dirty="0"/>
          </a:p>
          <a:p>
            <a:endParaRPr lang="en-US" altLang="en-US" dirty="0"/>
          </a:p>
          <a:p>
            <a:endParaRPr lang="en-US" altLang="en-US" dirty="0"/>
          </a:p>
          <a:p>
            <a:r>
              <a:rPr lang="en-US" altLang="en-US" dirty="0" err="1"/>
              <a:t>TOP</a:t>
            </a:r>
            <a:r>
              <a:rPr lang="en-US" altLang="en-US" baseline="-25000" dirty="0" err="1"/>
              <a:t>prop</a:t>
            </a:r>
            <a:r>
              <a:rPr lang="en-US" altLang="en-US" dirty="0"/>
              <a:t> and </a:t>
            </a:r>
            <a:r>
              <a:rPr lang="en-US" altLang="en-US" dirty="0" err="1"/>
              <a:t>TOP</a:t>
            </a:r>
            <a:r>
              <a:rPr lang="en-US" altLang="en-US" baseline="-25000" dirty="0" err="1"/>
              <a:t>jet</a:t>
            </a:r>
            <a:r>
              <a:rPr lang="en-US" altLang="en-US" dirty="0"/>
              <a:t> have different units!</a:t>
            </a:r>
          </a:p>
          <a:p>
            <a:pPr marL="0" indent="0" eaLnBrk="1" hangingPunct="1">
              <a:spcBef>
                <a:spcPct val="20000"/>
              </a:spcBef>
              <a:buNone/>
            </a:pPr>
            <a:endParaRPr lang="en-US" dirty="0"/>
          </a:p>
        </p:txBody>
      </p:sp>
      <p:graphicFrame>
        <p:nvGraphicFramePr>
          <p:cNvPr id="21" name="Object 5">
            <a:extLst>
              <a:ext uri="{FF2B5EF4-FFF2-40B4-BE49-F238E27FC236}">
                <a16:creationId xmlns:a16="http://schemas.microsoft.com/office/drawing/2014/main" id="{AB298A32-2589-4B8E-B8E1-6AB851F31638}"/>
              </a:ext>
            </a:extLst>
          </p:cNvPr>
          <p:cNvGraphicFramePr>
            <a:graphicFrameLocks noChangeAspect="1"/>
          </p:cNvGraphicFramePr>
          <p:nvPr>
            <p:extLst>
              <p:ext uri="{D42A27DB-BD31-4B8C-83A1-F6EECF244321}">
                <p14:modId xmlns:p14="http://schemas.microsoft.com/office/powerpoint/2010/main" val="1714968968"/>
              </p:ext>
            </p:extLst>
          </p:nvPr>
        </p:nvGraphicFramePr>
        <p:xfrm>
          <a:off x="1538288" y="4494309"/>
          <a:ext cx="3852862" cy="846146"/>
        </p:xfrm>
        <a:graphic>
          <a:graphicData uri="http://schemas.openxmlformats.org/presentationml/2006/ole">
            <mc:AlternateContent xmlns:mc="http://schemas.openxmlformats.org/markup-compatibility/2006">
              <mc:Choice xmlns:v="urn:schemas-microsoft-com:vml" Requires="v">
                <p:oleObj name="Equation" r:id="rId3" imgW="2197080" imgH="482400" progId="Equation.DSMT4">
                  <p:embed/>
                </p:oleObj>
              </mc:Choice>
              <mc:Fallback>
                <p:oleObj name="Equation" r:id="rId3" imgW="2197080" imgH="482400" progId="Equation.DSMT4">
                  <p:embed/>
                  <p:pic>
                    <p:nvPicPr>
                      <p:cNvPr id="21" name="Object 5">
                        <a:extLst>
                          <a:ext uri="{FF2B5EF4-FFF2-40B4-BE49-F238E27FC236}">
                            <a16:creationId xmlns:a16="http://schemas.microsoft.com/office/drawing/2014/main" id="{AB298A32-2589-4B8E-B8E1-6AB851F31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4494309"/>
                        <a:ext cx="3852862" cy="846146"/>
                      </a:xfrm>
                      <a:prstGeom prst="rect">
                        <a:avLst/>
                      </a:prstGeom>
                      <a:noFill/>
                      <a:ln>
                        <a:noFill/>
                      </a:ln>
                      <a:effectLst/>
                    </p:spPr>
                  </p:pic>
                </p:oleObj>
              </mc:Fallback>
            </mc:AlternateContent>
          </a:graphicData>
        </a:graphic>
      </p:graphicFrame>
      <p:graphicFrame>
        <p:nvGraphicFramePr>
          <p:cNvPr id="23" name="Object 6">
            <a:extLst>
              <a:ext uri="{FF2B5EF4-FFF2-40B4-BE49-F238E27FC236}">
                <a16:creationId xmlns:a16="http://schemas.microsoft.com/office/drawing/2014/main" id="{990B9AE5-00C5-4DCE-BF01-CE438E73B64C}"/>
              </a:ext>
            </a:extLst>
          </p:cNvPr>
          <p:cNvGraphicFramePr>
            <a:graphicFrameLocks noChangeAspect="1"/>
          </p:cNvGraphicFramePr>
          <p:nvPr>
            <p:extLst>
              <p:ext uri="{D42A27DB-BD31-4B8C-83A1-F6EECF244321}">
                <p14:modId xmlns:p14="http://schemas.microsoft.com/office/powerpoint/2010/main" val="4069650745"/>
              </p:ext>
            </p:extLst>
          </p:nvPr>
        </p:nvGraphicFramePr>
        <p:xfrm>
          <a:off x="7185025" y="4470897"/>
          <a:ext cx="3776651" cy="854242"/>
        </p:xfrm>
        <a:graphic>
          <a:graphicData uri="http://schemas.openxmlformats.org/presentationml/2006/ole">
            <mc:AlternateContent xmlns:mc="http://schemas.openxmlformats.org/markup-compatibility/2006">
              <mc:Choice xmlns:v="urn:schemas-microsoft-com:vml" Requires="v">
                <p:oleObj name="Equation" r:id="rId5" imgW="2133360" imgH="482400" progId="Equation.DSMT4">
                  <p:embed/>
                </p:oleObj>
              </mc:Choice>
              <mc:Fallback>
                <p:oleObj name="Equation" r:id="rId5" imgW="2133360" imgH="482400" progId="Equation.DSMT4">
                  <p:embed/>
                  <p:pic>
                    <p:nvPicPr>
                      <p:cNvPr id="23" name="Object 6">
                        <a:extLst>
                          <a:ext uri="{FF2B5EF4-FFF2-40B4-BE49-F238E27FC236}">
                            <a16:creationId xmlns:a16="http://schemas.microsoft.com/office/drawing/2014/main" id="{990B9AE5-00C5-4DCE-BF01-CE438E73B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5025" y="4470897"/>
                        <a:ext cx="3776651" cy="854242"/>
                      </a:xfrm>
                      <a:prstGeom prst="rect">
                        <a:avLst/>
                      </a:prstGeom>
                      <a:noFill/>
                      <a:ln>
                        <a:noFill/>
                      </a:ln>
                      <a:effectLst/>
                    </p:spPr>
                  </p:pic>
                </p:oleObj>
              </mc:Fallback>
            </mc:AlternateContent>
          </a:graphicData>
        </a:graphic>
      </p:graphicFrame>
      <p:sp>
        <p:nvSpPr>
          <p:cNvPr id="5" name="TextBox 4">
            <a:extLst>
              <a:ext uri="{FF2B5EF4-FFF2-40B4-BE49-F238E27FC236}">
                <a16:creationId xmlns:a16="http://schemas.microsoft.com/office/drawing/2014/main" id="{3288747D-E109-4D33-A5D0-BCBDF297BA5C}"/>
              </a:ext>
            </a:extLst>
          </p:cNvPr>
          <p:cNvSpPr txBox="1"/>
          <p:nvPr/>
        </p:nvSpPr>
        <p:spPr>
          <a:xfrm>
            <a:off x="7643013" y="4124977"/>
            <a:ext cx="2860674" cy="369332"/>
          </a:xfrm>
          <a:prstGeom prst="rect">
            <a:avLst/>
          </a:prstGeom>
          <a:noFill/>
        </p:spPr>
        <p:txBody>
          <a:bodyPr wrap="square">
            <a:spAutoFit/>
          </a:bodyPr>
          <a:lstStyle/>
          <a:p>
            <a:pPr algn="ctr"/>
            <a:r>
              <a:rPr lang="en-US" b="1" dirty="0">
                <a:latin typeface="+mn-lt"/>
              </a:rPr>
              <a:t>For jet aircraft:</a:t>
            </a:r>
          </a:p>
        </p:txBody>
      </p:sp>
      <p:sp>
        <p:nvSpPr>
          <p:cNvPr id="6" name="TextBox 5">
            <a:extLst>
              <a:ext uri="{FF2B5EF4-FFF2-40B4-BE49-F238E27FC236}">
                <a16:creationId xmlns:a16="http://schemas.microsoft.com/office/drawing/2014/main" id="{E9C81733-CD2D-439B-ABBA-A8517F65B932}"/>
              </a:ext>
            </a:extLst>
          </p:cNvPr>
          <p:cNvSpPr txBox="1"/>
          <p:nvPr/>
        </p:nvSpPr>
        <p:spPr>
          <a:xfrm>
            <a:off x="1937204" y="4124977"/>
            <a:ext cx="3069772" cy="369332"/>
          </a:xfrm>
          <a:prstGeom prst="rect">
            <a:avLst/>
          </a:prstGeom>
          <a:noFill/>
        </p:spPr>
        <p:txBody>
          <a:bodyPr wrap="square">
            <a:spAutoFit/>
          </a:bodyPr>
          <a:lstStyle/>
          <a:p>
            <a:pPr algn="ctr"/>
            <a:r>
              <a:rPr lang="en-US" b="1" dirty="0">
                <a:latin typeface="+mn-lt"/>
              </a:rPr>
              <a:t>For propeller aircraft:</a:t>
            </a:r>
          </a:p>
        </p:txBody>
      </p:sp>
    </p:spTree>
    <p:extLst>
      <p:ext uri="{BB962C8B-B14F-4D97-AF65-F5344CB8AC3E}">
        <p14:creationId xmlns:p14="http://schemas.microsoft.com/office/powerpoint/2010/main" val="109180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6.4.2 Sizing for Take-off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Use statistics to determine the relationship between field length and the TOP</a:t>
            </a:r>
          </a:p>
          <a:p>
            <a:r>
              <a:rPr lang="en-US" altLang="en-US" dirty="0"/>
              <a:t>To determine the TOP for reference aircraft, you must determine:</a:t>
            </a:r>
          </a:p>
          <a:p>
            <a:pPr lvl="1"/>
            <a:endParaRPr lang="en-US" altLang="en-US" dirty="0"/>
          </a:p>
          <a:p>
            <a:pPr lvl="1"/>
            <a:r>
              <a:rPr lang="en-US" altLang="en-US" dirty="0"/>
              <a:t>W/S </a:t>
            </a:r>
          </a:p>
          <a:p>
            <a:pPr lvl="1"/>
            <a:endParaRPr lang="en-US" altLang="en-US" dirty="0"/>
          </a:p>
          <a:p>
            <a:pPr lvl="1"/>
            <a:r>
              <a:rPr lang="en-US" altLang="en-US" dirty="0"/>
              <a:t>W/P or T/W </a:t>
            </a:r>
          </a:p>
          <a:p>
            <a:pPr lvl="1"/>
            <a:endParaRPr lang="en-US" altLang="en-US" dirty="0"/>
          </a:p>
          <a:p>
            <a:pPr lvl="1"/>
            <a:r>
              <a:rPr lang="en-US" altLang="en-US" dirty="0" err="1"/>
              <a:t>C</a:t>
            </a:r>
            <a:r>
              <a:rPr lang="en-US" altLang="en-US" baseline="-25000" dirty="0" err="1"/>
              <a:t>Lmax</a:t>
            </a:r>
            <a:r>
              <a:rPr lang="en-US" altLang="en-US" baseline="-25000" dirty="0"/>
              <a:t> </a:t>
            </a:r>
          </a:p>
          <a:p>
            <a:pPr lvl="1"/>
            <a:endParaRPr lang="en-US" altLang="en-US" dirty="0"/>
          </a:p>
          <a:p>
            <a:pPr lvl="1"/>
            <a:r>
              <a:rPr lang="en-US" altLang="en-US" dirty="0"/>
              <a:t>Density ratio, </a:t>
            </a:r>
            <a:r>
              <a:rPr lang="el-GR" altLang="en-US" dirty="0">
                <a:cs typeface="Tahoma" panose="020B0604030504040204" pitchFamily="34" charset="0"/>
              </a:rPr>
              <a:t>σ</a:t>
            </a:r>
            <a:r>
              <a:rPr lang="en-US" altLang="en-US" dirty="0">
                <a:cs typeface="Tahoma" panose="020B0604030504040204" pitchFamily="34" charset="0"/>
              </a:rPr>
              <a:t> = </a:t>
            </a:r>
            <a:r>
              <a:rPr lang="el-GR" altLang="en-US" dirty="0">
                <a:cs typeface="Tahoma" panose="020B0604030504040204" pitchFamily="34" charset="0"/>
              </a:rPr>
              <a:t>ρ</a:t>
            </a:r>
            <a:r>
              <a:rPr lang="en-US" altLang="en-US" dirty="0">
                <a:cs typeface="Tahoma" panose="020B0604030504040204" pitchFamily="34" charset="0"/>
              </a:rPr>
              <a:t> / </a:t>
            </a:r>
            <a:r>
              <a:rPr lang="el-GR" altLang="en-US" dirty="0">
                <a:cs typeface="Tahoma" panose="020B0604030504040204" pitchFamily="34" charset="0"/>
              </a:rPr>
              <a:t>ρ</a:t>
            </a:r>
            <a:r>
              <a:rPr lang="en-US" altLang="en-US" baseline="-25000" dirty="0">
                <a:cs typeface="Tahoma" panose="020B0604030504040204" pitchFamily="34" charset="0"/>
              </a:rPr>
              <a:t>0</a:t>
            </a:r>
            <a:r>
              <a:rPr lang="en-US" altLang="en-US" baseline="-25000" dirty="0"/>
              <a:t> </a:t>
            </a:r>
            <a:endParaRPr lang="en-US" altLang="en-US" dirty="0"/>
          </a:p>
          <a:p>
            <a:endParaRPr lang="en-US" altLang="en-US" sz="1400" dirty="0"/>
          </a:p>
          <a:p>
            <a:endParaRPr lang="en-US" altLang="en-US" dirty="0"/>
          </a:p>
          <a:p>
            <a:pPr marL="0" indent="0" eaLnBrk="1" hangingPunct="1">
              <a:spcBef>
                <a:spcPct val="20000"/>
              </a:spcBef>
              <a:buNone/>
            </a:pPr>
            <a:endParaRPr lang="en-US" dirty="0"/>
          </a:p>
        </p:txBody>
      </p:sp>
      <p:sp>
        <p:nvSpPr>
          <p:cNvPr id="3" name="Arrow: Right 2">
            <a:extLst>
              <a:ext uri="{FF2B5EF4-FFF2-40B4-BE49-F238E27FC236}">
                <a16:creationId xmlns:a16="http://schemas.microsoft.com/office/drawing/2014/main" id="{6E1670C3-9302-4945-8952-18CDC23F5C68}"/>
              </a:ext>
            </a:extLst>
          </p:cNvPr>
          <p:cNvSpPr/>
          <p:nvPr/>
        </p:nvSpPr>
        <p:spPr>
          <a:xfrm flipH="1">
            <a:off x="3933825" y="2667243"/>
            <a:ext cx="3705225" cy="56984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determined from aircraft data</a:t>
            </a:r>
          </a:p>
        </p:txBody>
      </p:sp>
      <p:sp>
        <p:nvSpPr>
          <p:cNvPr id="10" name="Arrow: Right 9">
            <a:extLst>
              <a:ext uri="{FF2B5EF4-FFF2-40B4-BE49-F238E27FC236}">
                <a16:creationId xmlns:a16="http://schemas.microsoft.com/office/drawing/2014/main" id="{C192E32D-5079-4AF2-A80F-850B52FDE6BF}"/>
              </a:ext>
            </a:extLst>
          </p:cNvPr>
          <p:cNvSpPr/>
          <p:nvPr/>
        </p:nvSpPr>
        <p:spPr>
          <a:xfrm flipH="1">
            <a:off x="3933825" y="3428415"/>
            <a:ext cx="4752975" cy="56984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determined from aircraft &amp; engine data</a:t>
            </a:r>
          </a:p>
        </p:txBody>
      </p:sp>
      <p:sp>
        <p:nvSpPr>
          <p:cNvPr id="11" name="Arrow: Right 10">
            <a:extLst>
              <a:ext uri="{FF2B5EF4-FFF2-40B4-BE49-F238E27FC236}">
                <a16:creationId xmlns:a16="http://schemas.microsoft.com/office/drawing/2014/main" id="{0BB6330D-2433-4569-BC08-961467BF9FFE}"/>
              </a:ext>
            </a:extLst>
          </p:cNvPr>
          <p:cNvSpPr/>
          <p:nvPr/>
        </p:nvSpPr>
        <p:spPr>
          <a:xfrm flipH="1">
            <a:off x="3933825" y="4244487"/>
            <a:ext cx="7096124" cy="56984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Not normally provided, assume average value for analyses</a:t>
            </a:r>
          </a:p>
        </p:txBody>
      </p:sp>
      <p:sp>
        <p:nvSpPr>
          <p:cNvPr id="12" name="Arrow: Right 11">
            <a:extLst>
              <a:ext uri="{FF2B5EF4-FFF2-40B4-BE49-F238E27FC236}">
                <a16:creationId xmlns:a16="http://schemas.microsoft.com/office/drawing/2014/main" id="{905FF833-8179-4EA1-A662-56F8D84E5E74}"/>
              </a:ext>
            </a:extLst>
          </p:cNvPr>
          <p:cNvSpPr/>
          <p:nvPr/>
        </p:nvSpPr>
        <p:spPr>
          <a:xfrm flipH="1">
            <a:off x="3933825" y="4974329"/>
            <a:ext cx="7096124" cy="5669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en-US" dirty="0"/>
              <a:t>Taken from performance data, normally </a:t>
            </a:r>
            <a:r>
              <a:rPr lang="el-GR" altLang="en-US" dirty="0">
                <a:cs typeface="Tahoma" panose="020B0604030504040204" pitchFamily="34" charset="0"/>
              </a:rPr>
              <a:t>σ</a:t>
            </a:r>
            <a:r>
              <a:rPr lang="en-US" altLang="en-US" dirty="0">
                <a:cs typeface="Tahoma" panose="020B0604030504040204" pitchFamily="34" charset="0"/>
              </a:rPr>
              <a:t> = 1 (sea level take-off)</a:t>
            </a:r>
            <a:endParaRPr lang="en-US" altLang="en-US" dirty="0"/>
          </a:p>
        </p:txBody>
      </p:sp>
    </p:spTree>
    <p:extLst>
      <p:ext uri="{BB962C8B-B14F-4D97-AF65-F5344CB8AC3E}">
        <p14:creationId xmlns:p14="http://schemas.microsoft.com/office/powerpoint/2010/main" val="208250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3BEDA0A-BE4F-4474-0B11-71C07D3636C1}"/>
              </a:ext>
            </a:extLst>
          </p:cNvPr>
          <p:cNvGrpSpPr/>
          <p:nvPr/>
        </p:nvGrpSpPr>
        <p:grpSpPr>
          <a:xfrm>
            <a:off x="7099302" y="2270464"/>
            <a:ext cx="5092698" cy="3657600"/>
            <a:chOff x="6977608" y="2428254"/>
            <a:chExt cx="5092698" cy="3657600"/>
          </a:xfrm>
        </p:grpSpPr>
        <p:graphicFrame>
          <p:nvGraphicFramePr>
            <p:cNvPr id="6" name="Chart 5">
              <a:extLst>
                <a:ext uri="{FF2B5EF4-FFF2-40B4-BE49-F238E27FC236}">
                  <a16:creationId xmlns:a16="http://schemas.microsoft.com/office/drawing/2014/main" id="{18D2528C-1998-43E3-B4FE-9D633434E24A}"/>
                </a:ext>
              </a:extLst>
            </p:cNvPr>
            <p:cNvGraphicFramePr>
              <a:graphicFrameLocks/>
            </p:cNvGraphicFramePr>
            <p:nvPr>
              <p:extLst>
                <p:ext uri="{D42A27DB-BD31-4B8C-83A1-F6EECF244321}">
                  <p14:modId xmlns:p14="http://schemas.microsoft.com/office/powerpoint/2010/main" val="1871302363"/>
                </p:ext>
              </p:extLst>
            </p:nvPr>
          </p:nvGraphicFramePr>
          <p:xfrm>
            <a:off x="6977608" y="2428254"/>
            <a:ext cx="5092698"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4D11FBC3-4CBE-3514-14D2-5E65C24039B9}"/>
                </a:ext>
              </a:extLst>
            </p:cNvPr>
            <p:cNvSpPr/>
            <p:nvPr/>
          </p:nvSpPr>
          <p:spPr>
            <a:xfrm>
              <a:off x="9719353" y="3873357"/>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27BF0CC-3B83-7646-00DF-00186E849F30}"/>
                </a:ext>
              </a:extLst>
            </p:cNvPr>
            <p:cNvSpPr/>
            <p:nvPr/>
          </p:nvSpPr>
          <p:spPr>
            <a:xfrm>
              <a:off x="9369845" y="461883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24F71A-35EA-F875-2847-47962CED1723}"/>
                </a:ext>
              </a:extLst>
            </p:cNvPr>
            <p:cNvSpPr/>
            <p:nvPr/>
          </p:nvSpPr>
          <p:spPr>
            <a:xfrm>
              <a:off x="8722503" y="461883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B085BF-68AC-A202-0CFE-74F61E82F273}"/>
                </a:ext>
              </a:extLst>
            </p:cNvPr>
            <p:cNvSpPr/>
            <p:nvPr/>
          </p:nvSpPr>
          <p:spPr>
            <a:xfrm>
              <a:off x="10017187" y="4783830"/>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8AB35E1-D3DD-F29E-6C46-4322AD1E127E}"/>
                </a:ext>
              </a:extLst>
            </p:cNvPr>
            <p:cNvSpPr/>
            <p:nvPr/>
          </p:nvSpPr>
          <p:spPr>
            <a:xfrm>
              <a:off x="10171299" y="3797511"/>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016042-066C-BBEB-18A5-51A5C0ECF150}"/>
                </a:ext>
              </a:extLst>
            </p:cNvPr>
            <p:cNvSpPr/>
            <p:nvPr/>
          </p:nvSpPr>
          <p:spPr>
            <a:xfrm>
              <a:off x="10623362" y="4257054"/>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A3DC20-31FB-23A1-4369-65444C595FC2}"/>
                </a:ext>
              </a:extLst>
            </p:cNvPr>
            <p:cNvSpPr/>
            <p:nvPr/>
          </p:nvSpPr>
          <p:spPr>
            <a:xfrm>
              <a:off x="9981344" y="4174196"/>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20ACEC-0EC1-616E-CD82-4D408B02D14C}"/>
                </a:ext>
              </a:extLst>
            </p:cNvPr>
            <p:cNvSpPr/>
            <p:nvPr/>
          </p:nvSpPr>
          <p:spPr>
            <a:xfrm>
              <a:off x="11369401" y="3922157"/>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C50CF1C-FD1D-5869-8F1F-342BEEA5A744}"/>
                </a:ext>
              </a:extLst>
            </p:cNvPr>
            <p:cNvSpPr/>
            <p:nvPr/>
          </p:nvSpPr>
          <p:spPr>
            <a:xfrm>
              <a:off x="10010151" y="398795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11C018-611A-8D6E-6D8E-456645F1D08E}"/>
                </a:ext>
              </a:extLst>
            </p:cNvPr>
            <p:cNvSpPr/>
            <p:nvPr/>
          </p:nvSpPr>
          <p:spPr>
            <a:xfrm>
              <a:off x="9566214" y="4255691"/>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17F6B59-C0D9-E1C9-C897-E2EDA7406642}"/>
                </a:ext>
              </a:extLst>
            </p:cNvPr>
            <p:cNvSpPr/>
            <p:nvPr/>
          </p:nvSpPr>
          <p:spPr>
            <a:xfrm>
              <a:off x="10657493" y="4152950"/>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959E044-D8B5-1D8F-1BE5-CF02EFB07563}"/>
                </a:ext>
              </a:extLst>
            </p:cNvPr>
            <p:cNvSpPr/>
            <p:nvPr/>
          </p:nvSpPr>
          <p:spPr>
            <a:xfrm>
              <a:off x="10818034" y="3391769"/>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D2D6D97-4036-23F4-45AA-1FC4A3472161}"/>
                </a:ext>
              </a:extLst>
            </p:cNvPr>
            <p:cNvSpPr/>
            <p:nvPr/>
          </p:nvSpPr>
          <p:spPr>
            <a:xfrm>
              <a:off x="11531304" y="3320743"/>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C505860-6034-9E43-33E8-BF366B10376F}"/>
                </a:ext>
              </a:extLst>
            </p:cNvPr>
            <p:cNvSpPr/>
            <p:nvPr/>
          </p:nvSpPr>
          <p:spPr>
            <a:xfrm>
              <a:off x="10621650" y="3543316"/>
              <a:ext cx="154112" cy="15411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306175" cy="1143000"/>
          </a:xfrm>
        </p:spPr>
        <p:txBody>
          <a:bodyPr/>
          <a:lstStyle/>
          <a:p>
            <a:r>
              <a:rPr lang="en-US" dirty="0"/>
              <a:t>6.4.2 Sizing for Take-off Requirements (Example Prop. A/C)</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From the reference aircraft, the TOP vs. S</a:t>
            </a:r>
            <a:r>
              <a:rPr lang="en-US" altLang="en-US" baseline="-25000" dirty="0"/>
              <a:t>TO</a:t>
            </a:r>
            <a:r>
              <a:rPr lang="en-US" altLang="en-US" dirty="0"/>
              <a:t> graph can be constructed</a:t>
            </a:r>
          </a:p>
          <a:p>
            <a:pPr lvl="1"/>
            <a:r>
              <a:rPr lang="en-US" altLang="en-US" dirty="0"/>
              <a:t>A trendline is plotted through the reference data</a:t>
            </a:r>
          </a:p>
          <a:p>
            <a:r>
              <a:rPr lang="en-US" altLang="en-US" dirty="0"/>
              <a:t>This leads to the following equation:</a:t>
            </a:r>
          </a:p>
          <a:p>
            <a:pPr marL="0" indent="0" eaLnBrk="1" hangingPunct="1">
              <a:spcBef>
                <a:spcPct val="20000"/>
              </a:spcBef>
              <a:buNone/>
            </a:pPr>
            <a:r>
              <a:rPr lang="en-US" altLang="en-US" dirty="0"/>
              <a:t>			</a:t>
            </a:r>
            <a:r>
              <a:rPr lang="en-US" altLang="en-US" dirty="0" err="1"/>
              <a:t>s</a:t>
            </a:r>
            <a:r>
              <a:rPr lang="en-US" altLang="en-US" baseline="-25000" dirty="0" err="1"/>
              <a:t>TO</a:t>
            </a:r>
            <a:r>
              <a:rPr lang="en-US" altLang="en-US" dirty="0"/>
              <a:t>= 0.0577 * TOP</a:t>
            </a:r>
            <a:r>
              <a:rPr lang="en-US" altLang="en-US" baseline="30000" dirty="0"/>
              <a:t>2</a:t>
            </a:r>
            <a:r>
              <a:rPr lang="en-US" altLang="en-US" baseline="-25000" dirty="0"/>
              <a:t>prop</a:t>
            </a:r>
            <a:r>
              <a:rPr lang="en-US" altLang="en-US" dirty="0"/>
              <a:t> + 8.6726 * </a:t>
            </a:r>
            <a:r>
              <a:rPr lang="en-US" altLang="en-US" dirty="0" err="1"/>
              <a:t>TOP</a:t>
            </a:r>
            <a:r>
              <a:rPr lang="en-US" altLang="en-US" baseline="-25000" dirty="0" err="1"/>
              <a:t>prop</a:t>
            </a:r>
            <a:endParaRPr lang="en-US" altLang="en-US" dirty="0"/>
          </a:p>
          <a:p>
            <a:endParaRPr lang="en-US" altLang="en-US" dirty="0"/>
          </a:p>
          <a:p>
            <a:r>
              <a:rPr lang="en-US" altLang="en-US" dirty="0"/>
              <a:t>The take-off length </a:t>
            </a:r>
            <a:r>
              <a:rPr lang="en-US" altLang="en-US" dirty="0" err="1"/>
              <a:t>s</a:t>
            </a:r>
            <a:r>
              <a:rPr lang="en-US" altLang="en-US" baseline="-25000" dirty="0" err="1"/>
              <a:t>TO</a:t>
            </a:r>
            <a:r>
              <a:rPr lang="en-US" altLang="en-US" baseline="-25000" dirty="0"/>
              <a:t>  </a:t>
            </a:r>
            <a:r>
              <a:rPr lang="en-US" altLang="en-US" dirty="0"/>
              <a:t>for a new A/C is </a:t>
            </a:r>
            <a:r>
              <a:rPr lang="en-US" altLang="en-US" dirty="0" err="1"/>
              <a:t>s</a:t>
            </a:r>
            <a:r>
              <a:rPr lang="en-US" altLang="en-US" baseline="-25000" dirty="0" err="1"/>
              <a:t>TO</a:t>
            </a:r>
            <a:r>
              <a:rPr lang="en-US" altLang="en-US" dirty="0"/>
              <a:t> = 700 m</a:t>
            </a:r>
          </a:p>
          <a:p>
            <a:pPr eaLnBrk="1" hangingPunct="1">
              <a:spcBef>
                <a:spcPct val="20000"/>
              </a:spcBef>
            </a:pPr>
            <a:endParaRPr lang="en-US" altLang="en-US" dirty="0"/>
          </a:p>
          <a:p>
            <a:pPr eaLnBrk="1" hangingPunct="1">
              <a:spcBef>
                <a:spcPct val="20000"/>
              </a:spcBef>
            </a:pPr>
            <a:r>
              <a:rPr lang="en-US" altLang="en-US" dirty="0"/>
              <a:t>Solving for </a:t>
            </a:r>
            <a:r>
              <a:rPr lang="en-US" altLang="en-US" dirty="0" err="1"/>
              <a:t>TOP</a:t>
            </a:r>
            <a:r>
              <a:rPr lang="en-US" altLang="en-US" baseline="-25000" dirty="0" err="1"/>
              <a:t>prop</a:t>
            </a:r>
            <a:r>
              <a:rPr lang="en-US" altLang="en-US" dirty="0"/>
              <a:t> leads to:</a:t>
            </a:r>
          </a:p>
          <a:p>
            <a:pPr lvl="1"/>
            <a:r>
              <a:rPr lang="en-US" altLang="en-US" dirty="0"/>
              <a:t>TOP</a:t>
            </a:r>
            <a:r>
              <a:rPr lang="en-US" altLang="en-US" baseline="-25000" dirty="0"/>
              <a:t>1</a:t>
            </a:r>
            <a:r>
              <a:rPr lang="en-US" altLang="en-US" dirty="0"/>
              <a:t> = 58.18</a:t>
            </a:r>
          </a:p>
          <a:p>
            <a:pPr lvl="1"/>
            <a:r>
              <a:rPr lang="en-US" altLang="en-US" dirty="0"/>
              <a:t>TOP</a:t>
            </a:r>
            <a:r>
              <a:rPr lang="en-US" altLang="en-US" baseline="-25000" dirty="0"/>
              <a:t>2</a:t>
            </a:r>
            <a:r>
              <a:rPr lang="en-US" altLang="en-US" dirty="0"/>
              <a:t> = -208.49</a:t>
            </a:r>
          </a:p>
          <a:p>
            <a:pPr marL="0" indent="0" eaLnBrk="1" hangingPunct="1">
              <a:spcBef>
                <a:spcPct val="20000"/>
              </a:spcBef>
              <a:buNone/>
            </a:pPr>
            <a:endParaRPr lang="en-US" dirty="0"/>
          </a:p>
        </p:txBody>
      </p:sp>
      <p:sp>
        <p:nvSpPr>
          <p:cNvPr id="5" name="Arrow: Right 4">
            <a:extLst>
              <a:ext uri="{FF2B5EF4-FFF2-40B4-BE49-F238E27FC236}">
                <a16:creationId xmlns:a16="http://schemas.microsoft.com/office/drawing/2014/main" id="{202E247F-D3FA-47AE-80B2-90D12BEF4EF3}"/>
              </a:ext>
            </a:extLst>
          </p:cNvPr>
          <p:cNvSpPr/>
          <p:nvPr/>
        </p:nvSpPr>
        <p:spPr>
          <a:xfrm flipH="1">
            <a:off x="4331912" y="4618839"/>
            <a:ext cx="2447926" cy="900096"/>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en-US" sz="1600" dirty="0"/>
              <a:t>Now check the graph to select the correct value!</a:t>
            </a:r>
          </a:p>
        </p:txBody>
      </p:sp>
      <p:sp>
        <p:nvSpPr>
          <p:cNvPr id="22" name="Oval 21">
            <a:extLst>
              <a:ext uri="{FF2B5EF4-FFF2-40B4-BE49-F238E27FC236}">
                <a16:creationId xmlns:a16="http://schemas.microsoft.com/office/drawing/2014/main" id="{A13CF2D3-1817-80D3-23EA-BD2B66EC1655}"/>
              </a:ext>
            </a:extLst>
          </p:cNvPr>
          <p:cNvSpPr/>
          <p:nvPr/>
        </p:nvSpPr>
        <p:spPr>
          <a:xfrm>
            <a:off x="11136111" y="3220761"/>
            <a:ext cx="361950" cy="3381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82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We have identified TOP = 58.18</a:t>
            </a:r>
          </a:p>
          <a:p>
            <a:r>
              <a:rPr lang="en-US" altLang="en-US" sz="2000" dirty="0"/>
              <a:t>We are now looking for an expression of T/W as a function of W/S</a:t>
            </a:r>
          </a:p>
          <a:p>
            <a:endParaRPr lang="en-US" altLang="en-US" dirty="0"/>
          </a:p>
          <a:p>
            <a:endParaRPr lang="en-US" altLang="en-US" dirty="0"/>
          </a:p>
          <a:p>
            <a:r>
              <a:rPr lang="en-US" altLang="en-US" sz="2000" dirty="0"/>
              <a:t>Rearranging gives:</a:t>
            </a:r>
          </a:p>
          <a:p>
            <a:endParaRPr lang="en-US" altLang="en-US" dirty="0"/>
          </a:p>
          <a:p>
            <a:endParaRPr lang="en-US" altLang="en-US" dirty="0"/>
          </a:p>
          <a:p>
            <a:endParaRPr lang="en-US" altLang="en-US" dirty="0"/>
          </a:p>
          <a:p>
            <a:endParaRPr lang="en-US" altLang="en-US" sz="1400" dirty="0"/>
          </a:p>
          <a:p>
            <a:r>
              <a:rPr lang="en-US" altLang="en-US" sz="2000" dirty="0"/>
              <a:t>Now we can fill in the TOP, make some assumptions for </a:t>
            </a:r>
            <a:r>
              <a:rPr lang="en-US" altLang="en-US" sz="2000" dirty="0" err="1"/>
              <a:t>C</a:t>
            </a:r>
            <a:r>
              <a:rPr lang="en-US" altLang="en-US" sz="2000" baseline="-25000" dirty="0" err="1"/>
              <a:t>LMax</a:t>
            </a:r>
            <a:r>
              <a:rPr lang="en-US" altLang="en-US" sz="2000" dirty="0"/>
              <a:t> based on the aircraft (Prop A/C </a:t>
            </a:r>
            <a:r>
              <a:rPr lang="en-US" altLang="en-US" sz="2000" dirty="0" err="1"/>
              <a:t>C</a:t>
            </a:r>
            <a:r>
              <a:rPr lang="en-US" altLang="en-US" sz="2000" baseline="-25000" dirty="0" err="1"/>
              <a:t>LMax</a:t>
            </a:r>
            <a:r>
              <a:rPr lang="en-US" altLang="en-US" sz="2000" dirty="0"/>
              <a:t> ranges from 1.3-1.9) and assume take-off requirement given is at sea-level (</a:t>
            </a:r>
            <a:r>
              <a:rPr lang="el-GR" altLang="en-US" sz="2000" dirty="0">
                <a:cs typeface="Tahoma" panose="020B0604030504040204" pitchFamily="34" charset="0"/>
              </a:rPr>
              <a:t>σ</a:t>
            </a:r>
            <a:r>
              <a:rPr lang="en-US" altLang="en-US" sz="2000" dirty="0">
                <a:cs typeface="Tahoma" panose="020B0604030504040204" pitchFamily="34" charset="0"/>
              </a:rPr>
              <a:t> = 1)</a:t>
            </a:r>
            <a:endParaRPr lang="en-US" altLang="en-US" sz="2000" dirty="0"/>
          </a:p>
        </p:txBody>
      </p:sp>
      <p:sp>
        <p:nvSpPr>
          <p:cNvPr id="3" name="TextBox 2">
            <a:extLst>
              <a:ext uri="{FF2B5EF4-FFF2-40B4-BE49-F238E27FC236}">
                <a16:creationId xmlns:a16="http://schemas.microsoft.com/office/drawing/2014/main" id="{84E16348-2FD1-49B5-BC85-D18E38569FFC}"/>
              </a:ext>
            </a:extLst>
          </p:cNvPr>
          <p:cNvSpPr txBox="1"/>
          <p:nvPr/>
        </p:nvSpPr>
        <p:spPr>
          <a:xfrm>
            <a:off x="5111353" y="3775497"/>
            <a:ext cx="1356824"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1/X</a:t>
            </a:r>
            <a:endParaRPr lang="en-US" sz="1600" dirty="0"/>
          </a:p>
        </p:txBody>
      </p:sp>
      <p:sp>
        <p:nvSpPr>
          <p:cNvPr id="9" name="TextBox 8">
            <a:extLst>
              <a:ext uri="{FF2B5EF4-FFF2-40B4-BE49-F238E27FC236}">
                <a16:creationId xmlns:a16="http://schemas.microsoft.com/office/drawing/2014/main" id="{CFBC76A1-9140-4243-9A0B-1C1BF40CAC44}"/>
              </a:ext>
            </a:extLst>
          </p:cNvPr>
          <p:cNvSpPr txBox="1"/>
          <p:nvPr/>
        </p:nvSpPr>
        <p:spPr>
          <a:xfrm>
            <a:off x="4006056" y="3775497"/>
            <a:ext cx="917972"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677650" cy="1143000"/>
          </a:xfrm>
        </p:spPr>
        <p:txBody>
          <a:bodyPr/>
          <a:lstStyle/>
          <a:p>
            <a:r>
              <a:rPr lang="en-US" dirty="0"/>
              <a:t>6.4.2 Sizing for Take-off Requirements (Example Prop. A/C)</a:t>
            </a:r>
          </a:p>
        </p:txBody>
      </p:sp>
      <p:graphicFrame>
        <p:nvGraphicFramePr>
          <p:cNvPr id="6" name="Object 5">
            <a:extLst>
              <a:ext uri="{FF2B5EF4-FFF2-40B4-BE49-F238E27FC236}">
                <a16:creationId xmlns:a16="http://schemas.microsoft.com/office/drawing/2014/main" id="{7B9B6A58-2678-4C6A-A97B-A914119ACBF8}"/>
              </a:ext>
            </a:extLst>
          </p:cNvPr>
          <p:cNvGraphicFramePr>
            <a:graphicFrameLocks noChangeAspect="1"/>
          </p:cNvGraphicFramePr>
          <p:nvPr/>
        </p:nvGraphicFramePr>
        <p:xfrm>
          <a:off x="4006056" y="2357171"/>
          <a:ext cx="4179887" cy="858431"/>
        </p:xfrm>
        <a:graphic>
          <a:graphicData uri="http://schemas.openxmlformats.org/presentationml/2006/ole">
            <mc:AlternateContent xmlns:mc="http://schemas.openxmlformats.org/markup-compatibility/2006">
              <mc:Choice xmlns:v="urn:schemas-microsoft-com:vml" Requires="v">
                <p:oleObj name="Equation" r:id="rId3" imgW="2349360" imgH="482400" progId="Equation.DSMT4">
                  <p:embed/>
                </p:oleObj>
              </mc:Choice>
              <mc:Fallback>
                <p:oleObj name="Equation" r:id="rId3" imgW="2349360" imgH="482400" progId="Equation.DSMT4">
                  <p:embed/>
                  <p:pic>
                    <p:nvPicPr>
                      <p:cNvPr id="6" name="Object 5">
                        <a:extLst>
                          <a:ext uri="{FF2B5EF4-FFF2-40B4-BE49-F238E27FC236}">
                            <a16:creationId xmlns:a16="http://schemas.microsoft.com/office/drawing/2014/main" id="{7B9B6A58-2678-4C6A-A97B-A914119ACBF8}"/>
                          </a:ext>
                        </a:extLst>
                      </p:cNvPr>
                      <p:cNvPicPr>
                        <a:picLocks noChangeAspect="1" noChangeArrowheads="1"/>
                      </p:cNvPicPr>
                      <p:nvPr/>
                    </p:nvPicPr>
                    <p:blipFill>
                      <a:blip r:embed="rId4"/>
                      <a:srcRect/>
                      <a:stretch>
                        <a:fillRect/>
                      </a:stretch>
                    </p:blipFill>
                    <p:spPr bwMode="auto">
                      <a:xfrm>
                        <a:off x="4006056" y="2357171"/>
                        <a:ext cx="4179887" cy="858431"/>
                      </a:xfrm>
                      <a:prstGeom prst="rect">
                        <a:avLst/>
                      </a:prstGeom>
                      <a:noFill/>
                      <a:ln>
                        <a:noFill/>
                      </a:ln>
                      <a:effectLst/>
                    </p:spPr>
                  </p:pic>
                </p:oleObj>
              </mc:Fallback>
            </mc:AlternateContent>
          </a:graphicData>
        </a:graphic>
      </p:graphicFrame>
      <p:graphicFrame>
        <p:nvGraphicFramePr>
          <p:cNvPr id="7" name="Object 6">
            <a:extLst>
              <a:ext uri="{FF2B5EF4-FFF2-40B4-BE49-F238E27FC236}">
                <a16:creationId xmlns:a16="http://schemas.microsoft.com/office/drawing/2014/main" id="{362E40DA-BCDB-43CF-9270-01DDDDE17363}"/>
              </a:ext>
            </a:extLst>
          </p:cNvPr>
          <p:cNvGraphicFramePr>
            <a:graphicFrameLocks noChangeAspect="1"/>
          </p:cNvGraphicFramePr>
          <p:nvPr/>
        </p:nvGraphicFramePr>
        <p:xfrm>
          <a:off x="4006850" y="3784600"/>
          <a:ext cx="4179888" cy="927100"/>
        </p:xfrm>
        <a:graphic>
          <a:graphicData uri="http://schemas.openxmlformats.org/presentationml/2006/ole">
            <mc:AlternateContent xmlns:mc="http://schemas.openxmlformats.org/markup-compatibility/2006">
              <mc:Choice xmlns:v="urn:schemas-microsoft-com:vml" Requires="v">
                <p:oleObj name="Equation" r:id="rId5" imgW="2349360" imgH="520560" progId="Equation.DSMT4">
                  <p:embed/>
                </p:oleObj>
              </mc:Choice>
              <mc:Fallback>
                <p:oleObj name="Equation" r:id="rId5" imgW="2349360" imgH="520560" progId="Equation.DSMT4">
                  <p:embed/>
                  <p:pic>
                    <p:nvPicPr>
                      <p:cNvPr id="7" name="Object 6">
                        <a:extLst>
                          <a:ext uri="{FF2B5EF4-FFF2-40B4-BE49-F238E27FC236}">
                            <a16:creationId xmlns:a16="http://schemas.microsoft.com/office/drawing/2014/main" id="{362E40DA-BCDB-43CF-9270-01DDDDE17363}"/>
                          </a:ext>
                        </a:extLst>
                      </p:cNvPr>
                      <p:cNvPicPr>
                        <a:picLocks noChangeAspect="1" noChangeArrowheads="1"/>
                      </p:cNvPicPr>
                      <p:nvPr/>
                    </p:nvPicPr>
                    <p:blipFill>
                      <a:blip r:embed="rId6"/>
                      <a:srcRect/>
                      <a:stretch>
                        <a:fillRect/>
                      </a:stretch>
                    </p:blipFill>
                    <p:spPr bwMode="auto">
                      <a:xfrm>
                        <a:off x="4006850" y="3784600"/>
                        <a:ext cx="4179888" cy="9271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2305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6C21658D-4697-4D7B-9CD0-3BEB399D91B6}"/>
              </a:ext>
            </a:extLst>
          </p:cNvPr>
          <p:cNvGraphicFramePr>
            <a:graphicFrameLocks noChangeAspect="1"/>
          </p:cNvGraphicFramePr>
          <p:nvPr>
            <p:extLst>
              <p:ext uri="{D42A27DB-BD31-4B8C-83A1-F6EECF244321}">
                <p14:modId xmlns:p14="http://schemas.microsoft.com/office/powerpoint/2010/main" val="2248237224"/>
              </p:ext>
            </p:extLst>
          </p:nvPr>
        </p:nvGraphicFramePr>
        <p:xfrm>
          <a:off x="2051050" y="1279525"/>
          <a:ext cx="7670800" cy="466248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439525" cy="1143000"/>
          </a:xfrm>
        </p:spPr>
        <p:txBody>
          <a:bodyPr/>
          <a:lstStyle/>
          <a:p>
            <a:r>
              <a:rPr lang="en-US" dirty="0"/>
              <a:t>6.4.2 Sizing for Take-off Requirements (Example Prop. A/C)</a:t>
            </a:r>
          </a:p>
        </p:txBody>
      </p:sp>
      <p:grpSp>
        <p:nvGrpSpPr>
          <p:cNvPr id="10" name="Group 9">
            <a:extLst>
              <a:ext uri="{FF2B5EF4-FFF2-40B4-BE49-F238E27FC236}">
                <a16:creationId xmlns:a16="http://schemas.microsoft.com/office/drawing/2014/main" id="{7F9DE2AA-F469-4A91-BA5E-E439B2B0C7D7}"/>
              </a:ext>
            </a:extLst>
          </p:cNvPr>
          <p:cNvGrpSpPr/>
          <p:nvPr/>
        </p:nvGrpSpPr>
        <p:grpSpPr>
          <a:xfrm>
            <a:off x="2828924" y="2314575"/>
            <a:ext cx="6662728" cy="2819400"/>
            <a:chOff x="3996520" y="1962150"/>
            <a:chExt cx="6108695" cy="2819400"/>
          </a:xfrm>
        </p:grpSpPr>
        <p:sp>
          <p:nvSpPr>
            <p:cNvPr id="11" name="Freeform: Shape 10">
              <a:extLst>
                <a:ext uri="{FF2B5EF4-FFF2-40B4-BE49-F238E27FC236}">
                  <a16:creationId xmlns:a16="http://schemas.microsoft.com/office/drawing/2014/main" id="{549E3C23-0FC7-4A81-AAA4-BFABB74528A2}"/>
                </a:ext>
              </a:extLst>
            </p:cNvPr>
            <p:cNvSpPr/>
            <p:nvPr/>
          </p:nvSpPr>
          <p:spPr>
            <a:xfrm flipH="1">
              <a:off x="3996520" y="1962150"/>
              <a:ext cx="6108695" cy="281940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597191 w 5692877"/>
                <a:gd name="connsiteY4" fmla="*/ 2617679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 name="connsiteX0" fmla="*/ 12200 w 5692877"/>
                <a:gd name="connsiteY0" fmla="*/ 3858958 h 3884659"/>
                <a:gd name="connsiteX1" fmla="*/ 5692877 w 5692877"/>
                <a:gd name="connsiteY1" fmla="*/ 3884659 h 3884659"/>
                <a:gd name="connsiteX2" fmla="*/ 5692877 w 5692877"/>
                <a:gd name="connsiteY2" fmla="*/ 0 h 3884659"/>
                <a:gd name="connsiteX3" fmla="*/ 4607861 w 5692877"/>
                <a:gd name="connsiteY3" fmla="*/ 26795 h 3884659"/>
                <a:gd name="connsiteX4" fmla="*/ 2649863 w 5692877"/>
                <a:gd name="connsiteY4" fmla="*/ 2532743 h 3884659"/>
                <a:gd name="connsiteX5" fmla="*/ 0 w 5692877"/>
                <a:gd name="connsiteY5" fmla="*/ 3160783 h 3884659"/>
                <a:gd name="connsiteX6" fmla="*/ 12200 w 5692877"/>
                <a:gd name="connsiteY6" fmla="*/ 3858958 h 388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2877" h="3884659">
                  <a:moveTo>
                    <a:pt x="12200" y="3858958"/>
                  </a:moveTo>
                  <a:lnTo>
                    <a:pt x="5692877" y="3884659"/>
                  </a:lnTo>
                  <a:lnTo>
                    <a:pt x="5692877" y="0"/>
                  </a:lnTo>
                  <a:lnTo>
                    <a:pt x="4607861" y="26795"/>
                  </a:lnTo>
                  <a:cubicBezTo>
                    <a:pt x="4278754" y="1628662"/>
                    <a:pt x="3094052" y="2269631"/>
                    <a:pt x="2649863" y="2532743"/>
                  </a:cubicBezTo>
                  <a:cubicBezTo>
                    <a:pt x="2117888" y="2767542"/>
                    <a:pt x="819310" y="3060240"/>
                    <a:pt x="0" y="3160783"/>
                  </a:cubicBezTo>
                  <a:lnTo>
                    <a:pt x="12200" y="3858958"/>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6A39436-7D47-4C4D-B31D-B24F8C8C0BFF}"/>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110753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F4FA7EE4-B278-4D2D-9360-0D3699DB203C}"/>
              </a:ext>
            </a:extLst>
          </p:cNvPr>
          <p:cNvGraphicFramePr>
            <a:graphicFrameLocks noChangeAspect="1"/>
          </p:cNvGraphicFramePr>
          <p:nvPr>
            <p:extLst>
              <p:ext uri="{D42A27DB-BD31-4B8C-83A1-F6EECF244321}">
                <p14:modId xmlns:p14="http://schemas.microsoft.com/office/powerpoint/2010/main" val="627067951"/>
              </p:ext>
            </p:extLst>
          </p:nvPr>
        </p:nvGraphicFramePr>
        <p:xfrm>
          <a:off x="2028825" y="1218406"/>
          <a:ext cx="8340725" cy="46688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6.4.2 Sizing for Take-off Requirements (Example Prop. A/C)</a:t>
            </a:r>
          </a:p>
        </p:txBody>
      </p:sp>
      <p:grpSp>
        <p:nvGrpSpPr>
          <p:cNvPr id="11" name="Group 10">
            <a:extLst>
              <a:ext uri="{FF2B5EF4-FFF2-40B4-BE49-F238E27FC236}">
                <a16:creationId xmlns:a16="http://schemas.microsoft.com/office/drawing/2014/main" id="{0DF78170-55B2-4486-A6B4-B947A9ED9B3B}"/>
              </a:ext>
            </a:extLst>
          </p:cNvPr>
          <p:cNvGrpSpPr/>
          <p:nvPr/>
        </p:nvGrpSpPr>
        <p:grpSpPr>
          <a:xfrm>
            <a:off x="2952750" y="2269831"/>
            <a:ext cx="5010150" cy="2940344"/>
            <a:chOff x="3892429" y="1954120"/>
            <a:chExt cx="6083584" cy="2827430"/>
          </a:xfrm>
        </p:grpSpPr>
        <p:sp>
          <p:nvSpPr>
            <p:cNvPr id="12" name="Freeform: Shape 11">
              <a:extLst>
                <a:ext uri="{FF2B5EF4-FFF2-40B4-BE49-F238E27FC236}">
                  <a16:creationId xmlns:a16="http://schemas.microsoft.com/office/drawing/2014/main" id="{C621E1BC-5865-4406-AD47-C5324AFFD64C}"/>
                </a:ext>
              </a:extLst>
            </p:cNvPr>
            <p:cNvSpPr/>
            <p:nvPr/>
          </p:nvSpPr>
          <p:spPr>
            <a:xfrm flipH="1">
              <a:off x="3892429" y="1954120"/>
              <a:ext cx="6083584" cy="282743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642631 w 5680677"/>
                <a:gd name="connsiteY4" fmla="*/ 2051917 h 3895723"/>
                <a:gd name="connsiteX5" fmla="*/ 14136 w 5680677"/>
                <a:gd name="connsiteY5" fmla="*/ 2909902 h 3895723"/>
                <a:gd name="connsiteX6" fmla="*/ 0 w 5680677"/>
                <a:gd name="connsiteY6" fmla="*/ 3870022 h 389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677" h="3895723">
                  <a:moveTo>
                    <a:pt x="0" y="3870022"/>
                  </a:moveTo>
                  <a:lnTo>
                    <a:pt x="5680677" y="3895723"/>
                  </a:lnTo>
                  <a:lnTo>
                    <a:pt x="5680677" y="11064"/>
                  </a:lnTo>
                  <a:lnTo>
                    <a:pt x="4217670" y="0"/>
                  </a:lnTo>
                  <a:cubicBezTo>
                    <a:pt x="3894054" y="1125715"/>
                    <a:pt x="3215078" y="1607770"/>
                    <a:pt x="2642631" y="2051917"/>
                  </a:cubicBezTo>
                  <a:cubicBezTo>
                    <a:pt x="2209972" y="2400776"/>
                    <a:pt x="801202" y="2771782"/>
                    <a:pt x="14136" y="2909902"/>
                  </a:cubicBezTo>
                  <a:lnTo>
                    <a:pt x="0" y="3870022"/>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0611D9B-00E9-4D72-9195-4BCBF27080A7}"/>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136384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6.4.2 Sizing for Take-off Requirements (Example Business Jet)</a:t>
            </a:r>
          </a:p>
        </p:txBody>
      </p:sp>
      <p:graphicFrame>
        <p:nvGraphicFramePr>
          <p:cNvPr id="15" name="Object 6">
            <a:extLst>
              <a:ext uri="{FF2B5EF4-FFF2-40B4-BE49-F238E27FC236}">
                <a16:creationId xmlns:a16="http://schemas.microsoft.com/office/drawing/2014/main" id="{53689800-D883-4C94-B17A-790FFA36D459}"/>
              </a:ext>
            </a:extLst>
          </p:cNvPr>
          <p:cNvGraphicFramePr>
            <a:graphicFrameLocks noChangeAspect="1"/>
          </p:cNvGraphicFramePr>
          <p:nvPr>
            <p:extLst>
              <p:ext uri="{D42A27DB-BD31-4B8C-83A1-F6EECF244321}">
                <p14:modId xmlns:p14="http://schemas.microsoft.com/office/powerpoint/2010/main" val="4082704101"/>
              </p:ext>
            </p:extLst>
          </p:nvPr>
        </p:nvGraphicFramePr>
        <p:xfrm>
          <a:off x="50800" y="1888050"/>
          <a:ext cx="5994400" cy="41540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Object 4">
            <a:extLst>
              <a:ext uri="{FF2B5EF4-FFF2-40B4-BE49-F238E27FC236}">
                <a16:creationId xmlns:a16="http://schemas.microsoft.com/office/drawing/2014/main" id="{96F3AFC6-61FD-4685-8F73-6CFE298BC9A8}"/>
              </a:ext>
            </a:extLst>
          </p:cNvPr>
          <p:cNvGraphicFramePr>
            <a:graphicFrameLocks noChangeAspect="1"/>
          </p:cNvGraphicFramePr>
          <p:nvPr>
            <p:extLst>
              <p:ext uri="{D42A27DB-BD31-4B8C-83A1-F6EECF244321}">
                <p14:modId xmlns:p14="http://schemas.microsoft.com/office/powerpoint/2010/main" val="3851073992"/>
              </p:ext>
            </p:extLst>
          </p:nvPr>
        </p:nvGraphicFramePr>
        <p:xfrm>
          <a:off x="6143104" y="1888051"/>
          <a:ext cx="5998096" cy="4154098"/>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53" descr="warning">
            <a:extLst>
              <a:ext uri="{FF2B5EF4-FFF2-40B4-BE49-F238E27FC236}">
                <a16:creationId xmlns:a16="http://schemas.microsoft.com/office/drawing/2014/main" id="{1D5AF7C9-9FE4-463E-A807-7F20FF3A529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9500" y="1596571"/>
            <a:ext cx="685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3">
            <a:extLst>
              <a:ext uri="{FF2B5EF4-FFF2-40B4-BE49-F238E27FC236}">
                <a16:creationId xmlns:a16="http://schemas.microsoft.com/office/drawing/2014/main" id="{2E556F95-5A0B-A0D0-B233-5618208A6BE4}"/>
              </a:ext>
            </a:extLst>
          </p:cNvPr>
          <p:cNvSpPr>
            <a:spLocks noGrp="1"/>
          </p:cNvSpPr>
          <p:nvPr>
            <p:ph idx="1"/>
          </p:nvPr>
        </p:nvSpPr>
        <p:spPr>
          <a:xfrm>
            <a:off x="609600" y="1600207"/>
            <a:ext cx="10972800" cy="2869051"/>
          </a:xfrm>
        </p:spPr>
        <p:txBody>
          <a:bodyPr/>
          <a:lstStyle/>
          <a:p>
            <a:pPr marL="0" indent="0">
              <a:buNone/>
            </a:pPr>
            <a:r>
              <a:rPr lang="en-US" altLang="en-US" dirty="0"/>
              <a:t>Similarly to Propeller Aircraft, the following graphs may be constructed for a Bus. Jet</a:t>
            </a:r>
          </a:p>
          <a:p>
            <a:pPr marL="0" indent="0" eaLnBrk="1" hangingPunct="1">
              <a:spcBef>
                <a:spcPct val="20000"/>
              </a:spcBef>
              <a:buNone/>
            </a:pPr>
            <a:endParaRPr lang="en-US" dirty="0"/>
          </a:p>
        </p:txBody>
      </p:sp>
    </p:spTree>
    <p:extLst>
      <p:ext uri="{BB962C8B-B14F-4D97-AF65-F5344CB8AC3E}">
        <p14:creationId xmlns:p14="http://schemas.microsoft.com/office/powerpoint/2010/main" val="129847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Are you on track for this course?</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t>Have you generated concepts for your requirements?</a:t>
            </a:r>
          </a:p>
          <a:p>
            <a:pPr>
              <a:lnSpc>
                <a:spcPct val="150000"/>
              </a:lnSpc>
              <a:buFont typeface="Wingdings" panose="05000000000000000000" pitchFamily="2" charset="2"/>
              <a:buChar char="ü"/>
            </a:pPr>
            <a:r>
              <a:rPr lang="en-US" dirty="0"/>
              <a:t>Have you worked on your CAD models (generating/annotating technical drawings)?</a:t>
            </a:r>
          </a:p>
          <a:p>
            <a:pPr>
              <a:lnSpc>
                <a:spcPct val="150000"/>
              </a:lnSpc>
              <a:buFont typeface="Wingdings" panose="05000000000000000000" pitchFamily="2" charset="2"/>
              <a:buChar char="ü"/>
            </a:pPr>
            <a:r>
              <a:rPr lang="en-US" dirty="0"/>
              <a:t>Have you completed the “inside-out” cross-section fuselage design process?</a:t>
            </a:r>
          </a:p>
          <a:p>
            <a:pPr>
              <a:lnSpc>
                <a:spcPct val="150000"/>
              </a:lnSpc>
              <a:buFont typeface="Wingdings" panose="05000000000000000000" pitchFamily="2" charset="2"/>
              <a:buChar char="ü"/>
            </a:pPr>
            <a:r>
              <a:rPr lang="en-US" dirty="0"/>
              <a:t>Have you started writing assignment 1 (due soon)!</a:t>
            </a:r>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3922888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687175" cy="1143000"/>
          </a:xfrm>
        </p:spPr>
        <p:txBody>
          <a:bodyPr/>
          <a:lstStyle/>
          <a:p>
            <a:r>
              <a:rPr lang="en-US" dirty="0"/>
              <a:t>6.4.2 Sizing for Take-off Requirements (Example Business Jet)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From the reference aircraft, the TOP vs. S</a:t>
            </a:r>
            <a:r>
              <a:rPr lang="en-US" altLang="en-US" baseline="-25000" dirty="0"/>
              <a:t>TO</a:t>
            </a:r>
            <a:r>
              <a:rPr lang="en-US" altLang="en-US" dirty="0"/>
              <a:t> graph can be constructed</a:t>
            </a:r>
          </a:p>
          <a:p>
            <a:pPr lvl="1"/>
            <a:r>
              <a:rPr lang="en-US" altLang="en-US" dirty="0"/>
              <a:t>A trendline is plotted through the reference data</a:t>
            </a:r>
          </a:p>
          <a:p>
            <a:r>
              <a:rPr lang="en-US" altLang="en-US" dirty="0"/>
              <a:t>This leads to the following equation:</a:t>
            </a:r>
          </a:p>
          <a:p>
            <a:pPr marL="0" indent="0">
              <a:buNone/>
            </a:pPr>
            <a:r>
              <a:rPr lang="en-US" altLang="en-US" dirty="0"/>
              <a:t>			1500 = -2x10</a:t>
            </a:r>
            <a:r>
              <a:rPr lang="en-US" altLang="en-US" baseline="30000" dirty="0"/>
              <a:t>-5</a:t>
            </a:r>
            <a:r>
              <a:rPr lang="en-US" altLang="en-US" dirty="0"/>
              <a:t> x TOP</a:t>
            </a:r>
            <a:r>
              <a:rPr lang="en-US" altLang="en-US" baseline="30000" dirty="0"/>
              <a:t>2</a:t>
            </a:r>
            <a:r>
              <a:rPr lang="en-US" altLang="en-US" baseline="-25000" dirty="0"/>
              <a:t>jet</a:t>
            </a:r>
            <a:r>
              <a:rPr lang="en-US" altLang="en-US" dirty="0"/>
              <a:t> + 0.3623 x </a:t>
            </a:r>
            <a:r>
              <a:rPr lang="en-US" altLang="en-US" dirty="0" err="1"/>
              <a:t>TOP</a:t>
            </a:r>
            <a:r>
              <a:rPr lang="en-US" altLang="en-US" baseline="-25000" dirty="0" err="1"/>
              <a:t>jet</a:t>
            </a:r>
            <a:endParaRPr lang="en-US" altLang="en-US" dirty="0"/>
          </a:p>
          <a:p>
            <a:endParaRPr lang="en-US" altLang="en-US" dirty="0"/>
          </a:p>
          <a:p>
            <a:r>
              <a:rPr lang="en-US" altLang="en-US" dirty="0"/>
              <a:t>If the design take-off length is </a:t>
            </a:r>
            <a:r>
              <a:rPr lang="en-US" altLang="en-US" dirty="0" err="1"/>
              <a:t>s</a:t>
            </a:r>
            <a:r>
              <a:rPr lang="en-US" altLang="en-US" baseline="-25000" dirty="0" err="1"/>
              <a:t>TO</a:t>
            </a:r>
            <a:r>
              <a:rPr lang="en-US" altLang="en-US" dirty="0"/>
              <a:t> = 1500 m</a:t>
            </a:r>
          </a:p>
          <a:p>
            <a:pPr eaLnBrk="1" hangingPunct="1">
              <a:spcBef>
                <a:spcPct val="20000"/>
              </a:spcBef>
            </a:pPr>
            <a:r>
              <a:rPr lang="en-US" altLang="en-US" dirty="0"/>
              <a:t>Solving for </a:t>
            </a:r>
            <a:r>
              <a:rPr lang="en-US" altLang="en-US" dirty="0" err="1"/>
              <a:t>TOP</a:t>
            </a:r>
            <a:r>
              <a:rPr lang="en-US" altLang="en-US" baseline="-25000" dirty="0" err="1"/>
              <a:t>jet</a:t>
            </a:r>
            <a:r>
              <a:rPr lang="en-US" altLang="en-US" dirty="0"/>
              <a:t> leads to:</a:t>
            </a:r>
          </a:p>
          <a:p>
            <a:pPr lvl="1"/>
            <a:r>
              <a:rPr lang="en-US" altLang="en-US" dirty="0"/>
              <a:t>TOP</a:t>
            </a:r>
            <a:r>
              <a:rPr lang="en-US" altLang="en-US" baseline="-25000" dirty="0"/>
              <a:t>1</a:t>
            </a:r>
            <a:r>
              <a:rPr lang="en-US" altLang="en-US" dirty="0"/>
              <a:t> = 6404</a:t>
            </a:r>
          </a:p>
          <a:p>
            <a:pPr lvl="1"/>
            <a:r>
              <a:rPr lang="en-US" altLang="en-US" dirty="0"/>
              <a:t>TOP</a:t>
            </a:r>
            <a:r>
              <a:rPr lang="en-US" altLang="en-US" baseline="-25000" dirty="0"/>
              <a:t>2</a:t>
            </a:r>
            <a:r>
              <a:rPr lang="en-US" altLang="en-US" dirty="0"/>
              <a:t> = 11710</a:t>
            </a:r>
          </a:p>
          <a:p>
            <a:pPr marL="0" indent="0" eaLnBrk="1" hangingPunct="1">
              <a:spcBef>
                <a:spcPct val="20000"/>
              </a:spcBef>
              <a:buNone/>
            </a:pPr>
            <a:endParaRPr lang="en-US" dirty="0"/>
          </a:p>
        </p:txBody>
      </p:sp>
      <p:sp>
        <p:nvSpPr>
          <p:cNvPr id="5" name="Arrow: Right 4">
            <a:extLst>
              <a:ext uri="{FF2B5EF4-FFF2-40B4-BE49-F238E27FC236}">
                <a16:creationId xmlns:a16="http://schemas.microsoft.com/office/drawing/2014/main" id="{202E247F-D3FA-47AE-80B2-90D12BEF4EF3}"/>
              </a:ext>
            </a:extLst>
          </p:cNvPr>
          <p:cNvSpPr/>
          <p:nvPr/>
        </p:nvSpPr>
        <p:spPr>
          <a:xfrm flipH="1">
            <a:off x="4171428" y="4357697"/>
            <a:ext cx="2447926" cy="900096"/>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en-US" sz="1600" dirty="0"/>
              <a:t>Now check the graph to select the correct value!</a:t>
            </a:r>
          </a:p>
        </p:txBody>
      </p:sp>
      <p:graphicFrame>
        <p:nvGraphicFramePr>
          <p:cNvPr id="3" name="Object 4">
            <a:extLst>
              <a:ext uri="{FF2B5EF4-FFF2-40B4-BE49-F238E27FC236}">
                <a16:creationId xmlns:a16="http://schemas.microsoft.com/office/drawing/2014/main" id="{02097485-24FC-4A71-BCDE-FDE69C09845D}"/>
              </a:ext>
            </a:extLst>
          </p:cNvPr>
          <p:cNvGraphicFramePr>
            <a:graphicFrameLocks noChangeAspect="1"/>
          </p:cNvGraphicFramePr>
          <p:nvPr>
            <p:extLst>
              <p:ext uri="{D42A27DB-BD31-4B8C-83A1-F6EECF244321}">
                <p14:modId xmlns:p14="http://schemas.microsoft.com/office/powerpoint/2010/main" val="1356897388"/>
              </p:ext>
            </p:extLst>
          </p:nvPr>
        </p:nvGraphicFramePr>
        <p:xfrm>
          <a:off x="6886574" y="2248845"/>
          <a:ext cx="5254625" cy="3639193"/>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7B7F1490-8C5C-45A6-BE54-027871FC71B1}"/>
              </a:ext>
            </a:extLst>
          </p:cNvPr>
          <p:cNvSpPr/>
          <p:nvPr/>
        </p:nvSpPr>
        <p:spPr>
          <a:xfrm>
            <a:off x="9342982" y="3519504"/>
            <a:ext cx="361950" cy="3381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6C98281C-F2C8-44C2-A9A6-3825EFD08627}"/>
              </a:ext>
            </a:extLst>
          </p:cNvPr>
          <p:cNvSpPr/>
          <p:nvPr/>
        </p:nvSpPr>
        <p:spPr>
          <a:xfrm rot="2700000">
            <a:off x="11060179" y="3426558"/>
            <a:ext cx="558263" cy="559221"/>
          </a:xfrm>
          <a:prstGeom prst="plus">
            <a:avLst>
              <a:gd name="adj" fmla="val 392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1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E16348-2FD1-49B5-BC85-D18E38569FFC}"/>
              </a:ext>
            </a:extLst>
          </p:cNvPr>
          <p:cNvSpPr txBox="1"/>
          <p:nvPr/>
        </p:nvSpPr>
        <p:spPr>
          <a:xfrm>
            <a:off x="5111353" y="3775497"/>
            <a:ext cx="889397"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9" name="TextBox 8">
            <a:extLst>
              <a:ext uri="{FF2B5EF4-FFF2-40B4-BE49-F238E27FC236}">
                <a16:creationId xmlns:a16="http://schemas.microsoft.com/office/drawing/2014/main" id="{CFBC76A1-9140-4243-9A0B-1C1BF40CAC44}"/>
              </a:ext>
            </a:extLst>
          </p:cNvPr>
          <p:cNvSpPr txBox="1"/>
          <p:nvPr/>
        </p:nvSpPr>
        <p:spPr>
          <a:xfrm>
            <a:off x="4006056" y="3775497"/>
            <a:ext cx="917972"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6.4.2 Sizing for Take-off Requirements (Example Business Jet)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We have identified TOP = 6404</a:t>
            </a:r>
          </a:p>
          <a:p>
            <a:r>
              <a:rPr lang="en-US" altLang="en-US" sz="2000" dirty="0"/>
              <a:t>We are now looking for an expression of T/W as a function of W/S</a:t>
            </a:r>
          </a:p>
          <a:p>
            <a:endParaRPr lang="en-US" altLang="en-US" dirty="0"/>
          </a:p>
          <a:p>
            <a:endParaRPr lang="en-US" altLang="en-US" dirty="0"/>
          </a:p>
          <a:p>
            <a:r>
              <a:rPr lang="en-US" altLang="en-US" sz="2000" dirty="0"/>
              <a:t>Rearranging gives:</a:t>
            </a:r>
          </a:p>
          <a:p>
            <a:endParaRPr lang="en-US" altLang="en-US" dirty="0"/>
          </a:p>
          <a:p>
            <a:endParaRPr lang="en-US" altLang="en-US" dirty="0"/>
          </a:p>
          <a:p>
            <a:endParaRPr lang="en-US" altLang="en-US" dirty="0"/>
          </a:p>
          <a:p>
            <a:endParaRPr lang="en-US" altLang="en-US" sz="1400" dirty="0"/>
          </a:p>
          <a:p>
            <a:r>
              <a:rPr lang="en-US" altLang="en-US" sz="2000" dirty="0"/>
              <a:t>Now we can fill in the TOP, make some assumptions for </a:t>
            </a:r>
            <a:r>
              <a:rPr lang="en-US" altLang="en-US" sz="2000" dirty="0" err="1"/>
              <a:t>C</a:t>
            </a:r>
            <a:r>
              <a:rPr lang="en-US" altLang="en-US" sz="2000" baseline="-25000" dirty="0" err="1"/>
              <a:t>LMax</a:t>
            </a:r>
            <a:r>
              <a:rPr lang="en-US" altLang="en-US" sz="2000" dirty="0"/>
              <a:t> based on the aircraft (Business jet </a:t>
            </a:r>
            <a:r>
              <a:rPr lang="en-US" altLang="en-US" sz="2000" dirty="0" err="1"/>
              <a:t>C</a:t>
            </a:r>
            <a:r>
              <a:rPr lang="en-US" altLang="en-US" sz="2000" baseline="-25000" dirty="0" err="1"/>
              <a:t>LMax</a:t>
            </a:r>
            <a:r>
              <a:rPr lang="en-US" altLang="en-US" sz="2000" dirty="0"/>
              <a:t> ranges from 1.6-2.2) and assume take-off requirement given is at sea-level (</a:t>
            </a:r>
            <a:r>
              <a:rPr lang="el-GR" altLang="en-US" sz="2000" dirty="0">
                <a:cs typeface="Tahoma" panose="020B0604030504040204" pitchFamily="34" charset="0"/>
              </a:rPr>
              <a:t>σ</a:t>
            </a:r>
            <a:r>
              <a:rPr lang="en-US" altLang="en-US" sz="2000" dirty="0">
                <a:cs typeface="Tahoma" panose="020B0604030504040204" pitchFamily="34" charset="0"/>
              </a:rPr>
              <a:t> = 1)</a:t>
            </a:r>
            <a:endParaRPr lang="en-US" altLang="en-US" sz="2000" dirty="0"/>
          </a:p>
        </p:txBody>
      </p:sp>
      <p:graphicFrame>
        <p:nvGraphicFramePr>
          <p:cNvPr id="6" name="Object 5">
            <a:extLst>
              <a:ext uri="{FF2B5EF4-FFF2-40B4-BE49-F238E27FC236}">
                <a16:creationId xmlns:a16="http://schemas.microsoft.com/office/drawing/2014/main" id="{7B9B6A58-2678-4C6A-A97B-A914119ACBF8}"/>
              </a:ext>
            </a:extLst>
          </p:cNvPr>
          <p:cNvGraphicFramePr>
            <a:graphicFrameLocks noChangeAspect="1"/>
          </p:cNvGraphicFramePr>
          <p:nvPr>
            <p:extLst>
              <p:ext uri="{D42A27DB-BD31-4B8C-83A1-F6EECF244321}">
                <p14:modId xmlns:p14="http://schemas.microsoft.com/office/powerpoint/2010/main" val="1105702560"/>
              </p:ext>
            </p:extLst>
          </p:nvPr>
        </p:nvGraphicFramePr>
        <p:xfrm>
          <a:off x="4006056" y="2357171"/>
          <a:ext cx="4179887" cy="858431"/>
        </p:xfrm>
        <a:graphic>
          <a:graphicData uri="http://schemas.openxmlformats.org/presentationml/2006/ole">
            <mc:AlternateContent xmlns:mc="http://schemas.openxmlformats.org/markup-compatibility/2006">
              <mc:Choice xmlns:v="urn:schemas-microsoft-com:vml" Requires="v">
                <p:oleObj name="Equation" r:id="rId3" imgW="2349360" imgH="482400" progId="Equation.DSMT4">
                  <p:embed/>
                </p:oleObj>
              </mc:Choice>
              <mc:Fallback>
                <p:oleObj name="Equation" r:id="rId3" imgW="2349360" imgH="482400" progId="Equation.DSMT4">
                  <p:embed/>
                  <p:pic>
                    <p:nvPicPr>
                      <p:cNvPr id="6" name="Object 5">
                        <a:extLst>
                          <a:ext uri="{FF2B5EF4-FFF2-40B4-BE49-F238E27FC236}">
                            <a16:creationId xmlns:a16="http://schemas.microsoft.com/office/drawing/2014/main" id="{7B9B6A58-2678-4C6A-A97B-A914119ACB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056" y="2357171"/>
                        <a:ext cx="4179887" cy="858431"/>
                      </a:xfrm>
                      <a:prstGeom prst="rect">
                        <a:avLst/>
                      </a:prstGeom>
                      <a:noFill/>
                      <a:ln>
                        <a:noFill/>
                      </a:ln>
                      <a:effectLst/>
                    </p:spPr>
                  </p:pic>
                </p:oleObj>
              </mc:Fallback>
            </mc:AlternateContent>
          </a:graphicData>
        </a:graphic>
      </p:graphicFrame>
      <p:graphicFrame>
        <p:nvGraphicFramePr>
          <p:cNvPr id="7" name="Object 6">
            <a:extLst>
              <a:ext uri="{FF2B5EF4-FFF2-40B4-BE49-F238E27FC236}">
                <a16:creationId xmlns:a16="http://schemas.microsoft.com/office/drawing/2014/main" id="{362E40DA-BCDB-43CF-9270-01DDDDE17363}"/>
              </a:ext>
            </a:extLst>
          </p:cNvPr>
          <p:cNvGraphicFramePr>
            <a:graphicFrameLocks noChangeAspect="1"/>
          </p:cNvGraphicFramePr>
          <p:nvPr>
            <p:extLst>
              <p:ext uri="{D42A27DB-BD31-4B8C-83A1-F6EECF244321}">
                <p14:modId xmlns:p14="http://schemas.microsoft.com/office/powerpoint/2010/main" val="1598728177"/>
              </p:ext>
            </p:extLst>
          </p:nvPr>
        </p:nvGraphicFramePr>
        <p:xfrm>
          <a:off x="4062413" y="3817938"/>
          <a:ext cx="4067175" cy="858837"/>
        </p:xfrm>
        <a:graphic>
          <a:graphicData uri="http://schemas.openxmlformats.org/presentationml/2006/ole">
            <mc:AlternateContent xmlns:mc="http://schemas.openxmlformats.org/markup-compatibility/2006">
              <mc:Choice xmlns:v="urn:schemas-microsoft-com:vml" Requires="v">
                <p:oleObj name="Equation" r:id="rId5" imgW="2286000" imgH="482400" progId="Equation.DSMT4">
                  <p:embed/>
                </p:oleObj>
              </mc:Choice>
              <mc:Fallback>
                <p:oleObj name="Equation" r:id="rId5" imgW="2286000" imgH="482400" progId="Equation.DSMT4">
                  <p:embed/>
                  <p:pic>
                    <p:nvPicPr>
                      <p:cNvPr id="7" name="Object 6">
                        <a:extLst>
                          <a:ext uri="{FF2B5EF4-FFF2-40B4-BE49-F238E27FC236}">
                            <a16:creationId xmlns:a16="http://schemas.microsoft.com/office/drawing/2014/main" id="{362E40DA-BCDB-43CF-9270-01DDDDE17363}"/>
                          </a:ext>
                        </a:extLst>
                      </p:cNvPr>
                      <p:cNvPicPr>
                        <a:picLocks noChangeAspect="1" noChangeArrowheads="1"/>
                      </p:cNvPicPr>
                      <p:nvPr/>
                    </p:nvPicPr>
                    <p:blipFill>
                      <a:blip r:embed="rId6"/>
                      <a:srcRect/>
                      <a:stretch>
                        <a:fillRect/>
                      </a:stretch>
                    </p:blipFill>
                    <p:spPr bwMode="auto">
                      <a:xfrm>
                        <a:off x="4062413" y="3817938"/>
                        <a:ext cx="4067175" cy="8588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4427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599" y="274638"/>
            <a:ext cx="11582401" cy="1143000"/>
          </a:xfrm>
        </p:spPr>
        <p:txBody>
          <a:bodyPr/>
          <a:lstStyle/>
          <a:p>
            <a:r>
              <a:rPr lang="en-US" dirty="0"/>
              <a:t>6.4.2 Sizing for Take-off Requirements (Example Business Jet)</a:t>
            </a:r>
          </a:p>
        </p:txBody>
      </p:sp>
      <p:graphicFrame>
        <p:nvGraphicFramePr>
          <p:cNvPr id="12" name="Object 5">
            <a:extLst>
              <a:ext uri="{FF2B5EF4-FFF2-40B4-BE49-F238E27FC236}">
                <a16:creationId xmlns:a16="http://schemas.microsoft.com/office/drawing/2014/main" id="{B002945D-E90B-4D05-8A79-5A75B10522DF}"/>
              </a:ext>
            </a:extLst>
          </p:cNvPr>
          <p:cNvGraphicFramePr>
            <a:graphicFrameLocks noChangeAspect="1"/>
          </p:cNvGraphicFramePr>
          <p:nvPr>
            <p:extLst>
              <p:ext uri="{D42A27DB-BD31-4B8C-83A1-F6EECF244321}">
                <p14:modId xmlns:p14="http://schemas.microsoft.com/office/powerpoint/2010/main" val="811204640"/>
              </p:ext>
            </p:extLst>
          </p:nvPr>
        </p:nvGraphicFramePr>
        <p:xfrm>
          <a:off x="2032000" y="965200"/>
          <a:ext cx="8128000" cy="4832350"/>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roup 17">
            <a:extLst>
              <a:ext uri="{FF2B5EF4-FFF2-40B4-BE49-F238E27FC236}">
                <a16:creationId xmlns:a16="http://schemas.microsoft.com/office/drawing/2014/main" id="{7E0342F8-1052-441D-8E8D-52C1E7D4972F}"/>
              </a:ext>
            </a:extLst>
          </p:cNvPr>
          <p:cNvGrpSpPr/>
          <p:nvPr/>
        </p:nvGrpSpPr>
        <p:grpSpPr>
          <a:xfrm>
            <a:off x="2997261" y="1767156"/>
            <a:ext cx="6764541" cy="3123344"/>
            <a:chOff x="3439169" y="1838324"/>
            <a:chExt cx="4597329" cy="2894807"/>
          </a:xfrm>
        </p:grpSpPr>
        <p:sp>
          <p:nvSpPr>
            <p:cNvPr id="19" name="Freeform: Shape 18">
              <a:extLst>
                <a:ext uri="{FF2B5EF4-FFF2-40B4-BE49-F238E27FC236}">
                  <a16:creationId xmlns:a16="http://schemas.microsoft.com/office/drawing/2014/main" id="{2EBA79B5-0A82-4E09-BB24-3B4A79345CFB}"/>
                </a:ext>
              </a:extLst>
            </p:cNvPr>
            <p:cNvSpPr/>
            <p:nvPr/>
          </p:nvSpPr>
          <p:spPr>
            <a:xfrm>
              <a:off x="3439169" y="1838324"/>
              <a:ext cx="4597329" cy="2894807"/>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91528"/>
                <a:gd name="connsiteY0" fmla="*/ 0 h 3162300"/>
                <a:gd name="connsiteX1" fmla="*/ 4581525 w 4591528"/>
                <a:gd name="connsiteY1" fmla="*/ 0 h 3162300"/>
                <a:gd name="connsiteX2" fmla="*/ 4591528 w 4591528"/>
                <a:gd name="connsiteY2" fmla="*/ 1396401 h 3162300"/>
                <a:gd name="connsiteX3" fmla="*/ 0 w 4591528"/>
                <a:gd name="connsiteY3" fmla="*/ 3162300 h 3162300"/>
                <a:gd name="connsiteX4" fmla="*/ 19050 w 4591528"/>
                <a:gd name="connsiteY4" fmla="*/ 0 h 3162300"/>
                <a:gd name="connsiteX0" fmla="*/ 19050 w 4582487"/>
                <a:gd name="connsiteY0" fmla="*/ 0 h 3162300"/>
                <a:gd name="connsiteX1" fmla="*/ 4581525 w 4582487"/>
                <a:gd name="connsiteY1" fmla="*/ 0 h 3162300"/>
                <a:gd name="connsiteX2" fmla="*/ 4581525 w 4582487"/>
                <a:gd name="connsiteY2" fmla="*/ 1573289 h 3162300"/>
                <a:gd name="connsiteX3" fmla="*/ 0 w 4582487"/>
                <a:gd name="connsiteY3" fmla="*/ 3162300 h 3162300"/>
                <a:gd name="connsiteX4" fmla="*/ 19050 w 4582487"/>
                <a:gd name="connsiteY4" fmla="*/ 0 h 3162300"/>
                <a:gd name="connsiteX0" fmla="*/ 19050 w 4588448"/>
                <a:gd name="connsiteY0" fmla="*/ 0 h 3162300"/>
                <a:gd name="connsiteX1" fmla="*/ 4581525 w 4588448"/>
                <a:gd name="connsiteY1" fmla="*/ 0 h 3162300"/>
                <a:gd name="connsiteX2" fmla="*/ 4588448 w 4588448"/>
                <a:gd name="connsiteY2" fmla="*/ 928170 h 3162300"/>
                <a:gd name="connsiteX3" fmla="*/ 0 w 4588448"/>
                <a:gd name="connsiteY3" fmla="*/ 3162300 h 3162300"/>
                <a:gd name="connsiteX4" fmla="*/ 19050 w 4588448"/>
                <a:gd name="connsiteY4" fmla="*/ 0 h 3162300"/>
                <a:gd name="connsiteX0" fmla="*/ 0 w 4597329"/>
                <a:gd name="connsiteY0" fmla="*/ 20804 h 3162300"/>
                <a:gd name="connsiteX1" fmla="*/ 4590406 w 4597329"/>
                <a:gd name="connsiteY1" fmla="*/ 0 h 3162300"/>
                <a:gd name="connsiteX2" fmla="*/ 4597329 w 4597329"/>
                <a:gd name="connsiteY2" fmla="*/ 928170 h 3162300"/>
                <a:gd name="connsiteX3" fmla="*/ 8881 w 4597329"/>
                <a:gd name="connsiteY3" fmla="*/ 3162300 h 3162300"/>
                <a:gd name="connsiteX4" fmla="*/ 0 w 4597329"/>
                <a:gd name="connsiteY4" fmla="*/ 20804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329" h="3162300">
                  <a:moveTo>
                    <a:pt x="0" y="20804"/>
                  </a:moveTo>
                  <a:lnTo>
                    <a:pt x="4590406" y="0"/>
                  </a:lnTo>
                  <a:cubicBezTo>
                    <a:pt x="4593740" y="465467"/>
                    <a:pt x="4593995" y="462703"/>
                    <a:pt x="4597329" y="928170"/>
                  </a:cubicBezTo>
                  <a:lnTo>
                    <a:pt x="8881" y="3162300"/>
                  </a:lnTo>
                  <a:cubicBezTo>
                    <a:pt x="5921" y="2115135"/>
                    <a:pt x="2960" y="1067969"/>
                    <a:pt x="0" y="20804"/>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615A95F-C238-4F9A-AC32-11E1724AA44B}"/>
                </a:ext>
              </a:extLst>
            </p:cNvPr>
            <p:cNvSpPr txBox="1"/>
            <p:nvPr/>
          </p:nvSpPr>
          <p:spPr>
            <a:xfrm>
              <a:off x="3704032" y="211986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67512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06200" cy="1143000"/>
          </a:xfrm>
        </p:spPr>
        <p:txBody>
          <a:bodyPr/>
          <a:lstStyle/>
          <a:p>
            <a:r>
              <a:rPr lang="en-US" dirty="0"/>
              <a:t>6.4.2 Sizing for Take-off Requirements (Example Business Jet)</a:t>
            </a:r>
          </a:p>
        </p:txBody>
      </p:sp>
      <p:graphicFrame>
        <p:nvGraphicFramePr>
          <p:cNvPr id="5" name="Object 5">
            <a:extLst>
              <a:ext uri="{FF2B5EF4-FFF2-40B4-BE49-F238E27FC236}">
                <a16:creationId xmlns:a16="http://schemas.microsoft.com/office/drawing/2014/main" id="{58B0770C-72AB-4892-B530-AF01B2F53D12}"/>
              </a:ext>
            </a:extLst>
          </p:cNvPr>
          <p:cNvGraphicFramePr>
            <a:graphicFrameLocks noChangeAspect="1"/>
          </p:cNvGraphicFramePr>
          <p:nvPr>
            <p:extLst>
              <p:ext uri="{D42A27DB-BD31-4B8C-83A1-F6EECF244321}">
                <p14:modId xmlns:p14="http://schemas.microsoft.com/office/powerpoint/2010/main" val="3117109809"/>
              </p:ext>
            </p:extLst>
          </p:nvPr>
        </p:nvGraphicFramePr>
        <p:xfrm>
          <a:off x="2222500" y="1055688"/>
          <a:ext cx="7747000" cy="4610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a:extLst>
              <a:ext uri="{FF2B5EF4-FFF2-40B4-BE49-F238E27FC236}">
                <a16:creationId xmlns:a16="http://schemas.microsoft.com/office/drawing/2014/main" id="{2CB3DA4D-B9FD-4643-BCEF-2F69193684A8}"/>
              </a:ext>
            </a:extLst>
          </p:cNvPr>
          <p:cNvGrpSpPr/>
          <p:nvPr/>
        </p:nvGrpSpPr>
        <p:grpSpPr>
          <a:xfrm>
            <a:off x="3133618" y="1839074"/>
            <a:ext cx="4687091" cy="3010197"/>
            <a:chOff x="3448050" y="1838324"/>
            <a:chExt cx="4591590" cy="2894807"/>
          </a:xfrm>
        </p:grpSpPr>
        <p:sp>
          <p:nvSpPr>
            <p:cNvPr id="6" name="Freeform: Shape 5">
              <a:extLst>
                <a:ext uri="{FF2B5EF4-FFF2-40B4-BE49-F238E27FC236}">
                  <a16:creationId xmlns:a16="http://schemas.microsoft.com/office/drawing/2014/main" id="{D5926A12-A978-49AE-976F-F6AED96AFC5F}"/>
                </a:ext>
              </a:extLst>
            </p:cNvPr>
            <p:cNvSpPr/>
            <p:nvPr/>
          </p:nvSpPr>
          <p:spPr>
            <a:xfrm>
              <a:off x="3448050" y="1838324"/>
              <a:ext cx="4591590" cy="2894807"/>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91528"/>
                <a:gd name="connsiteY0" fmla="*/ 0 h 3162300"/>
                <a:gd name="connsiteX1" fmla="*/ 4581525 w 4591528"/>
                <a:gd name="connsiteY1" fmla="*/ 0 h 3162300"/>
                <a:gd name="connsiteX2" fmla="*/ 4591528 w 4591528"/>
                <a:gd name="connsiteY2" fmla="*/ 1396401 h 3162300"/>
                <a:gd name="connsiteX3" fmla="*/ 0 w 4591528"/>
                <a:gd name="connsiteY3" fmla="*/ 3162300 h 3162300"/>
                <a:gd name="connsiteX4" fmla="*/ 19050 w 4591528"/>
                <a:gd name="connsiteY4" fmla="*/ 0 h 3162300"/>
                <a:gd name="connsiteX0" fmla="*/ 19050 w 4582487"/>
                <a:gd name="connsiteY0" fmla="*/ 0 h 3162300"/>
                <a:gd name="connsiteX1" fmla="*/ 4581525 w 4582487"/>
                <a:gd name="connsiteY1" fmla="*/ 0 h 3162300"/>
                <a:gd name="connsiteX2" fmla="*/ 4581525 w 4582487"/>
                <a:gd name="connsiteY2" fmla="*/ 1573289 h 3162300"/>
                <a:gd name="connsiteX3" fmla="*/ 0 w 4582487"/>
                <a:gd name="connsiteY3" fmla="*/ 3162300 h 3162300"/>
                <a:gd name="connsiteX4" fmla="*/ 19050 w 4582487"/>
                <a:gd name="connsiteY4" fmla="*/ 0 h 3162300"/>
                <a:gd name="connsiteX0" fmla="*/ 19050 w 4591590"/>
                <a:gd name="connsiteY0" fmla="*/ 0 h 3162300"/>
                <a:gd name="connsiteX1" fmla="*/ 4581525 w 4591590"/>
                <a:gd name="connsiteY1" fmla="*/ 0 h 3162300"/>
                <a:gd name="connsiteX2" fmla="*/ 4591590 w 4591590"/>
                <a:gd name="connsiteY2" fmla="*/ 1530116 h 3162300"/>
                <a:gd name="connsiteX3" fmla="*/ 0 w 4591590"/>
                <a:gd name="connsiteY3" fmla="*/ 3162300 h 3162300"/>
                <a:gd name="connsiteX4" fmla="*/ 19050 w 4591590"/>
                <a:gd name="connsiteY4" fmla="*/ 0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590" h="3162300">
                  <a:moveTo>
                    <a:pt x="19050" y="0"/>
                  </a:moveTo>
                  <a:lnTo>
                    <a:pt x="4581525" y="0"/>
                  </a:lnTo>
                  <a:cubicBezTo>
                    <a:pt x="4584859" y="465467"/>
                    <a:pt x="4588256" y="1064649"/>
                    <a:pt x="4591590" y="1530116"/>
                  </a:cubicBezTo>
                  <a:lnTo>
                    <a:pt x="0" y="3162300"/>
                  </a:lnTo>
                  <a:lnTo>
                    <a:pt x="19050" y="0"/>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37DD34-D0F6-4751-A64F-C26EB2DA0C7D}"/>
                </a:ext>
              </a:extLst>
            </p:cNvPr>
            <p:cNvSpPr txBox="1"/>
            <p:nvPr/>
          </p:nvSpPr>
          <p:spPr>
            <a:xfrm>
              <a:off x="3704032" y="2489200"/>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309988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lumMod val="65000"/>
                  </a:schemeClr>
                </a:solidFill>
              </a:rPr>
              <a:t>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solidFill>
              </a:rPr>
              <a:t>	</a:t>
            </a:r>
            <a:r>
              <a:rPr lang="en-US" sz="1800" b="1" dirty="0">
                <a:solidFill>
                  <a:schemeClr val="bg1"/>
                </a:solidFill>
              </a:rPr>
              <a:t>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161649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Influencing factors driving landing requirements</a:t>
            </a:r>
          </a:p>
          <a:p>
            <a:r>
              <a:rPr lang="en-US" altLang="en-US" sz="2000" dirty="0"/>
              <a:t>Deceleration method used (brakes, speed brakes, thrust reversers)</a:t>
            </a:r>
          </a:p>
          <a:p>
            <a:r>
              <a:rPr lang="en-US" altLang="en-US" sz="2000" dirty="0"/>
              <a:t>Flying qualities of the airplane (high wing, low wing)</a:t>
            </a:r>
          </a:p>
          <a:p>
            <a:r>
              <a:rPr lang="en-US" altLang="en-US" sz="2000" dirty="0"/>
              <a:t>Landing weight W</a:t>
            </a:r>
            <a:r>
              <a:rPr lang="en-US" altLang="en-US" sz="2000" baseline="-25000" dirty="0"/>
              <a:t>L</a:t>
            </a:r>
            <a:endParaRPr lang="en-US" altLang="en-US" sz="2000" dirty="0"/>
          </a:p>
          <a:p>
            <a:r>
              <a:rPr lang="en-US" altLang="en-US" sz="2000" dirty="0"/>
              <a:t>Approach speed V</a:t>
            </a:r>
            <a:r>
              <a:rPr lang="en-US" altLang="en-US" sz="2000" baseline="-25000" dirty="0"/>
              <a:t>A</a:t>
            </a:r>
            <a:endParaRPr lang="en-US" altLang="en-US" sz="2000" dirty="0"/>
          </a:p>
          <a:p>
            <a:r>
              <a:rPr lang="en-US" altLang="en-US" sz="2000" dirty="0"/>
              <a:t>Pilot technique</a:t>
            </a:r>
          </a:p>
          <a:p>
            <a:r>
              <a:rPr lang="en-US" altLang="en-US" sz="2000" dirty="0"/>
              <a:t>Airworthiness/Design requirements</a:t>
            </a:r>
          </a:p>
          <a:p>
            <a:endParaRPr lang="en-US" altLang="en-US" sz="2000" dirty="0"/>
          </a:p>
          <a:p>
            <a:endParaRPr lang="en-US" altLang="en-US" sz="2000" dirty="0"/>
          </a:p>
          <a:p>
            <a:endParaRPr lang="en-US" altLang="en-US" sz="2000" dirty="0"/>
          </a:p>
          <a:p>
            <a:pPr marL="0" indent="0">
              <a:buNone/>
            </a:pPr>
            <a:r>
              <a:rPr lang="en-US" altLang="en-US" sz="2000" dirty="0"/>
              <a:t>In this stage of the design, we cannot perform any detailed calculation yet, so we again rely on </a:t>
            </a:r>
            <a:r>
              <a:rPr lang="en-US" altLang="en-US" sz="2000" b="1" dirty="0"/>
              <a:t>statistics</a:t>
            </a:r>
          </a:p>
          <a:p>
            <a:endParaRPr lang="en-US" altLang="en-US" sz="2000" dirty="0"/>
          </a:p>
          <a:p>
            <a:endParaRPr lang="en-US" altLang="en-US" dirty="0"/>
          </a:p>
          <a:p>
            <a:pPr marL="0" indent="0" eaLnBrk="1" hangingPunct="1">
              <a:spcBef>
                <a:spcPct val="20000"/>
              </a:spcBef>
              <a:buNone/>
            </a:pPr>
            <a:endParaRPr lang="en-US" dirty="0"/>
          </a:p>
        </p:txBody>
      </p:sp>
      <p:grpSp>
        <p:nvGrpSpPr>
          <p:cNvPr id="85" name="Group 84">
            <a:extLst>
              <a:ext uri="{FF2B5EF4-FFF2-40B4-BE49-F238E27FC236}">
                <a16:creationId xmlns:a16="http://schemas.microsoft.com/office/drawing/2014/main" id="{A474EF0A-3BF6-405A-8B66-D5FAA76279E5}"/>
              </a:ext>
            </a:extLst>
          </p:cNvPr>
          <p:cNvGrpSpPr/>
          <p:nvPr/>
        </p:nvGrpSpPr>
        <p:grpSpPr>
          <a:xfrm>
            <a:off x="5769179" y="3133587"/>
            <a:ext cx="5534133" cy="1973820"/>
            <a:chOff x="153988" y="2811463"/>
            <a:chExt cx="8794750" cy="3136760"/>
          </a:xfrm>
        </p:grpSpPr>
        <p:sp>
          <p:nvSpPr>
            <p:cNvPr id="54" name="Line 5">
              <a:extLst>
                <a:ext uri="{FF2B5EF4-FFF2-40B4-BE49-F238E27FC236}">
                  <a16:creationId xmlns:a16="http://schemas.microsoft.com/office/drawing/2014/main" id="{7E4197CE-D1DF-4679-A916-083373B9B533}"/>
                </a:ext>
              </a:extLst>
            </p:cNvPr>
            <p:cNvSpPr>
              <a:spLocks noChangeShapeType="1"/>
            </p:cNvSpPr>
            <p:nvPr/>
          </p:nvSpPr>
          <p:spPr bwMode="auto">
            <a:xfrm flipH="1">
              <a:off x="261938" y="4495800"/>
              <a:ext cx="8686800" cy="0"/>
            </a:xfrm>
            <a:prstGeom prst="line">
              <a:avLst/>
            </a:prstGeom>
            <a:noFill/>
            <a:ln w="5715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56" name="Freeform 6">
              <a:extLst>
                <a:ext uri="{FF2B5EF4-FFF2-40B4-BE49-F238E27FC236}">
                  <a16:creationId xmlns:a16="http://schemas.microsoft.com/office/drawing/2014/main" id="{A7F1F4E2-19E7-40CB-9D41-BD21D8A2BC22}"/>
                </a:ext>
              </a:extLst>
            </p:cNvPr>
            <p:cNvSpPr>
              <a:spLocks/>
            </p:cNvSpPr>
            <p:nvPr/>
          </p:nvSpPr>
          <p:spPr bwMode="auto">
            <a:xfrm flipH="1">
              <a:off x="5062538" y="4343400"/>
              <a:ext cx="3733800" cy="1588"/>
            </a:xfrm>
            <a:custGeom>
              <a:avLst/>
              <a:gdLst>
                <a:gd name="T0" fmla="*/ 0 w 2352"/>
                <a:gd name="T1" fmla="*/ 0 h 1"/>
                <a:gd name="T2" fmla="*/ 3352800 w 2352"/>
                <a:gd name="T3" fmla="*/ 0 h 1"/>
                <a:gd name="T4" fmla="*/ 3733800 w 2352"/>
                <a:gd name="T5" fmla="*/ 0 h 1"/>
                <a:gd name="T6" fmla="*/ 0 60000 65536"/>
                <a:gd name="T7" fmla="*/ 0 60000 65536"/>
                <a:gd name="T8" fmla="*/ 0 60000 65536"/>
                <a:gd name="T9" fmla="*/ 0 w 2352"/>
                <a:gd name="T10" fmla="*/ 0 h 1"/>
                <a:gd name="T11" fmla="*/ 2352 w 2352"/>
                <a:gd name="T12" fmla="*/ 1 h 1"/>
              </a:gdLst>
              <a:ahLst/>
              <a:cxnLst>
                <a:cxn ang="T6">
                  <a:pos x="T0" y="T1"/>
                </a:cxn>
                <a:cxn ang="T7">
                  <a:pos x="T2" y="T3"/>
                </a:cxn>
                <a:cxn ang="T8">
                  <a:pos x="T4" y="T5"/>
                </a:cxn>
              </a:cxnLst>
              <a:rect l="T9" t="T10" r="T11" b="T12"/>
              <a:pathLst>
                <a:path w="2352" h="1">
                  <a:moveTo>
                    <a:pt x="0" y="0"/>
                  </a:moveTo>
                  <a:lnTo>
                    <a:pt x="2112" y="0"/>
                  </a:lnTo>
                  <a:lnTo>
                    <a:pt x="2352" y="0"/>
                  </a:ln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58" name="Freeform 7">
              <a:extLst>
                <a:ext uri="{FF2B5EF4-FFF2-40B4-BE49-F238E27FC236}">
                  <a16:creationId xmlns:a16="http://schemas.microsoft.com/office/drawing/2014/main" id="{058650D5-D61C-42C2-9B2B-8AC2F012132E}"/>
                </a:ext>
              </a:extLst>
            </p:cNvPr>
            <p:cNvSpPr>
              <a:spLocks/>
            </p:cNvSpPr>
            <p:nvPr/>
          </p:nvSpPr>
          <p:spPr bwMode="auto">
            <a:xfrm flipH="1">
              <a:off x="3954463" y="4094163"/>
              <a:ext cx="1106487" cy="246062"/>
            </a:xfrm>
            <a:custGeom>
              <a:avLst/>
              <a:gdLst>
                <a:gd name="T0" fmla="*/ 0 w 697"/>
                <a:gd name="T1" fmla="*/ 246062 h 155"/>
                <a:gd name="T2" fmla="*/ 587375 w 697"/>
                <a:gd name="T3" fmla="*/ 163512 h 155"/>
                <a:gd name="T4" fmla="*/ 1106487 w 697"/>
                <a:gd name="T5" fmla="*/ 0 h 155"/>
                <a:gd name="T6" fmla="*/ 0 60000 65536"/>
                <a:gd name="T7" fmla="*/ 0 60000 65536"/>
                <a:gd name="T8" fmla="*/ 0 60000 65536"/>
                <a:gd name="T9" fmla="*/ 0 w 697"/>
                <a:gd name="T10" fmla="*/ 0 h 155"/>
                <a:gd name="T11" fmla="*/ 697 w 697"/>
                <a:gd name="T12" fmla="*/ 155 h 155"/>
              </a:gdLst>
              <a:ahLst/>
              <a:cxnLst>
                <a:cxn ang="T6">
                  <a:pos x="T0" y="T1"/>
                </a:cxn>
                <a:cxn ang="T7">
                  <a:pos x="T2" y="T3"/>
                </a:cxn>
                <a:cxn ang="T8">
                  <a:pos x="T4" y="T5"/>
                </a:cxn>
              </a:cxnLst>
              <a:rect l="T9" t="T10" r="T11" b="T12"/>
              <a:pathLst>
                <a:path w="697" h="155">
                  <a:moveTo>
                    <a:pt x="0" y="155"/>
                  </a:moveTo>
                  <a:cubicBezTo>
                    <a:pt x="127" y="142"/>
                    <a:pt x="254" y="129"/>
                    <a:pt x="370" y="103"/>
                  </a:cubicBezTo>
                  <a:cubicBezTo>
                    <a:pt x="486" y="77"/>
                    <a:pt x="591" y="38"/>
                    <a:pt x="697" y="0"/>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600">
                <a:latin typeface="+mn-lt"/>
              </a:endParaRPr>
            </a:p>
          </p:txBody>
        </p:sp>
        <p:sp>
          <p:nvSpPr>
            <p:cNvPr id="60" name="Line 8">
              <a:extLst>
                <a:ext uri="{FF2B5EF4-FFF2-40B4-BE49-F238E27FC236}">
                  <a16:creationId xmlns:a16="http://schemas.microsoft.com/office/drawing/2014/main" id="{6D755EF9-8870-47BD-84F9-0685725BCF7F}"/>
                </a:ext>
              </a:extLst>
            </p:cNvPr>
            <p:cNvSpPr>
              <a:spLocks noChangeShapeType="1"/>
            </p:cNvSpPr>
            <p:nvPr/>
          </p:nvSpPr>
          <p:spPr bwMode="auto">
            <a:xfrm flipH="1" flipV="1">
              <a:off x="1471613" y="2811463"/>
              <a:ext cx="2497137" cy="12827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2" name="Line 9">
              <a:extLst>
                <a:ext uri="{FF2B5EF4-FFF2-40B4-BE49-F238E27FC236}">
                  <a16:creationId xmlns:a16="http://schemas.microsoft.com/office/drawing/2014/main" id="{1BAD7EB6-EE0E-485E-934E-FDB2561E3CBE}"/>
                </a:ext>
              </a:extLst>
            </p:cNvPr>
            <p:cNvSpPr>
              <a:spLocks noChangeShapeType="1"/>
            </p:cNvSpPr>
            <p:nvPr/>
          </p:nvSpPr>
          <p:spPr bwMode="auto">
            <a:xfrm flipH="1">
              <a:off x="8796338" y="4343400"/>
              <a:ext cx="0" cy="1143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4" name="Line 10">
              <a:extLst>
                <a:ext uri="{FF2B5EF4-FFF2-40B4-BE49-F238E27FC236}">
                  <a16:creationId xmlns:a16="http://schemas.microsoft.com/office/drawing/2014/main" id="{2755BB8F-3538-44E4-93BE-6CDE96511F60}"/>
                </a:ext>
              </a:extLst>
            </p:cNvPr>
            <p:cNvSpPr>
              <a:spLocks noChangeShapeType="1"/>
            </p:cNvSpPr>
            <p:nvPr/>
          </p:nvSpPr>
          <p:spPr bwMode="auto">
            <a:xfrm flipH="1">
              <a:off x="5062538" y="4343400"/>
              <a:ext cx="0" cy="8382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6" name="Line 11">
              <a:extLst>
                <a:ext uri="{FF2B5EF4-FFF2-40B4-BE49-F238E27FC236}">
                  <a16:creationId xmlns:a16="http://schemas.microsoft.com/office/drawing/2014/main" id="{99E7EF9C-FAC2-4FD4-A895-66FA3E28BBA0}"/>
                </a:ext>
              </a:extLst>
            </p:cNvPr>
            <p:cNvSpPr>
              <a:spLocks noChangeShapeType="1"/>
            </p:cNvSpPr>
            <p:nvPr/>
          </p:nvSpPr>
          <p:spPr bwMode="auto">
            <a:xfrm flipH="1">
              <a:off x="1481138" y="2819400"/>
              <a:ext cx="0" cy="266700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68" name="Line 12">
              <a:extLst>
                <a:ext uri="{FF2B5EF4-FFF2-40B4-BE49-F238E27FC236}">
                  <a16:creationId xmlns:a16="http://schemas.microsoft.com/office/drawing/2014/main" id="{FD873E5A-C1CD-486B-85AE-C20161EFBFB1}"/>
                </a:ext>
              </a:extLst>
            </p:cNvPr>
            <p:cNvSpPr>
              <a:spLocks noChangeShapeType="1"/>
            </p:cNvSpPr>
            <p:nvPr/>
          </p:nvSpPr>
          <p:spPr bwMode="auto">
            <a:xfrm flipH="1">
              <a:off x="5062538" y="4953000"/>
              <a:ext cx="37338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70" name="Line 13">
              <a:extLst>
                <a:ext uri="{FF2B5EF4-FFF2-40B4-BE49-F238E27FC236}">
                  <a16:creationId xmlns:a16="http://schemas.microsoft.com/office/drawing/2014/main" id="{33463846-EA46-4778-BC22-1B1CCCC24EE7}"/>
                </a:ext>
              </a:extLst>
            </p:cNvPr>
            <p:cNvSpPr>
              <a:spLocks noChangeShapeType="1"/>
            </p:cNvSpPr>
            <p:nvPr/>
          </p:nvSpPr>
          <p:spPr bwMode="auto">
            <a:xfrm flipH="1">
              <a:off x="1481138" y="4953000"/>
              <a:ext cx="3581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72" name="Line 14">
              <a:extLst>
                <a:ext uri="{FF2B5EF4-FFF2-40B4-BE49-F238E27FC236}">
                  <a16:creationId xmlns:a16="http://schemas.microsoft.com/office/drawing/2014/main" id="{80F7BA76-6CE8-470A-A06A-1B8BAB19142E}"/>
                </a:ext>
              </a:extLst>
            </p:cNvPr>
            <p:cNvSpPr>
              <a:spLocks noChangeShapeType="1"/>
            </p:cNvSpPr>
            <p:nvPr/>
          </p:nvSpPr>
          <p:spPr bwMode="auto">
            <a:xfrm flipH="1">
              <a:off x="1481138" y="5410200"/>
              <a:ext cx="7315200" cy="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74" name="Text Box 15">
              <a:extLst>
                <a:ext uri="{FF2B5EF4-FFF2-40B4-BE49-F238E27FC236}">
                  <a16:creationId xmlns:a16="http://schemas.microsoft.com/office/drawing/2014/main" id="{0E1D78FA-A6CF-4E50-94EE-6521ADB305BC}"/>
                </a:ext>
              </a:extLst>
            </p:cNvPr>
            <p:cNvSpPr txBox="1">
              <a:spLocks noChangeArrowheads="1"/>
            </p:cNvSpPr>
            <p:nvPr/>
          </p:nvSpPr>
          <p:spPr bwMode="auto">
            <a:xfrm flipH="1">
              <a:off x="6434137" y="4529137"/>
              <a:ext cx="1798613"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Ground roll</a:t>
              </a:r>
            </a:p>
          </p:txBody>
        </p:sp>
        <p:sp>
          <p:nvSpPr>
            <p:cNvPr id="76" name="Text Box 16">
              <a:extLst>
                <a:ext uri="{FF2B5EF4-FFF2-40B4-BE49-F238E27FC236}">
                  <a16:creationId xmlns:a16="http://schemas.microsoft.com/office/drawing/2014/main" id="{54965A67-A5FD-4CFD-A8AB-F7B5DFEECD52}"/>
                </a:ext>
              </a:extLst>
            </p:cNvPr>
            <p:cNvSpPr txBox="1">
              <a:spLocks noChangeArrowheads="1"/>
            </p:cNvSpPr>
            <p:nvPr/>
          </p:nvSpPr>
          <p:spPr bwMode="auto">
            <a:xfrm flipH="1">
              <a:off x="2271614" y="4529137"/>
              <a:ext cx="1844875"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a:latin typeface="+mn-lt"/>
                </a:rPr>
                <a:t>Air distance</a:t>
              </a:r>
            </a:p>
          </p:txBody>
        </p:sp>
        <p:sp>
          <p:nvSpPr>
            <p:cNvPr id="78" name="Text Box 17">
              <a:extLst>
                <a:ext uri="{FF2B5EF4-FFF2-40B4-BE49-F238E27FC236}">
                  <a16:creationId xmlns:a16="http://schemas.microsoft.com/office/drawing/2014/main" id="{94A1CE87-B00E-4069-83C9-71BE264B6BF2}"/>
                </a:ext>
              </a:extLst>
            </p:cNvPr>
            <p:cNvSpPr txBox="1">
              <a:spLocks noChangeArrowheads="1"/>
            </p:cNvSpPr>
            <p:nvPr/>
          </p:nvSpPr>
          <p:spPr bwMode="auto">
            <a:xfrm flipH="1">
              <a:off x="3430589" y="5410199"/>
              <a:ext cx="2874050"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Landing distance, s</a:t>
              </a:r>
              <a:r>
                <a:rPr lang="en-US" altLang="en-US" sz="1600" baseline="-25000">
                  <a:latin typeface="+mn-lt"/>
                </a:rPr>
                <a:t>L</a:t>
              </a:r>
            </a:p>
          </p:txBody>
        </p:sp>
        <p:sp>
          <p:nvSpPr>
            <p:cNvPr id="80" name="Line 18">
              <a:extLst>
                <a:ext uri="{FF2B5EF4-FFF2-40B4-BE49-F238E27FC236}">
                  <a16:creationId xmlns:a16="http://schemas.microsoft.com/office/drawing/2014/main" id="{744CBBC1-8851-40B7-AC61-682D0A8070EA}"/>
                </a:ext>
              </a:extLst>
            </p:cNvPr>
            <p:cNvSpPr>
              <a:spLocks noChangeShapeType="1"/>
            </p:cNvSpPr>
            <p:nvPr/>
          </p:nvSpPr>
          <p:spPr bwMode="auto">
            <a:xfrm flipH="1">
              <a:off x="261938" y="2819400"/>
              <a:ext cx="1219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82" name="Line 19">
              <a:extLst>
                <a:ext uri="{FF2B5EF4-FFF2-40B4-BE49-F238E27FC236}">
                  <a16:creationId xmlns:a16="http://schemas.microsoft.com/office/drawing/2014/main" id="{A490517B-3258-4325-A889-CEDE63156988}"/>
                </a:ext>
              </a:extLst>
            </p:cNvPr>
            <p:cNvSpPr>
              <a:spLocks noChangeShapeType="1"/>
            </p:cNvSpPr>
            <p:nvPr/>
          </p:nvSpPr>
          <p:spPr bwMode="auto">
            <a:xfrm flipH="1">
              <a:off x="1100138" y="2819400"/>
              <a:ext cx="0" cy="1676400"/>
            </a:xfrm>
            <a:prstGeom prst="line">
              <a:avLst/>
            </a:prstGeom>
            <a:noFill/>
            <a:ln w="952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a:lstStyle/>
            <a:p>
              <a:endParaRPr lang="en-US" sz="1200">
                <a:latin typeface="+mn-lt"/>
              </a:endParaRPr>
            </a:p>
          </p:txBody>
        </p:sp>
        <p:sp>
          <p:nvSpPr>
            <p:cNvPr id="84" name="Text Box 20">
              <a:extLst>
                <a:ext uri="{FF2B5EF4-FFF2-40B4-BE49-F238E27FC236}">
                  <a16:creationId xmlns:a16="http://schemas.microsoft.com/office/drawing/2014/main" id="{D541950B-05B9-4368-BAF8-D5F88AE79F7A}"/>
                </a:ext>
              </a:extLst>
            </p:cNvPr>
            <p:cNvSpPr txBox="1">
              <a:spLocks noChangeArrowheads="1"/>
            </p:cNvSpPr>
            <p:nvPr/>
          </p:nvSpPr>
          <p:spPr bwMode="auto">
            <a:xfrm flipH="1">
              <a:off x="153988" y="3081340"/>
              <a:ext cx="907408" cy="5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a:latin typeface="+mn-lt"/>
                </a:rPr>
                <a:t>50 ft</a:t>
              </a:r>
            </a:p>
          </p:txBody>
        </p:sp>
      </p:grpSp>
    </p:spTree>
    <p:extLst>
      <p:ext uri="{BB962C8B-B14F-4D97-AF65-F5344CB8AC3E}">
        <p14:creationId xmlns:p14="http://schemas.microsoft.com/office/powerpoint/2010/main" val="4465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707C9700-70F6-49A1-A8F2-BADE7698DBB6}"/>
              </a:ext>
            </a:extLst>
          </p:cNvPr>
          <p:cNvSpPr>
            <a:spLocks noGrp="1"/>
          </p:cNvSpPr>
          <p:nvPr>
            <p:ph idx="1"/>
          </p:nvPr>
        </p:nvSpPr>
        <p:spPr>
          <a:xfrm>
            <a:off x="609600" y="1600207"/>
            <a:ext cx="10972800" cy="4108119"/>
          </a:xfrm>
        </p:spPr>
        <p:txBody>
          <a:bodyPr/>
          <a:lstStyle/>
          <a:p>
            <a:pPr marL="0" indent="0">
              <a:buNone/>
            </a:pPr>
            <a:r>
              <a:rPr lang="en-US" altLang="en-US" sz="2000" dirty="0"/>
              <a:t>Typical values for W</a:t>
            </a:r>
            <a:r>
              <a:rPr lang="en-US" altLang="en-US" sz="2000" baseline="-25000" dirty="0"/>
              <a:t>L</a:t>
            </a:r>
            <a:r>
              <a:rPr lang="en-US" altLang="en-US" sz="2000" dirty="0"/>
              <a:t>/W</a:t>
            </a:r>
            <a:r>
              <a:rPr lang="en-US" altLang="en-US" sz="2000" baseline="-25000" dirty="0"/>
              <a:t>TO</a:t>
            </a:r>
            <a:r>
              <a:rPr lang="en-US" altLang="en-US" sz="2000" dirty="0"/>
              <a:t> can be used in this stage of the design to estimate landing weight:</a:t>
            </a:r>
          </a:p>
          <a:p>
            <a:pPr marL="0" indent="0" eaLnBrk="1" hangingPunct="1">
              <a:spcBef>
                <a:spcPct val="20000"/>
              </a:spcBef>
              <a:buNone/>
            </a:pPr>
            <a:endParaRPr lang="en-US" sz="20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graphicFrame>
        <p:nvGraphicFramePr>
          <p:cNvPr id="4" name="Group 165">
            <a:extLst>
              <a:ext uri="{FF2B5EF4-FFF2-40B4-BE49-F238E27FC236}">
                <a16:creationId xmlns:a16="http://schemas.microsoft.com/office/drawing/2014/main" id="{7330081A-3384-4971-95C3-3F34404F0A87}"/>
              </a:ext>
            </a:extLst>
          </p:cNvPr>
          <p:cNvGraphicFramePr>
            <a:graphicFrameLocks noGrp="1"/>
          </p:cNvGraphicFramePr>
          <p:nvPr>
            <p:extLst>
              <p:ext uri="{D42A27DB-BD31-4B8C-83A1-F6EECF244321}">
                <p14:modId xmlns:p14="http://schemas.microsoft.com/office/powerpoint/2010/main" val="617964007"/>
              </p:ext>
            </p:extLst>
          </p:nvPr>
        </p:nvGraphicFramePr>
        <p:xfrm>
          <a:off x="2994088" y="2044700"/>
          <a:ext cx="6203823" cy="3699933"/>
        </p:xfrm>
        <a:graphic>
          <a:graphicData uri="http://schemas.openxmlformats.org/drawingml/2006/table">
            <a:tbl>
              <a:tblPr/>
              <a:tblGrid>
                <a:gridCol w="3460623">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197347">
                <a:tc>
                  <a:txBody>
                    <a:body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gridSpan="3">
                  <a:txBody>
                    <a:bodyPr/>
                    <a:lstStyle/>
                    <a:p>
                      <a:pPr algn="ctr"/>
                      <a:r>
                        <a:rPr lang="en-US" altLang="en-US" sz="1800" dirty="0"/>
                        <a:t>W</a:t>
                      </a:r>
                      <a:r>
                        <a:rPr lang="en-US" altLang="en-US" sz="1800" baseline="-25000" dirty="0"/>
                        <a:t>L</a:t>
                      </a:r>
                      <a:r>
                        <a:rPr lang="en-US" altLang="en-US" sz="1800" dirty="0"/>
                        <a:t>/W</a:t>
                      </a:r>
                      <a:r>
                        <a:rPr lang="en-US" altLang="en-US" sz="1800" baseline="-25000" dirty="0"/>
                        <a:t>TO</a:t>
                      </a: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pPr marL="0" marR="0" lvl="0" indent="0" algn="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noFill/>
                  </a:tcPr>
                </a:tc>
                <a:tc hMerge="1">
                  <a:txBody>
                    <a:bodyPr/>
                    <a:lstStyle/>
                    <a:p>
                      <a:pPr marL="0" marR="0" lvl="0" indent="0" algn="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53729730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Aircraft type</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minimum</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average</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maximum</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521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Homebuilt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Single engine piston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0.997</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Twin engine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Agricultural</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0.70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Business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0.69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0.88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Regional turboprops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mn-lt"/>
                          <a:cs typeface="Arial" charset="0"/>
                        </a:rPr>
                        <a:t>Transport jets</a:t>
                      </a:r>
                      <a:endParaRPr kumimoji="0" lang="en-US" sz="1400" b="1" i="0" u="none" strike="noStrike" cap="none" normalizeH="0" baseline="0" dirty="0">
                        <a:ln>
                          <a:noFill/>
                        </a:ln>
                        <a:solidFill>
                          <a:srgbClr val="FF0000"/>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0.65</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0.84</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1.00</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trainers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0.87</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0.99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Fighters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rPr>
                        <a:t>                 (turboprops)</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0.57</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0"/>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patrol, bombers and transport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0.68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0.76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0.83</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1"/>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rPr>
                        <a:t>                                                                       (</a:t>
                      </a:r>
                      <a:r>
                        <a:rPr kumimoji="0" lang="en-US" sz="1400" b="0" i="0" u="none" strike="noStrike" cap="none" normalizeH="0" baseline="0" dirty="0" err="1">
                          <a:ln>
                            <a:noFill/>
                          </a:ln>
                          <a:solidFill>
                            <a:schemeClr val="tx1"/>
                          </a:solidFill>
                          <a:effectLst/>
                          <a:latin typeface="+mn-lt"/>
                        </a:rPr>
                        <a:t>tbp’s</a:t>
                      </a:r>
                      <a:r>
                        <a:rPr kumimoji="0" lang="en-US" sz="1400" b="0" i="0" u="none" strike="noStrike" cap="none" normalizeH="0" baseline="0" dirty="0">
                          <a:ln>
                            <a:noFill/>
                          </a:ln>
                          <a:solidFill>
                            <a:schemeClr val="tx1"/>
                          </a:solidFill>
                          <a:effectLst/>
                          <a:latin typeface="+mn-lt"/>
                        </a:rPr>
                        <a:t>)</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0.77</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0.84</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1.00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flying boats, amphibians and float planes (land)</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0.95</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3"/>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rPr>
                        <a:t>                                                                           (sea)</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0.98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14"/>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Supersonic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0.63</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0.75</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0.88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74658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eaLnBrk="1" hangingPunct="1">
              <a:spcBef>
                <a:spcPct val="20000"/>
              </a:spcBef>
            </a:pPr>
            <a:r>
              <a:rPr lang="en-US" altLang="en-US" sz="2000" dirty="0"/>
              <a:t>During landing the main task is to safely reduce the speed to zero (total aircraft kinetic energy to zero)</a:t>
            </a:r>
          </a:p>
          <a:p>
            <a:pPr eaLnBrk="1" hangingPunct="1">
              <a:spcBef>
                <a:spcPct val="20000"/>
              </a:spcBef>
            </a:pPr>
            <a:r>
              <a:rPr lang="en-US" altLang="en-US" sz="2000" dirty="0"/>
              <a:t>The deceleration used will not vary much since passengers, crew and equipment can only withstand a certain deceleration</a:t>
            </a:r>
          </a:p>
          <a:p>
            <a:pPr eaLnBrk="1" hangingPunct="1">
              <a:spcBef>
                <a:spcPct val="20000"/>
              </a:spcBef>
            </a:pPr>
            <a:r>
              <a:rPr lang="en-US" altLang="en-US" sz="2000" dirty="0"/>
              <a:t>The time it takes to slow down, and the total distance needed for this are therefore directly coupled to the approach speed of the aircraft squared, V</a:t>
            </a:r>
            <a:r>
              <a:rPr lang="en-US" altLang="en-US" sz="2000" baseline="-25000" dirty="0"/>
              <a:t>A</a:t>
            </a:r>
            <a:r>
              <a:rPr lang="en-US" altLang="en-US" sz="2000" baseline="30000" dirty="0"/>
              <a:t>2</a:t>
            </a:r>
          </a:p>
          <a:p>
            <a:r>
              <a:rPr lang="en-US" altLang="en-US" sz="2000" dirty="0"/>
              <a:t>Certification requirements do not allow the effect of thrust reversers be taken into account.</a:t>
            </a:r>
          </a:p>
          <a:p>
            <a:pPr lvl="1"/>
            <a:r>
              <a:rPr lang="en-US" altLang="en-US" sz="1600" dirty="0"/>
              <a:t>No effect of thrust or power loading on the landing distance!</a:t>
            </a:r>
          </a:p>
          <a:p>
            <a:pPr eaLnBrk="1" hangingPunct="1">
              <a:spcBef>
                <a:spcPct val="20000"/>
              </a:spcBef>
            </a:pPr>
            <a:r>
              <a:rPr lang="en-US" altLang="en-US" sz="2000" dirty="0"/>
              <a:t>In certification requirements the </a:t>
            </a:r>
            <a:r>
              <a:rPr lang="en-US" altLang="en-US" sz="2000" b="1" u="sng" dirty="0"/>
              <a:t>approach speed is limited by the stall speed in landing configuration</a:t>
            </a:r>
            <a:r>
              <a:rPr lang="en-US" altLang="en-US" sz="2000" dirty="0"/>
              <a:t>:</a:t>
            </a:r>
          </a:p>
          <a:p>
            <a:endParaRPr lang="en-US" altLang="en-US" sz="2000" dirty="0"/>
          </a:p>
          <a:p>
            <a:endParaRPr lang="en-US" altLang="en-US" sz="2000" dirty="0"/>
          </a:p>
          <a:p>
            <a:endParaRPr lang="en-US" altLang="en-US" dirty="0"/>
          </a:p>
          <a:p>
            <a:pPr marL="0" indent="0" eaLnBrk="1" hangingPunct="1">
              <a:spcBef>
                <a:spcPct val="20000"/>
              </a:spcBef>
              <a:buNone/>
            </a:pPr>
            <a:endParaRPr lang="en-US" dirty="0"/>
          </a:p>
        </p:txBody>
      </p:sp>
      <p:graphicFrame>
        <p:nvGraphicFramePr>
          <p:cNvPr id="21" name="Object 5">
            <a:extLst>
              <a:ext uri="{FF2B5EF4-FFF2-40B4-BE49-F238E27FC236}">
                <a16:creationId xmlns:a16="http://schemas.microsoft.com/office/drawing/2014/main" id="{94B4A374-FB49-4269-81D1-C5CC5545F95A}"/>
              </a:ext>
            </a:extLst>
          </p:cNvPr>
          <p:cNvGraphicFramePr>
            <a:graphicFrameLocks noChangeAspect="1"/>
          </p:cNvGraphicFramePr>
          <p:nvPr>
            <p:extLst>
              <p:ext uri="{D42A27DB-BD31-4B8C-83A1-F6EECF244321}">
                <p14:modId xmlns:p14="http://schemas.microsoft.com/office/powerpoint/2010/main" val="1624682951"/>
              </p:ext>
            </p:extLst>
          </p:nvPr>
        </p:nvGraphicFramePr>
        <p:xfrm>
          <a:off x="4686300" y="4774933"/>
          <a:ext cx="2819400" cy="739775"/>
        </p:xfrm>
        <a:graphic>
          <a:graphicData uri="http://schemas.openxmlformats.org/presentationml/2006/ole">
            <mc:AlternateContent xmlns:mc="http://schemas.openxmlformats.org/markup-compatibility/2006">
              <mc:Choice xmlns:v="urn:schemas-microsoft-com:vml" Requires="v">
                <p:oleObj name="Equation" r:id="rId3" imgW="1015920" imgH="266400" progId="Equation.DSMT4">
                  <p:embed/>
                </p:oleObj>
              </mc:Choice>
              <mc:Fallback>
                <p:oleObj name="Equation" r:id="rId3" imgW="1015920" imgH="266400" progId="Equation.DSMT4">
                  <p:embed/>
                  <p:pic>
                    <p:nvPicPr>
                      <p:cNvPr id="21" name="Object 5">
                        <a:extLst>
                          <a:ext uri="{FF2B5EF4-FFF2-40B4-BE49-F238E27FC236}">
                            <a16:creationId xmlns:a16="http://schemas.microsoft.com/office/drawing/2014/main" id="{94B4A374-FB49-4269-81D1-C5CC5545F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4774933"/>
                        <a:ext cx="2819400"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28379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Real-world examples take-off and landing distance experiments:</a:t>
            </a:r>
          </a:p>
          <a:p>
            <a:pPr lvl="1"/>
            <a:r>
              <a:rPr lang="en-US" altLang="en-US" sz="1600" dirty="0"/>
              <a:t>Resulting from the Eaglet test flight campaign</a:t>
            </a:r>
          </a:p>
          <a:p>
            <a:pPr marL="0" indent="0">
              <a:buNone/>
            </a:pPr>
            <a:endParaRPr lang="en-US" altLang="en-US" sz="2000" dirty="0"/>
          </a:p>
          <a:p>
            <a:pPr marL="0" indent="0" eaLnBrk="1" hangingPunct="1">
              <a:spcBef>
                <a:spcPct val="20000"/>
              </a:spcBef>
              <a:buNone/>
            </a:pPr>
            <a:endParaRPr lang="en-US" dirty="0"/>
          </a:p>
        </p:txBody>
      </p:sp>
      <p:graphicFrame>
        <p:nvGraphicFramePr>
          <p:cNvPr id="5" name="Object 6">
            <a:extLst>
              <a:ext uri="{FF2B5EF4-FFF2-40B4-BE49-F238E27FC236}">
                <a16:creationId xmlns:a16="http://schemas.microsoft.com/office/drawing/2014/main" id="{B6877DDD-EF40-41F9-A484-77C82E1285F2}"/>
              </a:ext>
            </a:extLst>
          </p:cNvPr>
          <p:cNvGraphicFramePr>
            <a:graphicFrameLocks noChangeAspect="1"/>
          </p:cNvGraphicFramePr>
          <p:nvPr>
            <p:extLst>
              <p:ext uri="{D42A27DB-BD31-4B8C-83A1-F6EECF244321}">
                <p14:modId xmlns:p14="http://schemas.microsoft.com/office/powerpoint/2010/main" val="468449227"/>
              </p:ext>
            </p:extLst>
          </p:nvPr>
        </p:nvGraphicFramePr>
        <p:xfrm>
          <a:off x="5611026" y="2718049"/>
          <a:ext cx="6524860" cy="3172846"/>
        </p:xfrm>
        <a:graphic>
          <a:graphicData uri="http://schemas.openxmlformats.org/drawingml/2006/chart">
            <c:chart xmlns:c="http://schemas.openxmlformats.org/drawingml/2006/chart" xmlns:r="http://schemas.openxmlformats.org/officeDocument/2006/relationships" r:id="rId3"/>
          </a:graphicData>
        </a:graphic>
      </p:graphicFrame>
      <p:pic>
        <p:nvPicPr>
          <p:cNvPr id="40966" name="Picture 6" descr="The Euro-ENAER EE-10 Eaglet">
            <a:extLst>
              <a:ext uri="{FF2B5EF4-FFF2-40B4-BE49-F238E27FC236}">
                <a16:creationId xmlns:a16="http://schemas.microsoft.com/office/drawing/2014/main" id="{77BBF976-2944-4FFC-82A4-9920FCC54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308" y="398048"/>
            <a:ext cx="2943092" cy="18725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7">
            <a:extLst>
              <a:ext uri="{FF2B5EF4-FFF2-40B4-BE49-F238E27FC236}">
                <a16:creationId xmlns:a16="http://schemas.microsoft.com/office/drawing/2014/main" id="{79389AA7-F4CB-4194-95AC-6699884AB632}"/>
              </a:ext>
            </a:extLst>
          </p:cNvPr>
          <p:cNvGraphicFramePr>
            <a:graphicFrameLocks noChangeAspect="1"/>
          </p:cNvGraphicFramePr>
          <p:nvPr>
            <p:extLst>
              <p:ext uri="{D42A27DB-BD31-4B8C-83A1-F6EECF244321}">
                <p14:modId xmlns:p14="http://schemas.microsoft.com/office/powerpoint/2010/main" val="3727277104"/>
              </p:ext>
            </p:extLst>
          </p:nvPr>
        </p:nvGraphicFramePr>
        <p:xfrm>
          <a:off x="90370" y="2718049"/>
          <a:ext cx="5805671" cy="30466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4433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sz="2000" dirty="0"/>
              <a:t>Purely based on statistics the following relationship has been found between landing distance and the stall speed in landing configuration for CS/JAR/FAR 23 aircraft:</a:t>
            </a:r>
          </a:p>
          <a:p>
            <a:endParaRPr lang="en-US" altLang="en-US" sz="2000" dirty="0"/>
          </a:p>
          <a:p>
            <a:endParaRPr lang="en-US" altLang="en-US" sz="2000" dirty="0"/>
          </a:p>
          <a:p>
            <a:endParaRPr lang="en-US" altLang="en-US" sz="2000" dirty="0"/>
          </a:p>
          <a:p>
            <a:r>
              <a:rPr lang="en-US" altLang="en-US" sz="2000" dirty="0"/>
              <a:t>But, there is some variation in these landing/take-off lengths (which also varies per configuration):</a:t>
            </a:r>
          </a:p>
          <a:p>
            <a:endParaRPr lang="en-US" altLang="en-US" sz="2000" dirty="0"/>
          </a:p>
          <a:p>
            <a:pPr marL="0" indent="0" eaLnBrk="1" hangingPunct="1">
              <a:spcBef>
                <a:spcPct val="20000"/>
              </a:spcBef>
              <a:buNone/>
            </a:pPr>
            <a:endParaRPr lang="en-US" dirty="0"/>
          </a:p>
        </p:txBody>
      </p:sp>
      <p:graphicFrame>
        <p:nvGraphicFramePr>
          <p:cNvPr id="22" name="Object 9">
            <a:extLst>
              <a:ext uri="{FF2B5EF4-FFF2-40B4-BE49-F238E27FC236}">
                <a16:creationId xmlns:a16="http://schemas.microsoft.com/office/drawing/2014/main" id="{50483283-4CBE-43AF-8A4A-A30D00A64B6B}"/>
              </a:ext>
            </a:extLst>
          </p:cNvPr>
          <p:cNvGraphicFramePr>
            <a:graphicFrameLocks noChangeAspect="1"/>
          </p:cNvGraphicFramePr>
          <p:nvPr>
            <p:extLst>
              <p:ext uri="{D42A27DB-BD31-4B8C-83A1-F6EECF244321}">
                <p14:modId xmlns:p14="http://schemas.microsoft.com/office/powerpoint/2010/main" val="3389059800"/>
              </p:ext>
            </p:extLst>
          </p:nvPr>
        </p:nvGraphicFramePr>
        <p:xfrm>
          <a:off x="4503019" y="2517960"/>
          <a:ext cx="2743200" cy="639763"/>
        </p:xfrm>
        <a:graphic>
          <a:graphicData uri="http://schemas.openxmlformats.org/presentationml/2006/ole">
            <mc:AlternateContent xmlns:mc="http://schemas.openxmlformats.org/markup-compatibility/2006">
              <mc:Choice xmlns:v="urn:schemas-microsoft-com:vml" Requires="v">
                <p:oleObj name="Equation" r:id="rId3" imgW="1143000" imgH="266400" progId="Equation.DSMT4">
                  <p:embed/>
                </p:oleObj>
              </mc:Choice>
              <mc:Fallback>
                <p:oleObj name="Equation" r:id="rId3" imgW="1143000" imgH="266400" progId="Equation.DSMT4">
                  <p:embed/>
                  <p:pic>
                    <p:nvPicPr>
                      <p:cNvPr id="22" name="Object 9">
                        <a:extLst>
                          <a:ext uri="{FF2B5EF4-FFF2-40B4-BE49-F238E27FC236}">
                            <a16:creationId xmlns:a16="http://schemas.microsoft.com/office/drawing/2014/main" id="{50483283-4CBE-43AF-8A4A-A30D00A64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019" y="2517960"/>
                        <a:ext cx="27432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a:extLst>
              <a:ext uri="{FF2B5EF4-FFF2-40B4-BE49-F238E27FC236}">
                <a16:creationId xmlns:a16="http://schemas.microsoft.com/office/drawing/2014/main" id="{7A4632AA-980A-4322-A946-3FF1B092288F}"/>
              </a:ext>
            </a:extLst>
          </p:cNvPr>
          <p:cNvSpPr txBox="1"/>
          <p:nvPr/>
        </p:nvSpPr>
        <p:spPr>
          <a:xfrm>
            <a:off x="6936606" y="4475704"/>
            <a:ext cx="3696101" cy="1200329"/>
          </a:xfrm>
          <a:prstGeom prst="rect">
            <a:avLst/>
          </a:prstGeom>
          <a:noFill/>
        </p:spPr>
        <p:txBody>
          <a:bodyPr wrap="square">
            <a:spAutoFit/>
          </a:bodyPr>
          <a:lstStyle/>
          <a:p>
            <a:r>
              <a:rPr lang="en-US" altLang="en-US" dirty="0"/>
              <a:t>Landing:</a:t>
            </a:r>
          </a:p>
          <a:p>
            <a:r>
              <a:rPr lang="en-US" altLang="en-US" dirty="0"/>
              <a:t>	Clean configuration		30 %</a:t>
            </a:r>
          </a:p>
          <a:p>
            <a:r>
              <a:rPr lang="en-US" altLang="en-US" dirty="0"/>
              <a:t>	Intermediate flaps		43 %</a:t>
            </a:r>
          </a:p>
          <a:p>
            <a:r>
              <a:rPr lang="en-US" altLang="en-US" dirty="0"/>
              <a:t>	Full flaps				26 %</a:t>
            </a:r>
          </a:p>
        </p:txBody>
      </p:sp>
      <p:graphicFrame>
        <p:nvGraphicFramePr>
          <p:cNvPr id="9" name="Object 9">
            <a:extLst>
              <a:ext uri="{FF2B5EF4-FFF2-40B4-BE49-F238E27FC236}">
                <a16:creationId xmlns:a16="http://schemas.microsoft.com/office/drawing/2014/main" id="{A098AD0E-D5A2-4EF4-8467-5F322AD77BB5}"/>
              </a:ext>
            </a:extLst>
          </p:cNvPr>
          <p:cNvGraphicFramePr>
            <a:graphicFrameLocks noChangeAspect="1"/>
          </p:cNvGraphicFramePr>
          <p:nvPr>
            <p:extLst>
              <p:ext uri="{D42A27DB-BD31-4B8C-83A1-F6EECF244321}">
                <p14:modId xmlns:p14="http://schemas.microsoft.com/office/powerpoint/2010/main" val="2447225098"/>
              </p:ext>
            </p:extLst>
          </p:nvPr>
        </p:nvGraphicFramePr>
        <p:xfrm>
          <a:off x="4911174" y="3820605"/>
          <a:ext cx="2263775" cy="657225"/>
        </p:xfrm>
        <a:graphic>
          <a:graphicData uri="http://schemas.openxmlformats.org/presentationml/2006/ole">
            <mc:AlternateContent xmlns:mc="http://schemas.openxmlformats.org/markup-compatibility/2006">
              <mc:Choice xmlns:v="urn:schemas-microsoft-com:vml" Requires="v">
                <p:oleObj name="Equation" r:id="rId5" imgW="1663560" imgH="482400" progId="Equation.DSMT4">
                  <p:embed/>
                </p:oleObj>
              </mc:Choice>
              <mc:Fallback>
                <p:oleObj name="Equation" r:id="rId5" imgW="1663560" imgH="482400" progId="Equation.DSMT4">
                  <p:embed/>
                  <p:pic>
                    <p:nvPicPr>
                      <p:cNvPr id="9" name="Object 9">
                        <a:extLst>
                          <a:ext uri="{FF2B5EF4-FFF2-40B4-BE49-F238E27FC236}">
                            <a16:creationId xmlns:a16="http://schemas.microsoft.com/office/drawing/2014/main" id="{A098AD0E-D5A2-4EF4-8467-5F322AD77BB5}"/>
                          </a:ext>
                        </a:extLst>
                      </p:cNvPr>
                      <p:cNvPicPr>
                        <a:picLocks noChangeAspect="1" noChangeArrowheads="1"/>
                      </p:cNvPicPr>
                      <p:nvPr/>
                    </p:nvPicPr>
                    <p:blipFill>
                      <a:blip r:embed="rId6"/>
                      <a:srcRect/>
                      <a:stretch>
                        <a:fillRect/>
                      </a:stretch>
                    </p:blipFill>
                    <p:spPr bwMode="auto">
                      <a:xfrm>
                        <a:off x="4911174" y="3820605"/>
                        <a:ext cx="2263775" cy="657225"/>
                      </a:xfrm>
                      <a:prstGeom prst="rect">
                        <a:avLst/>
                      </a:prstGeom>
                      <a:noFill/>
                      <a:ln>
                        <a:noFill/>
                      </a:ln>
                      <a:effectLst/>
                    </p:spPr>
                  </p:pic>
                </p:oleObj>
              </mc:Fallback>
            </mc:AlternateContent>
          </a:graphicData>
        </a:graphic>
      </p:graphicFrame>
      <p:sp>
        <p:nvSpPr>
          <p:cNvPr id="16" name="TextBox 15">
            <a:extLst>
              <a:ext uri="{FF2B5EF4-FFF2-40B4-BE49-F238E27FC236}">
                <a16:creationId xmlns:a16="http://schemas.microsoft.com/office/drawing/2014/main" id="{43EECDE7-2949-4BAD-BEFE-01AF68ABEFB2}"/>
              </a:ext>
            </a:extLst>
          </p:cNvPr>
          <p:cNvSpPr txBox="1"/>
          <p:nvPr/>
        </p:nvSpPr>
        <p:spPr>
          <a:xfrm>
            <a:off x="1559293" y="4477830"/>
            <a:ext cx="3590223" cy="923330"/>
          </a:xfrm>
          <a:prstGeom prst="rect">
            <a:avLst/>
          </a:prstGeom>
          <a:noFill/>
        </p:spPr>
        <p:txBody>
          <a:bodyPr wrap="square">
            <a:spAutoFit/>
          </a:bodyPr>
          <a:lstStyle/>
          <a:p>
            <a:r>
              <a:rPr lang="en-US" altLang="en-US" dirty="0"/>
              <a:t>Take-off:</a:t>
            </a:r>
          </a:p>
          <a:p>
            <a:r>
              <a:rPr lang="en-US" altLang="en-US" dirty="0"/>
              <a:t>	Clean configuration		17 %</a:t>
            </a:r>
          </a:p>
          <a:p>
            <a:r>
              <a:rPr lang="en-US" altLang="en-US" dirty="0"/>
              <a:t>	Intermediate flaps		21 %</a:t>
            </a:r>
          </a:p>
        </p:txBody>
      </p:sp>
    </p:spTree>
    <p:extLst>
      <p:ext uri="{BB962C8B-B14F-4D97-AF65-F5344CB8AC3E}">
        <p14:creationId xmlns:p14="http://schemas.microsoft.com/office/powerpoint/2010/main" val="1258359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solidFill>
              </a:rPr>
              <a:t>6.4.1 Sizing for Stall Speed</a:t>
            </a:r>
          </a:p>
          <a:p>
            <a:pPr marL="192882" lvl="1" indent="0">
              <a:spcBef>
                <a:spcPts val="0"/>
              </a:spcBef>
              <a:buNone/>
            </a:pPr>
            <a:r>
              <a:rPr lang="en-US" sz="1800" dirty="0">
                <a:solidFill>
                  <a:schemeClr val="bg1"/>
                </a:solidFill>
              </a:rPr>
              <a:t>	6.4.2 Sizing for Take-off Distance</a:t>
            </a:r>
          </a:p>
          <a:p>
            <a:pPr marL="192882" lvl="1" indent="0">
              <a:spcBef>
                <a:spcPts val="0"/>
              </a:spcBef>
              <a:buNone/>
            </a:pPr>
            <a:r>
              <a:rPr lang="en-US" sz="1800" dirty="0">
                <a:solidFill>
                  <a:schemeClr val="bg1"/>
                </a:solidFill>
              </a:rPr>
              <a:t>	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837238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6.4.3 Sizing for Landing Requirements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Assume equilibrium between lift and weight at the approach speed to be able to determine </a:t>
            </a:r>
            <a:r>
              <a:rPr lang="en-US" altLang="en-US" sz="2000" dirty="0" err="1"/>
              <a:t>V</a:t>
            </a:r>
            <a:r>
              <a:rPr lang="en-US" altLang="en-US" sz="2000" baseline="-25000" dirty="0" err="1"/>
              <a:t>S,land</a:t>
            </a:r>
            <a:endParaRPr lang="en-US" altLang="en-US" sz="2000" baseline="-25000" dirty="0"/>
          </a:p>
          <a:p>
            <a:pPr marL="0" indent="0">
              <a:buNone/>
            </a:pPr>
            <a:endParaRPr lang="en-US" altLang="en-US" sz="2000" dirty="0"/>
          </a:p>
          <a:p>
            <a:endParaRPr lang="en-US" altLang="en-US" sz="2000" dirty="0"/>
          </a:p>
          <a:p>
            <a:endParaRPr lang="en-US" altLang="en-US" sz="2000" dirty="0"/>
          </a:p>
          <a:p>
            <a:endParaRPr lang="en-US" altLang="en-US" sz="2000" dirty="0"/>
          </a:p>
          <a:p>
            <a:pPr marL="0" indent="0">
              <a:buNone/>
            </a:pPr>
            <a:r>
              <a:rPr lang="en-US" altLang="en-US" sz="2000" dirty="0"/>
              <a:t>And</a:t>
            </a:r>
          </a:p>
          <a:p>
            <a:endParaRPr lang="en-US" altLang="en-US" sz="2000" dirty="0"/>
          </a:p>
          <a:p>
            <a:pPr marL="0" indent="0" eaLnBrk="1" hangingPunct="1">
              <a:spcBef>
                <a:spcPct val="20000"/>
              </a:spcBef>
              <a:buNone/>
            </a:pPr>
            <a:endParaRPr lang="en-US" sz="2000" dirty="0"/>
          </a:p>
          <a:p>
            <a:pPr marL="0" indent="0" eaLnBrk="1" hangingPunct="1">
              <a:spcBef>
                <a:spcPct val="20000"/>
              </a:spcBef>
              <a:buNone/>
            </a:pPr>
            <a:r>
              <a:rPr lang="en-US" sz="2000" dirty="0"/>
              <a:t>Then:</a:t>
            </a:r>
          </a:p>
        </p:txBody>
      </p:sp>
      <p:graphicFrame>
        <p:nvGraphicFramePr>
          <p:cNvPr id="10" name="Object 5">
            <a:extLst>
              <a:ext uri="{FF2B5EF4-FFF2-40B4-BE49-F238E27FC236}">
                <a16:creationId xmlns:a16="http://schemas.microsoft.com/office/drawing/2014/main" id="{96150FF1-1875-4CDE-918F-1D83DAD8F4A1}"/>
              </a:ext>
            </a:extLst>
          </p:cNvPr>
          <p:cNvGraphicFramePr>
            <a:graphicFrameLocks noChangeAspect="1"/>
          </p:cNvGraphicFramePr>
          <p:nvPr>
            <p:extLst>
              <p:ext uri="{D42A27DB-BD31-4B8C-83A1-F6EECF244321}">
                <p14:modId xmlns:p14="http://schemas.microsoft.com/office/powerpoint/2010/main" val="2017887192"/>
              </p:ext>
            </p:extLst>
          </p:nvPr>
        </p:nvGraphicFramePr>
        <p:xfrm>
          <a:off x="4343400" y="2065341"/>
          <a:ext cx="3505200" cy="974725"/>
        </p:xfrm>
        <a:graphic>
          <a:graphicData uri="http://schemas.openxmlformats.org/presentationml/2006/ole">
            <mc:AlternateContent xmlns:mc="http://schemas.openxmlformats.org/markup-compatibility/2006">
              <mc:Choice xmlns:v="urn:schemas-microsoft-com:vml" Requires="v">
                <p:oleObj name="Equation" r:id="rId3" imgW="1460160" imgH="406080" progId="Equation.DSMT4">
                  <p:embed/>
                </p:oleObj>
              </mc:Choice>
              <mc:Fallback>
                <p:oleObj name="Equation" r:id="rId3" imgW="1460160" imgH="406080" progId="Equation.DSMT4">
                  <p:embed/>
                  <p:pic>
                    <p:nvPicPr>
                      <p:cNvPr id="10" name="Object 5">
                        <a:extLst>
                          <a:ext uri="{FF2B5EF4-FFF2-40B4-BE49-F238E27FC236}">
                            <a16:creationId xmlns:a16="http://schemas.microsoft.com/office/drawing/2014/main" id="{96150FF1-1875-4CDE-918F-1D83DAD8F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065341"/>
                        <a:ext cx="350520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B5D426B9-7930-445E-819B-AA7915CA175C}"/>
              </a:ext>
            </a:extLst>
          </p:cNvPr>
          <p:cNvGraphicFramePr>
            <a:graphicFrameLocks noChangeAspect="1"/>
          </p:cNvGraphicFramePr>
          <p:nvPr>
            <p:extLst>
              <p:ext uri="{D42A27DB-BD31-4B8C-83A1-F6EECF244321}">
                <p14:modId xmlns:p14="http://schemas.microsoft.com/office/powerpoint/2010/main" val="420781906"/>
              </p:ext>
            </p:extLst>
          </p:nvPr>
        </p:nvGraphicFramePr>
        <p:xfrm>
          <a:off x="3825875" y="3698875"/>
          <a:ext cx="1889125" cy="547688"/>
        </p:xfrm>
        <a:graphic>
          <a:graphicData uri="http://schemas.openxmlformats.org/presentationml/2006/ole">
            <mc:AlternateContent xmlns:mc="http://schemas.openxmlformats.org/markup-compatibility/2006">
              <mc:Choice xmlns:v="urn:schemas-microsoft-com:vml" Requires="v">
                <p:oleObj name="Equation" r:id="rId5" imgW="787320" imgH="228600" progId="Equation.DSMT4">
                  <p:embed/>
                </p:oleObj>
              </mc:Choice>
              <mc:Fallback>
                <p:oleObj name="Equation" r:id="rId5" imgW="787320" imgH="228600" progId="Equation.DSMT4">
                  <p:embed/>
                  <p:pic>
                    <p:nvPicPr>
                      <p:cNvPr id="11" name="Object 6">
                        <a:extLst>
                          <a:ext uri="{FF2B5EF4-FFF2-40B4-BE49-F238E27FC236}">
                            <a16:creationId xmlns:a16="http://schemas.microsoft.com/office/drawing/2014/main" id="{B5D426B9-7930-445E-819B-AA7915CA17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875" y="3698875"/>
                        <a:ext cx="1889125"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8">
            <a:extLst>
              <a:ext uri="{FF2B5EF4-FFF2-40B4-BE49-F238E27FC236}">
                <a16:creationId xmlns:a16="http://schemas.microsoft.com/office/drawing/2014/main" id="{96E71D37-A295-4226-BFC1-E981A42ECD6B}"/>
              </a:ext>
            </a:extLst>
          </p:cNvPr>
          <p:cNvGraphicFramePr>
            <a:graphicFrameLocks noChangeAspect="1"/>
          </p:cNvGraphicFramePr>
          <p:nvPr>
            <p:extLst>
              <p:ext uri="{D42A27DB-BD31-4B8C-83A1-F6EECF244321}">
                <p14:modId xmlns:p14="http://schemas.microsoft.com/office/powerpoint/2010/main" val="1166109888"/>
              </p:ext>
            </p:extLst>
          </p:nvPr>
        </p:nvGraphicFramePr>
        <p:xfrm>
          <a:off x="4607609" y="4697826"/>
          <a:ext cx="2976781" cy="1106074"/>
        </p:xfrm>
        <a:graphic>
          <a:graphicData uri="http://schemas.openxmlformats.org/presentationml/2006/ole">
            <mc:AlternateContent xmlns:mc="http://schemas.openxmlformats.org/markup-compatibility/2006">
              <mc:Choice xmlns:v="urn:schemas-microsoft-com:vml" Requires="v">
                <p:oleObj name="Equation" r:id="rId7" imgW="1638000" imgH="609480" progId="Equation.DSMT4">
                  <p:embed/>
                </p:oleObj>
              </mc:Choice>
              <mc:Fallback>
                <p:oleObj name="Equation" r:id="rId7" imgW="1638000" imgH="609480" progId="Equation.DSMT4">
                  <p:embed/>
                  <p:pic>
                    <p:nvPicPr>
                      <p:cNvPr id="12" name="Object 8">
                        <a:extLst>
                          <a:ext uri="{FF2B5EF4-FFF2-40B4-BE49-F238E27FC236}">
                            <a16:creationId xmlns:a16="http://schemas.microsoft.com/office/drawing/2014/main" id="{96E71D37-A295-4226-BFC1-E981A42EC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609" y="4697826"/>
                        <a:ext cx="2976781" cy="1106074"/>
                      </a:xfrm>
                      <a:prstGeom prst="rect">
                        <a:avLst/>
                      </a:prstGeom>
                      <a:noFill/>
                      <a:ln>
                        <a:noFill/>
                      </a:ln>
                      <a:effectLst/>
                    </p:spPr>
                  </p:pic>
                </p:oleObj>
              </mc:Fallback>
            </mc:AlternateContent>
          </a:graphicData>
        </a:graphic>
      </p:graphicFrame>
      <p:graphicFrame>
        <p:nvGraphicFramePr>
          <p:cNvPr id="3" name="Object 9">
            <a:extLst>
              <a:ext uri="{FF2B5EF4-FFF2-40B4-BE49-F238E27FC236}">
                <a16:creationId xmlns:a16="http://schemas.microsoft.com/office/drawing/2014/main" id="{E2637D5A-7A70-44D9-B435-7B0CB480D14C}"/>
              </a:ext>
            </a:extLst>
          </p:cNvPr>
          <p:cNvGraphicFramePr>
            <a:graphicFrameLocks noChangeAspect="1"/>
          </p:cNvGraphicFramePr>
          <p:nvPr>
            <p:extLst>
              <p:ext uri="{D42A27DB-BD31-4B8C-83A1-F6EECF244321}">
                <p14:modId xmlns:p14="http://schemas.microsoft.com/office/powerpoint/2010/main" val="3094581859"/>
              </p:ext>
            </p:extLst>
          </p:nvPr>
        </p:nvGraphicFramePr>
        <p:xfrm>
          <a:off x="6477000" y="3654266"/>
          <a:ext cx="2743200" cy="639763"/>
        </p:xfrm>
        <a:graphic>
          <a:graphicData uri="http://schemas.openxmlformats.org/presentationml/2006/ole">
            <mc:AlternateContent xmlns:mc="http://schemas.openxmlformats.org/markup-compatibility/2006">
              <mc:Choice xmlns:v="urn:schemas-microsoft-com:vml" Requires="v">
                <p:oleObj name="Equation" r:id="rId9" imgW="1143000" imgH="266400" progId="Equation.DSMT4">
                  <p:embed/>
                </p:oleObj>
              </mc:Choice>
              <mc:Fallback>
                <p:oleObj name="Equation" r:id="rId9" imgW="1143000" imgH="266400" progId="Equation.DSMT4">
                  <p:embed/>
                  <p:pic>
                    <p:nvPicPr>
                      <p:cNvPr id="3" name="Object 9">
                        <a:extLst>
                          <a:ext uri="{FF2B5EF4-FFF2-40B4-BE49-F238E27FC236}">
                            <a16:creationId xmlns:a16="http://schemas.microsoft.com/office/drawing/2014/main" id="{E2637D5A-7A70-44D9-B435-7B0CB480D1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3654266"/>
                        <a:ext cx="27432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Arrow: Right 5">
            <a:extLst>
              <a:ext uri="{FF2B5EF4-FFF2-40B4-BE49-F238E27FC236}">
                <a16:creationId xmlns:a16="http://schemas.microsoft.com/office/drawing/2014/main" id="{BC3ED376-1120-4877-A5C1-DA3A0E265735}"/>
              </a:ext>
            </a:extLst>
          </p:cNvPr>
          <p:cNvSpPr/>
          <p:nvPr/>
        </p:nvSpPr>
        <p:spPr>
          <a:xfrm rot="5400000">
            <a:off x="5302366" y="3668143"/>
            <a:ext cx="1630583"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Tree>
    <p:extLst>
      <p:ext uri="{BB962C8B-B14F-4D97-AF65-F5344CB8AC3E}">
        <p14:creationId xmlns:p14="http://schemas.microsoft.com/office/powerpoint/2010/main" val="1266196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Prop. A/C) </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sz="2000" dirty="0"/>
              <a:t>For example: mission requirements state that </a:t>
            </a:r>
            <a:r>
              <a:rPr lang="en-US" altLang="en-US" sz="2000" dirty="0" err="1"/>
              <a:t>s</a:t>
            </a:r>
            <a:r>
              <a:rPr lang="en-US" altLang="en-US" sz="2000" baseline="-25000" dirty="0" err="1"/>
              <a:t>land</a:t>
            </a:r>
            <a:r>
              <a:rPr lang="en-US" altLang="en-US" sz="2000" dirty="0"/>
              <a:t> ≤ 550 m</a:t>
            </a:r>
          </a:p>
          <a:p>
            <a:r>
              <a:rPr lang="en-US" altLang="en-US" sz="2000" dirty="0"/>
              <a:t>The stall speed in landing configuration must be chosen such that it meets the airworthiness requirements:</a:t>
            </a:r>
          </a:p>
          <a:p>
            <a:pPr eaLnBrk="1" hangingPunct="1">
              <a:spcBef>
                <a:spcPct val="20000"/>
              </a:spcBef>
            </a:pPr>
            <a:endParaRPr lang="en-US" altLang="en-US" sz="2000" dirty="0"/>
          </a:p>
          <a:p>
            <a:pPr marL="0" indent="0">
              <a:buNone/>
            </a:pPr>
            <a:endParaRPr lang="en-US" altLang="en-US" sz="2000" dirty="0"/>
          </a:p>
          <a:p>
            <a:endParaRPr lang="en-US" altLang="en-US" sz="2000" dirty="0"/>
          </a:p>
          <a:p>
            <a:r>
              <a:rPr lang="en-US" altLang="en-US" sz="2000" dirty="0"/>
              <a:t>Now choose a range of </a:t>
            </a:r>
            <a:r>
              <a:rPr lang="en-US" altLang="en-US" sz="2000" dirty="0" err="1"/>
              <a:t>C</a:t>
            </a:r>
            <a:r>
              <a:rPr lang="en-US" altLang="en-US" sz="2000" baseline="-25000" dirty="0" err="1"/>
              <a:t>Lmax</a:t>
            </a:r>
            <a:r>
              <a:rPr lang="en-US" altLang="en-US" sz="2000" dirty="0"/>
              <a:t> and solve the equation see the effect on (W/S)</a:t>
            </a:r>
            <a:r>
              <a:rPr lang="en-US" altLang="en-US" sz="2000" baseline="-25000" dirty="0"/>
              <a:t>TO</a:t>
            </a:r>
          </a:p>
          <a:p>
            <a:pPr lvl="1"/>
            <a:r>
              <a:rPr lang="en-US" altLang="en-US" sz="1600" dirty="0"/>
              <a:t>Assume W</a:t>
            </a:r>
            <a:r>
              <a:rPr lang="en-US" altLang="en-US" sz="1600" baseline="-25000" dirty="0"/>
              <a:t>L</a:t>
            </a:r>
            <a:r>
              <a:rPr lang="en-US" altLang="en-US" sz="1600" dirty="0"/>
              <a:t>/W</a:t>
            </a:r>
            <a:r>
              <a:rPr lang="en-US" altLang="en-US" sz="1600" baseline="-25000" dirty="0"/>
              <a:t>TO</a:t>
            </a:r>
            <a:r>
              <a:rPr lang="en-US" altLang="en-US" sz="1600" dirty="0"/>
              <a:t> = 0.95  =&gt; f = 0.95 (look at your mission/fuel weights!)</a:t>
            </a:r>
          </a:p>
          <a:p>
            <a:pPr lvl="1"/>
            <a:r>
              <a:rPr lang="en-US" altLang="en-US" sz="1600" dirty="0"/>
              <a:t>Assume </a:t>
            </a:r>
            <a:r>
              <a:rPr lang="en-US" altLang="en-US" sz="1600" dirty="0" err="1"/>
              <a:t>C</a:t>
            </a:r>
            <a:r>
              <a:rPr lang="en-US" altLang="en-US" sz="1600" baseline="-25000" dirty="0" err="1"/>
              <a:t>Lmax</a:t>
            </a:r>
            <a:r>
              <a:rPr lang="en-US" altLang="en-US" sz="1600" dirty="0"/>
              <a:t> = 1.6 – 2.2 (look at your aircraft-specific numbers!)</a:t>
            </a:r>
          </a:p>
          <a:p>
            <a:pPr lvl="1"/>
            <a:endParaRPr lang="en-US" altLang="en-US" sz="1600" dirty="0"/>
          </a:p>
          <a:p>
            <a:pPr lvl="1"/>
            <a:endParaRPr lang="en-US" altLang="en-US" sz="1600" dirty="0"/>
          </a:p>
          <a:p>
            <a:endParaRPr lang="en-US" altLang="en-US" sz="1600" dirty="0"/>
          </a:p>
          <a:p>
            <a:r>
              <a:rPr lang="en-US" altLang="en-US" sz="2000" dirty="0"/>
              <a:t>Plot the resulting vertical lines on the diagram!</a:t>
            </a:r>
          </a:p>
        </p:txBody>
      </p:sp>
      <p:graphicFrame>
        <p:nvGraphicFramePr>
          <p:cNvPr id="3" name="Object 9">
            <a:extLst>
              <a:ext uri="{FF2B5EF4-FFF2-40B4-BE49-F238E27FC236}">
                <a16:creationId xmlns:a16="http://schemas.microsoft.com/office/drawing/2014/main" id="{E2637D5A-7A70-44D9-B435-7B0CB480D14C}"/>
              </a:ext>
            </a:extLst>
          </p:cNvPr>
          <p:cNvGraphicFramePr>
            <a:graphicFrameLocks noChangeAspect="1"/>
          </p:cNvGraphicFramePr>
          <p:nvPr>
            <p:extLst>
              <p:ext uri="{D42A27DB-BD31-4B8C-83A1-F6EECF244321}">
                <p14:modId xmlns:p14="http://schemas.microsoft.com/office/powerpoint/2010/main" val="3059515270"/>
              </p:ext>
            </p:extLst>
          </p:nvPr>
        </p:nvGraphicFramePr>
        <p:xfrm>
          <a:off x="3062288" y="3105150"/>
          <a:ext cx="1735137" cy="401638"/>
        </p:xfrm>
        <a:graphic>
          <a:graphicData uri="http://schemas.openxmlformats.org/presentationml/2006/ole">
            <mc:AlternateContent xmlns:mc="http://schemas.openxmlformats.org/markup-compatibility/2006">
              <mc:Choice xmlns:v="urn:schemas-microsoft-com:vml" Requires="v">
                <p:oleObj name="Equation" r:id="rId3" imgW="1155600" imgH="266400" progId="Equation.DSMT4">
                  <p:embed/>
                </p:oleObj>
              </mc:Choice>
              <mc:Fallback>
                <p:oleObj name="Equation" r:id="rId3" imgW="1155600" imgH="266400" progId="Equation.DSMT4">
                  <p:embed/>
                  <p:pic>
                    <p:nvPicPr>
                      <p:cNvPr id="3" name="Object 9">
                        <a:extLst>
                          <a:ext uri="{FF2B5EF4-FFF2-40B4-BE49-F238E27FC236}">
                            <a16:creationId xmlns:a16="http://schemas.microsoft.com/office/drawing/2014/main" id="{E2637D5A-7A70-44D9-B435-7B0CB480D14C}"/>
                          </a:ext>
                        </a:extLst>
                      </p:cNvPr>
                      <p:cNvPicPr>
                        <a:picLocks noChangeAspect="1" noChangeArrowheads="1"/>
                      </p:cNvPicPr>
                      <p:nvPr/>
                    </p:nvPicPr>
                    <p:blipFill>
                      <a:blip r:embed="rId4"/>
                      <a:srcRect/>
                      <a:stretch>
                        <a:fillRect/>
                      </a:stretch>
                    </p:blipFill>
                    <p:spPr bwMode="auto">
                      <a:xfrm>
                        <a:off x="3062288" y="3105150"/>
                        <a:ext cx="1735137" cy="401638"/>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59B2AB13-A174-4407-905F-4965F78C7612}"/>
              </a:ext>
            </a:extLst>
          </p:cNvPr>
          <p:cNvGraphicFramePr>
            <a:graphicFrameLocks noChangeAspect="1"/>
          </p:cNvGraphicFramePr>
          <p:nvPr>
            <p:extLst>
              <p:ext uri="{D42A27DB-BD31-4B8C-83A1-F6EECF244321}">
                <p14:modId xmlns:p14="http://schemas.microsoft.com/office/powerpoint/2010/main" val="3085430602"/>
              </p:ext>
            </p:extLst>
          </p:nvPr>
        </p:nvGraphicFramePr>
        <p:xfrm>
          <a:off x="6714390" y="2843213"/>
          <a:ext cx="4318000" cy="817562"/>
        </p:xfrm>
        <a:graphic>
          <a:graphicData uri="http://schemas.openxmlformats.org/presentationml/2006/ole">
            <mc:AlternateContent xmlns:mc="http://schemas.openxmlformats.org/markup-compatibility/2006">
              <mc:Choice xmlns:v="urn:schemas-microsoft-com:vml" Requires="v">
                <p:oleObj name="Equation" r:id="rId5" imgW="2412720" imgH="457200" progId="Equation.DSMT4">
                  <p:embed/>
                </p:oleObj>
              </mc:Choice>
              <mc:Fallback>
                <p:oleObj name="Equation" r:id="rId5" imgW="2412720" imgH="457200" progId="Equation.DSMT4">
                  <p:embed/>
                  <p:pic>
                    <p:nvPicPr>
                      <p:cNvPr id="8" name="Object 5">
                        <a:extLst>
                          <a:ext uri="{FF2B5EF4-FFF2-40B4-BE49-F238E27FC236}">
                            <a16:creationId xmlns:a16="http://schemas.microsoft.com/office/drawing/2014/main" id="{59B2AB13-A174-4407-905F-4965F78C7612}"/>
                          </a:ext>
                        </a:extLst>
                      </p:cNvPr>
                      <p:cNvPicPr>
                        <a:picLocks noChangeAspect="1" noChangeArrowheads="1"/>
                      </p:cNvPicPr>
                      <p:nvPr/>
                    </p:nvPicPr>
                    <p:blipFill>
                      <a:blip r:embed="rId6"/>
                      <a:srcRect/>
                      <a:stretch>
                        <a:fillRect/>
                      </a:stretch>
                    </p:blipFill>
                    <p:spPr bwMode="auto">
                      <a:xfrm>
                        <a:off x="6714390" y="2843213"/>
                        <a:ext cx="4318000" cy="817562"/>
                      </a:xfrm>
                      <a:prstGeom prst="rect">
                        <a:avLst/>
                      </a:prstGeom>
                      <a:noFill/>
                      <a:ln>
                        <a:noFill/>
                      </a:ln>
                      <a:effectLst/>
                    </p:spPr>
                  </p:pic>
                </p:oleObj>
              </mc:Fallback>
            </mc:AlternateContent>
          </a:graphicData>
        </a:graphic>
      </p:graphicFrame>
      <p:sp>
        <p:nvSpPr>
          <p:cNvPr id="5" name="Arrow: Right 4">
            <a:extLst>
              <a:ext uri="{FF2B5EF4-FFF2-40B4-BE49-F238E27FC236}">
                <a16:creationId xmlns:a16="http://schemas.microsoft.com/office/drawing/2014/main" id="{AEB1D127-A22F-402A-A490-00E14D7A22C4}"/>
              </a:ext>
            </a:extLst>
          </p:cNvPr>
          <p:cNvSpPr/>
          <p:nvPr/>
        </p:nvSpPr>
        <p:spPr>
          <a:xfrm>
            <a:off x="5111015" y="3001201"/>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Rearrange</a:t>
            </a:r>
          </a:p>
        </p:txBody>
      </p:sp>
      <p:graphicFrame>
        <p:nvGraphicFramePr>
          <p:cNvPr id="13" name="Object 5">
            <a:extLst>
              <a:ext uri="{FF2B5EF4-FFF2-40B4-BE49-F238E27FC236}">
                <a16:creationId xmlns:a16="http://schemas.microsoft.com/office/drawing/2014/main" id="{626110E4-0E5B-4401-B359-812906B52805}"/>
              </a:ext>
            </a:extLst>
          </p:cNvPr>
          <p:cNvGraphicFramePr>
            <a:graphicFrameLocks noChangeAspect="1"/>
          </p:cNvGraphicFramePr>
          <p:nvPr>
            <p:extLst>
              <p:ext uri="{D42A27DB-BD31-4B8C-83A1-F6EECF244321}">
                <p14:modId xmlns:p14="http://schemas.microsoft.com/office/powerpoint/2010/main" val="1157195285"/>
              </p:ext>
            </p:extLst>
          </p:nvPr>
        </p:nvGraphicFramePr>
        <p:xfrm>
          <a:off x="4714875" y="4581525"/>
          <a:ext cx="2527300" cy="950913"/>
        </p:xfrm>
        <a:graphic>
          <a:graphicData uri="http://schemas.openxmlformats.org/presentationml/2006/ole">
            <mc:AlternateContent xmlns:mc="http://schemas.openxmlformats.org/markup-compatibility/2006">
              <mc:Choice xmlns:v="urn:schemas-microsoft-com:vml" Requires="v">
                <p:oleObj name="Equation" r:id="rId7" imgW="1650960" imgH="622080" progId="Equation.DSMT4">
                  <p:embed/>
                </p:oleObj>
              </mc:Choice>
              <mc:Fallback>
                <p:oleObj name="Equation" r:id="rId7" imgW="1650960" imgH="622080" progId="Equation.DSMT4">
                  <p:embed/>
                  <p:pic>
                    <p:nvPicPr>
                      <p:cNvPr id="13" name="Object 5">
                        <a:extLst>
                          <a:ext uri="{FF2B5EF4-FFF2-40B4-BE49-F238E27FC236}">
                            <a16:creationId xmlns:a16="http://schemas.microsoft.com/office/drawing/2014/main" id="{626110E4-0E5B-4401-B359-812906B52805}"/>
                          </a:ext>
                        </a:extLst>
                      </p:cNvPr>
                      <p:cNvPicPr>
                        <a:picLocks noChangeAspect="1" noChangeArrowheads="1"/>
                      </p:cNvPicPr>
                      <p:nvPr/>
                    </p:nvPicPr>
                    <p:blipFill>
                      <a:blip r:embed="rId8"/>
                      <a:srcRect/>
                      <a:stretch>
                        <a:fillRect/>
                      </a:stretch>
                    </p:blipFill>
                    <p:spPr bwMode="auto">
                      <a:xfrm>
                        <a:off x="4714875" y="4581525"/>
                        <a:ext cx="2527300" cy="9509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4590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Prop. A/C) </a:t>
            </a:r>
          </a:p>
        </p:txBody>
      </p:sp>
      <p:graphicFrame>
        <p:nvGraphicFramePr>
          <p:cNvPr id="11" name="Object 6">
            <a:extLst>
              <a:ext uri="{FF2B5EF4-FFF2-40B4-BE49-F238E27FC236}">
                <a16:creationId xmlns:a16="http://schemas.microsoft.com/office/drawing/2014/main" id="{28619E3E-AC07-48C9-95E5-9485694F7A39}"/>
              </a:ext>
            </a:extLst>
          </p:cNvPr>
          <p:cNvGraphicFramePr>
            <a:graphicFrameLocks noChangeAspect="1"/>
          </p:cNvGraphicFramePr>
          <p:nvPr>
            <p:extLst>
              <p:ext uri="{D42A27DB-BD31-4B8C-83A1-F6EECF244321}">
                <p14:modId xmlns:p14="http://schemas.microsoft.com/office/powerpoint/2010/main" val="967431261"/>
              </p:ext>
            </p:extLst>
          </p:nvPr>
        </p:nvGraphicFramePr>
        <p:xfrm>
          <a:off x="2260600" y="1089819"/>
          <a:ext cx="7670800" cy="467836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7DF3C4BB-B651-4595-8A71-6169ED63BA15}"/>
              </a:ext>
            </a:extLst>
          </p:cNvPr>
          <p:cNvSpPr/>
          <p:nvPr/>
        </p:nvSpPr>
        <p:spPr>
          <a:xfrm>
            <a:off x="3042033" y="2136808"/>
            <a:ext cx="4321293" cy="3029076"/>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35783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Prop. A/C) </a:t>
            </a:r>
          </a:p>
        </p:txBody>
      </p:sp>
      <p:graphicFrame>
        <p:nvGraphicFramePr>
          <p:cNvPr id="4" name="Object 5">
            <a:extLst>
              <a:ext uri="{FF2B5EF4-FFF2-40B4-BE49-F238E27FC236}">
                <a16:creationId xmlns:a16="http://schemas.microsoft.com/office/drawing/2014/main" id="{4CE13D7C-24E7-4A6E-8031-F630D9A9429B}"/>
              </a:ext>
            </a:extLst>
          </p:cNvPr>
          <p:cNvGraphicFramePr>
            <a:graphicFrameLocks noChangeAspect="1"/>
          </p:cNvGraphicFramePr>
          <p:nvPr>
            <p:extLst>
              <p:ext uri="{D42A27DB-BD31-4B8C-83A1-F6EECF244321}">
                <p14:modId xmlns:p14="http://schemas.microsoft.com/office/powerpoint/2010/main" val="3680453271"/>
              </p:ext>
            </p:extLst>
          </p:nvPr>
        </p:nvGraphicFramePr>
        <p:xfrm>
          <a:off x="2165684" y="1096169"/>
          <a:ext cx="7670800" cy="4672012"/>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9CED7600-F5A9-4E6E-9897-1F8F372745A1}"/>
              </a:ext>
            </a:extLst>
          </p:cNvPr>
          <p:cNvGrpSpPr/>
          <p:nvPr/>
        </p:nvGrpSpPr>
        <p:grpSpPr>
          <a:xfrm>
            <a:off x="3091588" y="2143748"/>
            <a:ext cx="4271737" cy="3044269"/>
            <a:chOff x="3892429" y="1962150"/>
            <a:chExt cx="6083584" cy="2819400"/>
          </a:xfrm>
        </p:grpSpPr>
        <p:sp>
          <p:nvSpPr>
            <p:cNvPr id="9" name="Freeform: Shape 8">
              <a:extLst>
                <a:ext uri="{FF2B5EF4-FFF2-40B4-BE49-F238E27FC236}">
                  <a16:creationId xmlns:a16="http://schemas.microsoft.com/office/drawing/2014/main" id="{074B6035-00B6-4205-8281-A2E49C9F57C5}"/>
                </a:ext>
              </a:extLst>
            </p:cNvPr>
            <p:cNvSpPr/>
            <p:nvPr/>
          </p:nvSpPr>
          <p:spPr>
            <a:xfrm flipH="1">
              <a:off x="3892429" y="1962150"/>
              <a:ext cx="6083584" cy="281940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677" h="3884660">
                  <a:moveTo>
                    <a:pt x="0" y="3858959"/>
                  </a:moveTo>
                  <a:lnTo>
                    <a:pt x="5680677" y="3884660"/>
                  </a:lnTo>
                  <a:lnTo>
                    <a:pt x="5680677" y="1"/>
                  </a:lnTo>
                  <a:lnTo>
                    <a:pt x="4307269" y="13502"/>
                  </a:lnTo>
                  <a:cubicBezTo>
                    <a:pt x="3983653" y="1139217"/>
                    <a:pt x="3503581" y="1530993"/>
                    <a:pt x="2802992" y="2015977"/>
                  </a:cubicBezTo>
                  <a:cubicBezTo>
                    <a:pt x="2102403" y="2500961"/>
                    <a:pt x="789553" y="2883231"/>
                    <a:pt x="14136" y="2898839"/>
                  </a:cubicBezTo>
                  <a:lnTo>
                    <a:pt x="0" y="3858959"/>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7CF5575-E9BF-4AE5-B1F1-1972DBC10081}"/>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3255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Jet A/C) </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sz="2000" dirty="0"/>
              <a:t>For example: mission requirements state that </a:t>
            </a:r>
            <a:r>
              <a:rPr lang="en-US" altLang="en-US" sz="2000" dirty="0" err="1"/>
              <a:t>s</a:t>
            </a:r>
            <a:r>
              <a:rPr lang="en-US" altLang="en-US" sz="2000" baseline="-25000" dirty="0" err="1"/>
              <a:t>land</a:t>
            </a:r>
            <a:r>
              <a:rPr lang="en-US" altLang="en-US" sz="2000" dirty="0"/>
              <a:t> ≤ 1200 m</a:t>
            </a:r>
          </a:p>
          <a:p>
            <a:r>
              <a:rPr lang="en-US" altLang="en-US" sz="2000" dirty="0"/>
              <a:t>The stall speed in landing configuration must be chosen such that it meets the airworthiness requirements:</a:t>
            </a:r>
          </a:p>
          <a:p>
            <a:pPr eaLnBrk="1" hangingPunct="1">
              <a:spcBef>
                <a:spcPct val="20000"/>
              </a:spcBef>
            </a:pPr>
            <a:endParaRPr lang="en-US" altLang="en-US" sz="2000" dirty="0"/>
          </a:p>
          <a:p>
            <a:pPr marL="0" indent="0">
              <a:buNone/>
            </a:pPr>
            <a:endParaRPr lang="en-US" altLang="en-US" sz="2000" dirty="0"/>
          </a:p>
          <a:p>
            <a:endParaRPr lang="en-US" altLang="en-US" sz="2000" dirty="0"/>
          </a:p>
          <a:p>
            <a:r>
              <a:rPr lang="en-US" altLang="en-US" sz="2000" dirty="0"/>
              <a:t>Now choose a range of </a:t>
            </a:r>
            <a:r>
              <a:rPr lang="en-US" altLang="en-US" sz="2000" dirty="0" err="1"/>
              <a:t>C</a:t>
            </a:r>
            <a:r>
              <a:rPr lang="en-US" altLang="en-US" sz="2000" baseline="-25000" dirty="0" err="1"/>
              <a:t>Lmax</a:t>
            </a:r>
            <a:r>
              <a:rPr lang="en-US" altLang="en-US" sz="2000" dirty="0"/>
              <a:t> and solve the equation see the effect on (W/S)</a:t>
            </a:r>
            <a:r>
              <a:rPr lang="en-US" altLang="en-US" sz="2000" baseline="-25000" dirty="0"/>
              <a:t>TO</a:t>
            </a:r>
          </a:p>
          <a:p>
            <a:pPr lvl="1"/>
            <a:r>
              <a:rPr lang="en-US" altLang="en-US" sz="1600" dirty="0"/>
              <a:t>Assume W</a:t>
            </a:r>
            <a:r>
              <a:rPr lang="en-US" altLang="en-US" sz="1600" baseline="-25000" dirty="0"/>
              <a:t>L</a:t>
            </a:r>
            <a:r>
              <a:rPr lang="en-US" altLang="en-US" sz="1600" dirty="0"/>
              <a:t>/W</a:t>
            </a:r>
            <a:r>
              <a:rPr lang="en-US" altLang="en-US" sz="1600" baseline="-25000" dirty="0"/>
              <a:t>TO</a:t>
            </a:r>
            <a:r>
              <a:rPr lang="en-US" altLang="en-US" sz="1600" dirty="0"/>
              <a:t> = 0.88  =&gt; f = 0.88 (look at your mission/fuel weights!)</a:t>
            </a:r>
          </a:p>
          <a:p>
            <a:pPr lvl="1"/>
            <a:r>
              <a:rPr lang="en-US" altLang="en-US" sz="1600" dirty="0"/>
              <a:t>Assume </a:t>
            </a:r>
            <a:r>
              <a:rPr lang="en-US" altLang="en-US" sz="1600" dirty="0" err="1"/>
              <a:t>C</a:t>
            </a:r>
            <a:r>
              <a:rPr lang="en-US" altLang="en-US" sz="1600" baseline="-25000" dirty="0" err="1"/>
              <a:t>Lmax</a:t>
            </a:r>
            <a:r>
              <a:rPr lang="en-US" altLang="en-US" sz="1600" dirty="0"/>
              <a:t> = 1.6 – 2.4 (look at your aircraft-specific numbers!)</a:t>
            </a:r>
          </a:p>
          <a:p>
            <a:pPr lvl="1"/>
            <a:endParaRPr lang="en-US" altLang="en-US" sz="1600" dirty="0"/>
          </a:p>
          <a:p>
            <a:pPr lvl="1"/>
            <a:endParaRPr lang="en-US" altLang="en-US" sz="1600" dirty="0"/>
          </a:p>
          <a:p>
            <a:endParaRPr lang="en-US" altLang="en-US" sz="1600" dirty="0"/>
          </a:p>
          <a:p>
            <a:r>
              <a:rPr lang="en-US" altLang="en-US" sz="2000" dirty="0"/>
              <a:t>Plot the resulting vertical lines on the diagram!</a:t>
            </a:r>
          </a:p>
        </p:txBody>
      </p:sp>
      <p:graphicFrame>
        <p:nvGraphicFramePr>
          <p:cNvPr id="3" name="Object 9">
            <a:extLst>
              <a:ext uri="{FF2B5EF4-FFF2-40B4-BE49-F238E27FC236}">
                <a16:creationId xmlns:a16="http://schemas.microsoft.com/office/drawing/2014/main" id="{E2637D5A-7A70-44D9-B435-7B0CB480D14C}"/>
              </a:ext>
            </a:extLst>
          </p:cNvPr>
          <p:cNvGraphicFramePr>
            <a:graphicFrameLocks noChangeAspect="1"/>
          </p:cNvGraphicFramePr>
          <p:nvPr/>
        </p:nvGraphicFramePr>
        <p:xfrm>
          <a:off x="3062288" y="3105150"/>
          <a:ext cx="1735137" cy="401638"/>
        </p:xfrm>
        <a:graphic>
          <a:graphicData uri="http://schemas.openxmlformats.org/presentationml/2006/ole">
            <mc:AlternateContent xmlns:mc="http://schemas.openxmlformats.org/markup-compatibility/2006">
              <mc:Choice xmlns:v="urn:schemas-microsoft-com:vml" Requires="v">
                <p:oleObj name="Equation" r:id="rId3" imgW="1155600" imgH="266400" progId="Equation.DSMT4">
                  <p:embed/>
                </p:oleObj>
              </mc:Choice>
              <mc:Fallback>
                <p:oleObj name="Equation" r:id="rId3" imgW="1155600" imgH="266400" progId="Equation.DSMT4">
                  <p:embed/>
                  <p:pic>
                    <p:nvPicPr>
                      <p:cNvPr id="3" name="Object 9">
                        <a:extLst>
                          <a:ext uri="{FF2B5EF4-FFF2-40B4-BE49-F238E27FC236}">
                            <a16:creationId xmlns:a16="http://schemas.microsoft.com/office/drawing/2014/main" id="{E2637D5A-7A70-44D9-B435-7B0CB480D14C}"/>
                          </a:ext>
                        </a:extLst>
                      </p:cNvPr>
                      <p:cNvPicPr>
                        <a:picLocks noChangeAspect="1" noChangeArrowheads="1"/>
                      </p:cNvPicPr>
                      <p:nvPr/>
                    </p:nvPicPr>
                    <p:blipFill>
                      <a:blip r:embed="rId4"/>
                      <a:srcRect/>
                      <a:stretch>
                        <a:fillRect/>
                      </a:stretch>
                    </p:blipFill>
                    <p:spPr bwMode="auto">
                      <a:xfrm>
                        <a:off x="3062288" y="3105150"/>
                        <a:ext cx="1735137" cy="401638"/>
                      </a:xfrm>
                      <a:prstGeom prst="rect">
                        <a:avLst/>
                      </a:prstGeom>
                      <a:no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59B2AB13-A174-4407-905F-4965F78C7612}"/>
              </a:ext>
            </a:extLst>
          </p:cNvPr>
          <p:cNvGraphicFramePr>
            <a:graphicFrameLocks noChangeAspect="1"/>
          </p:cNvGraphicFramePr>
          <p:nvPr>
            <p:extLst>
              <p:ext uri="{D42A27DB-BD31-4B8C-83A1-F6EECF244321}">
                <p14:modId xmlns:p14="http://schemas.microsoft.com/office/powerpoint/2010/main" val="323103"/>
              </p:ext>
            </p:extLst>
          </p:nvPr>
        </p:nvGraphicFramePr>
        <p:xfrm>
          <a:off x="6772275" y="2843213"/>
          <a:ext cx="4203700" cy="817562"/>
        </p:xfrm>
        <a:graphic>
          <a:graphicData uri="http://schemas.openxmlformats.org/presentationml/2006/ole">
            <mc:AlternateContent xmlns:mc="http://schemas.openxmlformats.org/markup-compatibility/2006">
              <mc:Choice xmlns:v="urn:schemas-microsoft-com:vml" Requires="v">
                <p:oleObj name="Equation" r:id="rId5" imgW="2349360" imgH="457200" progId="Equation.DSMT4">
                  <p:embed/>
                </p:oleObj>
              </mc:Choice>
              <mc:Fallback>
                <p:oleObj name="Equation" r:id="rId5" imgW="2349360" imgH="457200" progId="Equation.DSMT4">
                  <p:embed/>
                  <p:pic>
                    <p:nvPicPr>
                      <p:cNvPr id="8" name="Object 5">
                        <a:extLst>
                          <a:ext uri="{FF2B5EF4-FFF2-40B4-BE49-F238E27FC236}">
                            <a16:creationId xmlns:a16="http://schemas.microsoft.com/office/drawing/2014/main" id="{59B2AB13-A174-4407-905F-4965F78C7612}"/>
                          </a:ext>
                        </a:extLst>
                      </p:cNvPr>
                      <p:cNvPicPr>
                        <a:picLocks noChangeAspect="1" noChangeArrowheads="1"/>
                      </p:cNvPicPr>
                      <p:nvPr/>
                    </p:nvPicPr>
                    <p:blipFill>
                      <a:blip r:embed="rId6"/>
                      <a:srcRect/>
                      <a:stretch>
                        <a:fillRect/>
                      </a:stretch>
                    </p:blipFill>
                    <p:spPr bwMode="auto">
                      <a:xfrm>
                        <a:off x="6772275" y="2843213"/>
                        <a:ext cx="4203700" cy="817562"/>
                      </a:xfrm>
                      <a:prstGeom prst="rect">
                        <a:avLst/>
                      </a:prstGeom>
                      <a:noFill/>
                      <a:ln>
                        <a:noFill/>
                      </a:ln>
                      <a:effectLst/>
                    </p:spPr>
                  </p:pic>
                </p:oleObj>
              </mc:Fallback>
            </mc:AlternateContent>
          </a:graphicData>
        </a:graphic>
      </p:graphicFrame>
      <p:sp>
        <p:nvSpPr>
          <p:cNvPr id="5" name="Arrow: Right 4">
            <a:extLst>
              <a:ext uri="{FF2B5EF4-FFF2-40B4-BE49-F238E27FC236}">
                <a16:creationId xmlns:a16="http://schemas.microsoft.com/office/drawing/2014/main" id="{AEB1D127-A22F-402A-A490-00E14D7A22C4}"/>
              </a:ext>
            </a:extLst>
          </p:cNvPr>
          <p:cNvSpPr/>
          <p:nvPr/>
        </p:nvSpPr>
        <p:spPr>
          <a:xfrm>
            <a:off x="5111015" y="3001201"/>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Rearrange</a:t>
            </a:r>
          </a:p>
        </p:txBody>
      </p:sp>
      <p:graphicFrame>
        <p:nvGraphicFramePr>
          <p:cNvPr id="13" name="Object 5">
            <a:extLst>
              <a:ext uri="{FF2B5EF4-FFF2-40B4-BE49-F238E27FC236}">
                <a16:creationId xmlns:a16="http://schemas.microsoft.com/office/drawing/2014/main" id="{626110E4-0E5B-4401-B359-812906B52805}"/>
              </a:ext>
            </a:extLst>
          </p:cNvPr>
          <p:cNvGraphicFramePr>
            <a:graphicFrameLocks noChangeAspect="1"/>
          </p:cNvGraphicFramePr>
          <p:nvPr>
            <p:extLst>
              <p:ext uri="{D42A27DB-BD31-4B8C-83A1-F6EECF244321}">
                <p14:modId xmlns:p14="http://schemas.microsoft.com/office/powerpoint/2010/main" val="4048382518"/>
              </p:ext>
            </p:extLst>
          </p:nvPr>
        </p:nvGraphicFramePr>
        <p:xfrm>
          <a:off x="4714875" y="4581625"/>
          <a:ext cx="2527275" cy="950813"/>
        </p:xfrm>
        <a:graphic>
          <a:graphicData uri="http://schemas.openxmlformats.org/presentationml/2006/ole">
            <mc:AlternateContent xmlns:mc="http://schemas.openxmlformats.org/markup-compatibility/2006">
              <mc:Choice xmlns:v="urn:schemas-microsoft-com:vml" Requires="v">
                <p:oleObj name="Equation" r:id="rId7" imgW="1650960" imgH="622080" progId="Equation.DSMT4">
                  <p:embed/>
                </p:oleObj>
              </mc:Choice>
              <mc:Fallback>
                <p:oleObj name="Equation" r:id="rId7" imgW="1650960" imgH="622080" progId="Equation.DSMT4">
                  <p:embed/>
                  <p:pic>
                    <p:nvPicPr>
                      <p:cNvPr id="13" name="Object 5">
                        <a:extLst>
                          <a:ext uri="{FF2B5EF4-FFF2-40B4-BE49-F238E27FC236}">
                            <a16:creationId xmlns:a16="http://schemas.microsoft.com/office/drawing/2014/main" id="{626110E4-0E5B-4401-B359-812906B52805}"/>
                          </a:ext>
                        </a:extLst>
                      </p:cNvPr>
                      <p:cNvPicPr>
                        <a:picLocks noChangeAspect="1" noChangeArrowheads="1"/>
                      </p:cNvPicPr>
                      <p:nvPr/>
                    </p:nvPicPr>
                    <p:blipFill>
                      <a:blip r:embed="rId8"/>
                      <a:srcRect/>
                      <a:stretch>
                        <a:fillRect/>
                      </a:stretch>
                    </p:blipFill>
                    <p:spPr bwMode="auto">
                      <a:xfrm>
                        <a:off x="4714875" y="4581625"/>
                        <a:ext cx="2527275" cy="9508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50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Jet A/C) </a:t>
            </a:r>
          </a:p>
        </p:txBody>
      </p:sp>
      <p:graphicFrame>
        <p:nvGraphicFramePr>
          <p:cNvPr id="4" name="Object 4">
            <a:extLst>
              <a:ext uri="{FF2B5EF4-FFF2-40B4-BE49-F238E27FC236}">
                <a16:creationId xmlns:a16="http://schemas.microsoft.com/office/drawing/2014/main" id="{711711D2-8770-460A-BC0C-371AD7646C73}"/>
              </a:ext>
            </a:extLst>
          </p:cNvPr>
          <p:cNvGraphicFramePr>
            <a:graphicFrameLocks noChangeAspect="1"/>
          </p:cNvGraphicFramePr>
          <p:nvPr>
            <p:extLst>
              <p:ext uri="{D42A27DB-BD31-4B8C-83A1-F6EECF244321}">
                <p14:modId xmlns:p14="http://schemas.microsoft.com/office/powerpoint/2010/main" val="974025223"/>
              </p:ext>
            </p:extLst>
          </p:nvPr>
        </p:nvGraphicFramePr>
        <p:xfrm>
          <a:off x="2113012" y="1340740"/>
          <a:ext cx="7747000" cy="4621212"/>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DB5D18CA-CF0C-4B3A-A5AC-106E62462992}"/>
              </a:ext>
            </a:extLst>
          </p:cNvPr>
          <p:cNvSpPr/>
          <p:nvPr/>
        </p:nvSpPr>
        <p:spPr>
          <a:xfrm>
            <a:off x="3042034" y="2136808"/>
            <a:ext cx="3609024" cy="2974207"/>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5134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277600" cy="1143000"/>
          </a:xfrm>
        </p:spPr>
        <p:txBody>
          <a:bodyPr/>
          <a:lstStyle/>
          <a:p>
            <a:r>
              <a:rPr lang="en-US" dirty="0"/>
              <a:t>6.4.3 Sizing for Landing Requirements (Example Jet A/C) </a:t>
            </a:r>
          </a:p>
        </p:txBody>
      </p:sp>
      <p:graphicFrame>
        <p:nvGraphicFramePr>
          <p:cNvPr id="5" name="Object 4">
            <a:extLst>
              <a:ext uri="{FF2B5EF4-FFF2-40B4-BE49-F238E27FC236}">
                <a16:creationId xmlns:a16="http://schemas.microsoft.com/office/drawing/2014/main" id="{CE43DA49-5040-4749-8C7C-1DD20FC6087A}"/>
              </a:ext>
            </a:extLst>
          </p:cNvPr>
          <p:cNvGraphicFramePr>
            <a:graphicFrameLocks noChangeAspect="1"/>
          </p:cNvGraphicFramePr>
          <p:nvPr>
            <p:extLst>
              <p:ext uri="{D42A27DB-BD31-4B8C-83A1-F6EECF244321}">
                <p14:modId xmlns:p14="http://schemas.microsoft.com/office/powerpoint/2010/main" val="1169587357"/>
              </p:ext>
            </p:extLst>
          </p:nvPr>
        </p:nvGraphicFramePr>
        <p:xfrm>
          <a:off x="2165684" y="1335432"/>
          <a:ext cx="7823200" cy="46609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a:extLst>
              <a:ext uri="{FF2B5EF4-FFF2-40B4-BE49-F238E27FC236}">
                <a16:creationId xmlns:a16="http://schemas.microsoft.com/office/drawing/2014/main" id="{789DAD2E-F579-4E8C-9649-D564ACCB2564}"/>
              </a:ext>
            </a:extLst>
          </p:cNvPr>
          <p:cNvGrpSpPr/>
          <p:nvPr/>
        </p:nvGrpSpPr>
        <p:grpSpPr>
          <a:xfrm>
            <a:off x="3111166" y="2119868"/>
            <a:ext cx="4492286" cy="3020023"/>
            <a:chOff x="3448050" y="1838324"/>
            <a:chExt cx="4581972" cy="2894807"/>
          </a:xfrm>
        </p:grpSpPr>
        <p:sp>
          <p:nvSpPr>
            <p:cNvPr id="12" name="Freeform: Shape 11">
              <a:extLst>
                <a:ext uri="{FF2B5EF4-FFF2-40B4-BE49-F238E27FC236}">
                  <a16:creationId xmlns:a16="http://schemas.microsoft.com/office/drawing/2014/main" id="{F3B562DF-A4FA-4CE9-BA59-95746DFD54A7}"/>
                </a:ext>
              </a:extLst>
            </p:cNvPr>
            <p:cNvSpPr/>
            <p:nvPr/>
          </p:nvSpPr>
          <p:spPr>
            <a:xfrm>
              <a:off x="3448050" y="1838324"/>
              <a:ext cx="4581972" cy="2894807"/>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91528"/>
                <a:gd name="connsiteY0" fmla="*/ 0 h 3162300"/>
                <a:gd name="connsiteX1" fmla="*/ 4581525 w 4591528"/>
                <a:gd name="connsiteY1" fmla="*/ 0 h 3162300"/>
                <a:gd name="connsiteX2" fmla="*/ 4591528 w 4591528"/>
                <a:gd name="connsiteY2" fmla="*/ 1396401 h 3162300"/>
                <a:gd name="connsiteX3" fmla="*/ 0 w 4591528"/>
                <a:gd name="connsiteY3" fmla="*/ 3162300 h 3162300"/>
                <a:gd name="connsiteX4" fmla="*/ 19050 w 4591528"/>
                <a:gd name="connsiteY4" fmla="*/ 0 h 3162300"/>
                <a:gd name="connsiteX0" fmla="*/ 19050 w 4582487"/>
                <a:gd name="connsiteY0" fmla="*/ 0 h 3162300"/>
                <a:gd name="connsiteX1" fmla="*/ 4581525 w 4582487"/>
                <a:gd name="connsiteY1" fmla="*/ 0 h 3162300"/>
                <a:gd name="connsiteX2" fmla="*/ 4581525 w 4582487"/>
                <a:gd name="connsiteY2" fmla="*/ 1573289 h 3162300"/>
                <a:gd name="connsiteX3" fmla="*/ 0 w 4582487"/>
                <a:gd name="connsiteY3" fmla="*/ 3162300 h 3162300"/>
                <a:gd name="connsiteX4" fmla="*/ 19050 w 4582487"/>
                <a:gd name="connsiteY4" fmla="*/ 0 h 3162300"/>
                <a:gd name="connsiteX0" fmla="*/ 19050 w 4581972"/>
                <a:gd name="connsiteY0" fmla="*/ 0 h 3162300"/>
                <a:gd name="connsiteX1" fmla="*/ 4581525 w 4581972"/>
                <a:gd name="connsiteY1" fmla="*/ 0 h 3162300"/>
                <a:gd name="connsiteX2" fmla="*/ 4571708 w 4581972"/>
                <a:gd name="connsiteY2" fmla="*/ 1210454 h 3162300"/>
                <a:gd name="connsiteX3" fmla="*/ 0 w 4581972"/>
                <a:gd name="connsiteY3" fmla="*/ 3162300 h 3162300"/>
                <a:gd name="connsiteX4" fmla="*/ 19050 w 4581972"/>
                <a:gd name="connsiteY4" fmla="*/ 0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1972" h="3162300">
                  <a:moveTo>
                    <a:pt x="19050" y="0"/>
                  </a:moveTo>
                  <a:lnTo>
                    <a:pt x="4581525" y="0"/>
                  </a:lnTo>
                  <a:cubicBezTo>
                    <a:pt x="4584859" y="465467"/>
                    <a:pt x="4568374" y="744987"/>
                    <a:pt x="4571708" y="1210454"/>
                  </a:cubicBezTo>
                  <a:lnTo>
                    <a:pt x="0" y="3162300"/>
                  </a:lnTo>
                  <a:lnTo>
                    <a:pt x="19050" y="0"/>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03CD53-CED6-4416-859A-8020A5541D04}"/>
                </a:ext>
              </a:extLst>
            </p:cNvPr>
            <p:cNvSpPr txBox="1"/>
            <p:nvPr/>
          </p:nvSpPr>
          <p:spPr>
            <a:xfrm>
              <a:off x="3704032" y="211986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9226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sz="1800" dirty="0">
                <a:solidFill>
                  <a:schemeClr val="bg1">
                    <a:lumMod val="65000"/>
                  </a:schemeClr>
                </a:solidFill>
              </a:rPr>
              <a:t>	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lumMod val="65000"/>
                  </a:schemeClr>
                </a:solidFill>
              </a:rPr>
              <a:t>	6.4.3 Sizing for Landing Distance</a:t>
            </a:r>
          </a:p>
          <a:p>
            <a:pPr marL="192882" lvl="1" indent="0">
              <a:spcBef>
                <a:spcPts val="0"/>
              </a:spcBef>
              <a:buNone/>
            </a:pPr>
            <a:r>
              <a:rPr lang="en-US" sz="1800" dirty="0">
                <a:solidFill>
                  <a:schemeClr val="bg1"/>
                </a:solidFill>
              </a:rPr>
              <a:t>	</a:t>
            </a:r>
            <a:r>
              <a:rPr lang="en-US" sz="1800" b="1" dirty="0">
                <a:solidFill>
                  <a:schemeClr val="bg1"/>
                </a:solidFill>
              </a:rPr>
              <a:t>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1683625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indent="0">
              <a:buNone/>
            </a:pPr>
            <a:r>
              <a:rPr lang="en-US" altLang="en-US" dirty="0"/>
              <a:t>The climb behavior additions to the T/W-W/S and W/P-W/S diagrams will be discussed in the following subsections:</a:t>
            </a:r>
          </a:p>
          <a:p>
            <a:pPr marL="0" indent="0">
              <a:buNone/>
            </a:pPr>
            <a:endParaRPr lang="en-US" altLang="en-US" dirty="0"/>
          </a:p>
          <a:p>
            <a:pPr marL="457200" indent="-457200">
              <a:buFont typeface="+mj-lt"/>
              <a:buAutoNum type="arabicPeriod"/>
            </a:pPr>
            <a:r>
              <a:rPr lang="en-US" sz="2000" dirty="0"/>
              <a:t>Drag polar and zero-lift drag</a:t>
            </a:r>
          </a:p>
          <a:p>
            <a:pPr marL="457200" indent="-457200">
              <a:buFont typeface="+mj-lt"/>
              <a:buAutoNum type="arabicPeriod"/>
            </a:pPr>
            <a:endParaRPr lang="en-US" sz="2000" dirty="0"/>
          </a:p>
          <a:p>
            <a:pPr marL="457200" indent="-457200">
              <a:buFont typeface="+mj-lt"/>
              <a:buAutoNum type="arabicPeriod"/>
            </a:pPr>
            <a:r>
              <a:rPr lang="en-US" sz="2000" dirty="0"/>
              <a:t>Climb Rate for Propeller Aircraft (+ example)</a:t>
            </a:r>
          </a:p>
          <a:p>
            <a:pPr marL="457200" indent="-457200">
              <a:buFont typeface="+mj-lt"/>
              <a:buAutoNum type="arabicPeriod"/>
            </a:pPr>
            <a:r>
              <a:rPr lang="en-US" sz="2000" dirty="0"/>
              <a:t>Climb Gradient for Propeller aircraft (+ example)</a:t>
            </a:r>
          </a:p>
          <a:p>
            <a:pPr marL="457200" indent="-457200">
              <a:buFont typeface="+mj-lt"/>
              <a:buAutoNum type="arabicPeriod"/>
            </a:pPr>
            <a:endParaRPr lang="en-US" sz="2000" dirty="0"/>
          </a:p>
          <a:p>
            <a:pPr marL="457200" indent="-457200">
              <a:buFont typeface="+mj-lt"/>
              <a:buAutoNum type="arabicPeriod"/>
            </a:pPr>
            <a:r>
              <a:rPr lang="en-US" sz="2000" dirty="0"/>
              <a:t>Climb Rate for Jet Aircraft (+ example)</a:t>
            </a:r>
          </a:p>
          <a:p>
            <a:pPr marL="457200" indent="-457200">
              <a:buFont typeface="+mj-lt"/>
              <a:buAutoNum type="arabicPeriod"/>
            </a:pPr>
            <a:r>
              <a:rPr lang="en-US" sz="2000" dirty="0"/>
              <a:t>Climb Gradient for Jet aircraft (+ example)</a:t>
            </a:r>
          </a:p>
          <a:p>
            <a:pPr marL="457200" indent="-457200">
              <a:buFont typeface="+mj-lt"/>
              <a:buAutoNum type="arabicPeriod"/>
            </a:pPr>
            <a:endParaRPr lang="en-US" sz="2000" dirty="0"/>
          </a:p>
        </p:txBody>
      </p:sp>
    </p:spTree>
    <p:extLst>
      <p:ext uri="{BB962C8B-B14F-4D97-AF65-F5344CB8AC3E}">
        <p14:creationId xmlns:p14="http://schemas.microsoft.com/office/powerpoint/2010/main" val="180066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indent="0">
              <a:buNone/>
            </a:pPr>
            <a:r>
              <a:rPr lang="en-US" altLang="en-US" dirty="0"/>
              <a:t>The climb behavior additions to the T/W-W/S and W/P-W/S diagrams will be discussed in the following subsections:</a:t>
            </a:r>
          </a:p>
          <a:p>
            <a:pPr marL="0" indent="0">
              <a:buNone/>
            </a:pPr>
            <a:endParaRPr lang="en-US" altLang="en-US" dirty="0"/>
          </a:p>
          <a:p>
            <a:pPr marL="457200" indent="-457200">
              <a:buFont typeface="+mj-lt"/>
              <a:buAutoNum type="arabicPeriod"/>
            </a:pPr>
            <a:r>
              <a:rPr lang="en-US" sz="2000" b="1" dirty="0"/>
              <a:t>Drag polar and zero-lift drag</a:t>
            </a:r>
          </a:p>
          <a:p>
            <a:pPr marL="457200" indent="-457200">
              <a:buFont typeface="+mj-lt"/>
              <a:buAutoNum type="arabicPeriod"/>
            </a:pPr>
            <a:endParaRPr lang="en-US" sz="2000" dirty="0"/>
          </a:p>
          <a:p>
            <a:pPr marL="457200" indent="-457200">
              <a:buFont typeface="+mj-lt"/>
              <a:buAutoNum type="arabicPeriod"/>
            </a:pPr>
            <a:r>
              <a:rPr lang="en-US" sz="2000" dirty="0"/>
              <a:t>Climb Rate for Propeller Aircraft (+ example)</a:t>
            </a:r>
          </a:p>
          <a:p>
            <a:pPr marL="457200" indent="-457200">
              <a:buFont typeface="+mj-lt"/>
              <a:buAutoNum type="arabicPeriod"/>
            </a:pPr>
            <a:r>
              <a:rPr lang="en-US" sz="2000" dirty="0"/>
              <a:t>Climb Gradient for Propeller aircraft (+ example)</a:t>
            </a:r>
          </a:p>
          <a:p>
            <a:pPr marL="457200" indent="-457200">
              <a:buFont typeface="+mj-lt"/>
              <a:buAutoNum type="arabicPeriod"/>
            </a:pPr>
            <a:endParaRPr lang="en-US" sz="2000" dirty="0"/>
          </a:p>
          <a:p>
            <a:pPr marL="457200" indent="-457200">
              <a:buFont typeface="+mj-lt"/>
              <a:buAutoNum type="arabicPeriod"/>
            </a:pPr>
            <a:r>
              <a:rPr lang="en-US" sz="2000" dirty="0"/>
              <a:t>Climb Rate for Jet Aircraft (+ example)</a:t>
            </a:r>
          </a:p>
          <a:p>
            <a:pPr marL="457200" indent="-457200">
              <a:buFont typeface="+mj-lt"/>
              <a:buAutoNum type="arabicPeriod"/>
            </a:pPr>
            <a:r>
              <a:rPr lang="en-US" sz="2000" dirty="0"/>
              <a:t>Climb Gradient for Jet aircraft (+ example)</a:t>
            </a:r>
          </a:p>
          <a:p>
            <a:pPr marL="457200" indent="-457200">
              <a:buFont typeface="+mj-lt"/>
              <a:buAutoNum type="arabicPeriod"/>
            </a:pPr>
            <a:endParaRPr lang="en-US" sz="2000" dirty="0"/>
          </a:p>
        </p:txBody>
      </p:sp>
    </p:spTree>
    <p:extLst>
      <p:ext uri="{BB962C8B-B14F-4D97-AF65-F5344CB8AC3E}">
        <p14:creationId xmlns:p14="http://schemas.microsoft.com/office/powerpoint/2010/main" val="282472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Now that we have the preliminary aircraft weight, we want to find estimates for:</a:t>
            </a:r>
          </a:p>
          <a:p>
            <a:pPr eaLnBrk="1" hangingPunct="1">
              <a:spcBef>
                <a:spcPct val="20000"/>
              </a:spcBef>
            </a:pPr>
            <a:endParaRPr lang="en-US" altLang="en-US" dirty="0"/>
          </a:p>
          <a:p>
            <a:pPr marL="457200" indent="-457200" eaLnBrk="1" hangingPunct="1">
              <a:spcBef>
                <a:spcPts val="0"/>
              </a:spcBef>
              <a:buFont typeface="+mj-lt"/>
              <a:buAutoNum type="arabicPeriod"/>
            </a:pPr>
            <a:r>
              <a:rPr lang="en-US" altLang="en-US" dirty="0"/>
              <a:t>The wing area, S</a:t>
            </a:r>
          </a:p>
          <a:p>
            <a:pPr marL="457200" indent="-457200" eaLnBrk="1" hangingPunct="1">
              <a:spcBef>
                <a:spcPts val="0"/>
              </a:spcBef>
              <a:buFont typeface="+mj-lt"/>
              <a:buAutoNum type="arabicPeriod"/>
            </a:pPr>
            <a:r>
              <a:rPr lang="en-US" altLang="en-US" dirty="0"/>
              <a:t>The take-off thrust (T</a:t>
            </a:r>
            <a:r>
              <a:rPr lang="en-US" altLang="en-US" baseline="-25000" dirty="0"/>
              <a:t>TO</a:t>
            </a:r>
            <a:r>
              <a:rPr lang="en-US" altLang="en-US" dirty="0"/>
              <a:t> ) or power (P</a:t>
            </a:r>
            <a:r>
              <a:rPr lang="en-US" altLang="en-US" baseline="-25000" dirty="0"/>
              <a:t>TO</a:t>
            </a:r>
            <a:r>
              <a:rPr lang="en-US" altLang="en-US" dirty="0"/>
              <a:t>)</a:t>
            </a:r>
            <a:endParaRPr lang="en-US" altLang="en-US" baseline="-25000" dirty="0"/>
          </a:p>
          <a:p>
            <a:pPr marL="457200" indent="-457200" eaLnBrk="1" hangingPunct="1">
              <a:spcBef>
                <a:spcPts val="0"/>
              </a:spcBef>
              <a:buFont typeface="+mj-lt"/>
              <a:buAutoNum type="arabicPeriod"/>
            </a:pPr>
            <a:r>
              <a:rPr lang="en-US" altLang="en-US" dirty="0"/>
              <a:t>Maximum lift coefficient (clean, take-off, landing), </a:t>
            </a:r>
            <a:r>
              <a:rPr lang="en-US" altLang="en-US" dirty="0" err="1"/>
              <a:t>C</a:t>
            </a:r>
            <a:r>
              <a:rPr lang="en-US" altLang="en-US" baseline="-25000" dirty="0" err="1"/>
              <a:t>Lmax</a:t>
            </a:r>
            <a:endParaRPr lang="en-US" altLang="en-US" dirty="0"/>
          </a:p>
          <a:p>
            <a:pPr marL="457200" indent="-457200" eaLnBrk="1" hangingPunct="1">
              <a:spcBef>
                <a:spcPts val="0"/>
              </a:spcBef>
              <a:buFont typeface="+mj-lt"/>
              <a:buAutoNum type="arabicPeriod"/>
            </a:pPr>
            <a:r>
              <a:rPr lang="en-US" altLang="en-US" dirty="0"/>
              <a:t>Drag polar </a:t>
            </a:r>
          </a:p>
          <a:p>
            <a:pPr eaLnBrk="1" hangingPunct="1">
              <a:spcBef>
                <a:spcPct val="20000"/>
              </a:spcBef>
              <a:buFontTx/>
              <a:buAutoNum type="arabicPeriod"/>
            </a:pPr>
            <a:endParaRPr lang="en-US" altLang="en-US" sz="1200" dirty="0"/>
          </a:p>
          <a:p>
            <a:pPr marL="0" indent="0" eaLnBrk="1" hangingPunct="1">
              <a:spcBef>
                <a:spcPct val="20000"/>
              </a:spcBef>
              <a:buNone/>
            </a:pPr>
            <a:r>
              <a:rPr lang="en-US" altLang="en-US" dirty="0"/>
              <a:t>To do this, we use:</a:t>
            </a:r>
          </a:p>
          <a:p>
            <a:r>
              <a:rPr lang="en-US" altLang="en-US" dirty="0"/>
              <a:t>For jet aircraft: 					a </a:t>
            </a:r>
            <a:r>
              <a:rPr lang="en-US" altLang="en-US" b="1" dirty="0"/>
              <a:t>T/W-W/S </a:t>
            </a:r>
            <a:r>
              <a:rPr lang="en-US" altLang="en-US" dirty="0"/>
              <a:t>diagram</a:t>
            </a:r>
          </a:p>
          <a:p>
            <a:r>
              <a:rPr lang="en-US" altLang="en-US" dirty="0"/>
              <a:t>For propeller aircraft: 	a </a:t>
            </a:r>
            <a:r>
              <a:rPr lang="en-US" altLang="en-US" b="1" dirty="0"/>
              <a:t>W/P-W/S</a:t>
            </a:r>
            <a:r>
              <a:rPr lang="en-US" altLang="en-US" dirty="0"/>
              <a:t> diagram</a:t>
            </a:r>
            <a:endParaRPr lang="en-US" dirty="0"/>
          </a:p>
        </p:txBody>
      </p:sp>
      <p:sp>
        <p:nvSpPr>
          <p:cNvPr id="7" name="TextBox 6">
            <a:extLst>
              <a:ext uri="{FF2B5EF4-FFF2-40B4-BE49-F238E27FC236}">
                <a16:creationId xmlns:a16="http://schemas.microsoft.com/office/drawing/2014/main" id="{3A653F7A-C297-42F3-83E8-D0754E8FAECC}"/>
              </a:ext>
            </a:extLst>
          </p:cNvPr>
          <p:cNvSpPr txBox="1"/>
          <p:nvPr/>
        </p:nvSpPr>
        <p:spPr>
          <a:xfrm>
            <a:off x="8635497" y="4548952"/>
            <a:ext cx="2258282" cy="923330"/>
          </a:xfrm>
          <a:prstGeom prst="rect">
            <a:avLst/>
          </a:prstGeom>
          <a:solidFill>
            <a:srgbClr val="FFFF00"/>
          </a:solidFill>
          <a:ln>
            <a:solidFill>
              <a:schemeClr val="tx1"/>
            </a:solidFill>
          </a:ln>
        </p:spPr>
        <p:txBody>
          <a:bodyPr wrap="square">
            <a:spAutoFit/>
          </a:bodyPr>
          <a:lstStyle/>
          <a:p>
            <a:pPr>
              <a:spcBef>
                <a:spcPts val="0"/>
              </a:spcBef>
            </a:pPr>
            <a:r>
              <a:rPr lang="en-US" altLang="en-US" sz="1800" b="1" dirty="0"/>
              <a:t>T/W = thrust loading</a:t>
            </a:r>
          </a:p>
          <a:p>
            <a:pPr>
              <a:spcBef>
                <a:spcPts val="0"/>
              </a:spcBef>
            </a:pPr>
            <a:r>
              <a:rPr lang="en-US" altLang="en-US" sz="1800" b="1" dirty="0"/>
              <a:t>W/P = power loading</a:t>
            </a:r>
          </a:p>
          <a:p>
            <a:pPr>
              <a:spcBef>
                <a:spcPts val="0"/>
              </a:spcBef>
            </a:pPr>
            <a:r>
              <a:rPr lang="en-US" altLang="en-US" sz="1800" b="1" dirty="0"/>
              <a:t>W/S = Wing Loading</a:t>
            </a:r>
          </a:p>
        </p:txBody>
      </p:sp>
    </p:spTree>
    <p:extLst>
      <p:ext uri="{BB962C8B-B14F-4D97-AF65-F5344CB8AC3E}">
        <p14:creationId xmlns:p14="http://schemas.microsoft.com/office/powerpoint/2010/main" val="4166337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11163300" cy="4108119"/>
          </a:xfrm>
        </p:spPr>
        <p:txBody>
          <a:bodyPr/>
          <a:lstStyle/>
          <a:p>
            <a:pPr marL="0" indent="0">
              <a:buNone/>
            </a:pPr>
            <a:r>
              <a:rPr lang="en-US" altLang="en-US" dirty="0"/>
              <a:t>For the evaluation of climb requirements, the drag polar (C</a:t>
            </a:r>
            <a:r>
              <a:rPr lang="en-US" altLang="en-US" baseline="-25000" dirty="0"/>
              <a:t>L</a:t>
            </a:r>
            <a:r>
              <a:rPr lang="en-US" altLang="en-US" dirty="0"/>
              <a:t>/C</a:t>
            </a:r>
            <a:r>
              <a:rPr lang="en-US" altLang="en-US" baseline="-25000" dirty="0"/>
              <a:t>D</a:t>
            </a:r>
            <a:r>
              <a:rPr lang="en-US" altLang="en-US" dirty="0"/>
              <a:t> Graph) should be known</a:t>
            </a:r>
          </a:p>
          <a:p>
            <a:r>
              <a:rPr lang="en-US" sz="2000" dirty="0"/>
              <a:t>Definitions of Drag:</a:t>
            </a:r>
          </a:p>
        </p:txBody>
      </p:sp>
      <p:grpSp>
        <p:nvGrpSpPr>
          <p:cNvPr id="180" name="Group 179">
            <a:extLst>
              <a:ext uri="{FF2B5EF4-FFF2-40B4-BE49-F238E27FC236}">
                <a16:creationId xmlns:a16="http://schemas.microsoft.com/office/drawing/2014/main" id="{8BB317F4-29E2-4D6E-A780-300E883FBF34}"/>
              </a:ext>
            </a:extLst>
          </p:cNvPr>
          <p:cNvGrpSpPr/>
          <p:nvPr/>
        </p:nvGrpSpPr>
        <p:grpSpPr>
          <a:xfrm>
            <a:off x="2928576" y="2142939"/>
            <a:ext cx="6962706" cy="3747956"/>
            <a:chOff x="725488" y="1085850"/>
            <a:chExt cx="7683566" cy="4662904"/>
          </a:xfrm>
        </p:grpSpPr>
        <p:sp>
          <p:nvSpPr>
            <p:cNvPr id="93" name="Rectangle 7">
              <a:extLst>
                <a:ext uri="{FF2B5EF4-FFF2-40B4-BE49-F238E27FC236}">
                  <a16:creationId xmlns:a16="http://schemas.microsoft.com/office/drawing/2014/main" id="{AAD774C2-70CE-452E-AA51-4030F6CB9B26}"/>
                </a:ext>
              </a:extLst>
            </p:cNvPr>
            <p:cNvSpPr>
              <a:spLocks noChangeArrowheads="1"/>
            </p:cNvSpPr>
            <p:nvPr/>
          </p:nvSpPr>
          <p:spPr bwMode="auto">
            <a:xfrm>
              <a:off x="3897313" y="1309688"/>
              <a:ext cx="10572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95" name="Text Box 8">
              <a:extLst>
                <a:ext uri="{FF2B5EF4-FFF2-40B4-BE49-F238E27FC236}">
                  <a16:creationId xmlns:a16="http://schemas.microsoft.com/office/drawing/2014/main" id="{4122115A-6AA7-4E12-B484-5C79BAAADE78}"/>
                </a:ext>
              </a:extLst>
            </p:cNvPr>
            <p:cNvSpPr txBox="1">
              <a:spLocks noChangeArrowheads="1"/>
            </p:cNvSpPr>
            <p:nvPr/>
          </p:nvSpPr>
          <p:spPr bwMode="auto">
            <a:xfrm>
              <a:off x="3902075" y="1295400"/>
              <a:ext cx="1001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Total drag</a:t>
              </a:r>
            </a:p>
          </p:txBody>
        </p:sp>
        <p:sp>
          <p:nvSpPr>
            <p:cNvPr id="97" name="Rectangle 9">
              <a:extLst>
                <a:ext uri="{FF2B5EF4-FFF2-40B4-BE49-F238E27FC236}">
                  <a16:creationId xmlns:a16="http://schemas.microsoft.com/office/drawing/2014/main" id="{390D5CA5-C4A7-4EB8-85DE-491CECEB0C1A}"/>
                </a:ext>
              </a:extLst>
            </p:cNvPr>
            <p:cNvSpPr>
              <a:spLocks noChangeArrowheads="1"/>
            </p:cNvSpPr>
            <p:nvPr/>
          </p:nvSpPr>
          <p:spPr bwMode="auto">
            <a:xfrm>
              <a:off x="2708275" y="2093913"/>
              <a:ext cx="1452563"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99" name="Text Box 10">
              <a:extLst>
                <a:ext uri="{FF2B5EF4-FFF2-40B4-BE49-F238E27FC236}">
                  <a16:creationId xmlns:a16="http://schemas.microsoft.com/office/drawing/2014/main" id="{EECE1B25-B91A-49AD-97A9-2D8A40F327AB}"/>
                </a:ext>
              </a:extLst>
            </p:cNvPr>
            <p:cNvSpPr txBox="1">
              <a:spLocks noChangeArrowheads="1"/>
            </p:cNvSpPr>
            <p:nvPr/>
          </p:nvSpPr>
          <p:spPr bwMode="auto">
            <a:xfrm>
              <a:off x="2713038" y="2057400"/>
              <a:ext cx="13179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Pressure drag</a:t>
              </a:r>
            </a:p>
          </p:txBody>
        </p:sp>
        <p:sp>
          <p:nvSpPr>
            <p:cNvPr id="101" name="Rectangle 11">
              <a:extLst>
                <a:ext uri="{FF2B5EF4-FFF2-40B4-BE49-F238E27FC236}">
                  <a16:creationId xmlns:a16="http://schemas.microsoft.com/office/drawing/2014/main" id="{0940E125-B260-4DF4-B640-1BA6A7B65117}"/>
                </a:ext>
              </a:extLst>
            </p:cNvPr>
            <p:cNvSpPr>
              <a:spLocks noChangeArrowheads="1"/>
            </p:cNvSpPr>
            <p:nvPr/>
          </p:nvSpPr>
          <p:spPr bwMode="auto">
            <a:xfrm>
              <a:off x="5218113" y="2093913"/>
              <a:ext cx="1322387"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03" name="Text Box 12">
              <a:extLst>
                <a:ext uri="{FF2B5EF4-FFF2-40B4-BE49-F238E27FC236}">
                  <a16:creationId xmlns:a16="http://schemas.microsoft.com/office/drawing/2014/main" id="{775D4E81-26E7-450E-A0CE-92B53E870C88}"/>
                </a:ext>
              </a:extLst>
            </p:cNvPr>
            <p:cNvSpPr txBox="1">
              <a:spLocks noChangeArrowheads="1"/>
            </p:cNvSpPr>
            <p:nvPr/>
          </p:nvSpPr>
          <p:spPr bwMode="auto">
            <a:xfrm>
              <a:off x="5224463" y="2057400"/>
              <a:ext cx="1232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Friction drag</a:t>
              </a:r>
            </a:p>
          </p:txBody>
        </p:sp>
        <p:sp>
          <p:nvSpPr>
            <p:cNvPr id="105" name="Rectangle 13">
              <a:extLst>
                <a:ext uri="{FF2B5EF4-FFF2-40B4-BE49-F238E27FC236}">
                  <a16:creationId xmlns:a16="http://schemas.microsoft.com/office/drawing/2014/main" id="{46E33625-B3AD-46AE-8315-1BCFCB1436A9}"/>
                </a:ext>
              </a:extLst>
            </p:cNvPr>
            <p:cNvSpPr>
              <a:spLocks noChangeArrowheads="1"/>
            </p:cNvSpPr>
            <p:nvPr/>
          </p:nvSpPr>
          <p:spPr bwMode="auto">
            <a:xfrm>
              <a:off x="6870700" y="2933700"/>
              <a:ext cx="1189038"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07" name="Text Box 14">
              <a:extLst>
                <a:ext uri="{FF2B5EF4-FFF2-40B4-BE49-F238E27FC236}">
                  <a16:creationId xmlns:a16="http://schemas.microsoft.com/office/drawing/2014/main" id="{7518B089-17CB-4819-A305-3C749B0C4D7A}"/>
                </a:ext>
              </a:extLst>
            </p:cNvPr>
            <p:cNvSpPr txBox="1">
              <a:spLocks noChangeArrowheads="1"/>
            </p:cNvSpPr>
            <p:nvPr/>
          </p:nvSpPr>
          <p:spPr bwMode="auto">
            <a:xfrm>
              <a:off x="6877050" y="2895600"/>
              <a:ext cx="11421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Profile drag</a:t>
              </a:r>
            </a:p>
          </p:txBody>
        </p:sp>
        <p:sp>
          <p:nvSpPr>
            <p:cNvPr id="109" name="Rectangle 15">
              <a:extLst>
                <a:ext uri="{FF2B5EF4-FFF2-40B4-BE49-F238E27FC236}">
                  <a16:creationId xmlns:a16="http://schemas.microsoft.com/office/drawing/2014/main" id="{DB49C0BF-873D-434C-883C-813E61ED91A1}"/>
                </a:ext>
              </a:extLst>
            </p:cNvPr>
            <p:cNvSpPr>
              <a:spLocks noChangeArrowheads="1"/>
            </p:cNvSpPr>
            <p:nvPr/>
          </p:nvSpPr>
          <p:spPr bwMode="auto">
            <a:xfrm>
              <a:off x="1055688" y="2933700"/>
              <a:ext cx="13874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11" name="Text Box 16">
              <a:extLst>
                <a:ext uri="{FF2B5EF4-FFF2-40B4-BE49-F238E27FC236}">
                  <a16:creationId xmlns:a16="http://schemas.microsoft.com/office/drawing/2014/main" id="{631AA8B2-8A21-486F-8C18-0073AF942EC0}"/>
                </a:ext>
              </a:extLst>
            </p:cNvPr>
            <p:cNvSpPr txBox="1">
              <a:spLocks noChangeArrowheads="1"/>
            </p:cNvSpPr>
            <p:nvPr/>
          </p:nvSpPr>
          <p:spPr bwMode="auto">
            <a:xfrm>
              <a:off x="1062038" y="2895600"/>
              <a:ext cx="12704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Induced drag</a:t>
              </a:r>
            </a:p>
          </p:txBody>
        </p:sp>
        <p:sp>
          <p:nvSpPr>
            <p:cNvPr id="113" name="Rectangle 17">
              <a:extLst>
                <a:ext uri="{FF2B5EF4-FFF2-40B4-BE49-F238E27FC236}">
                  <a16:creationId xmlns:a16="http://schemas.microsoft.com/office/drawing/2014/main" id="{D956953E-9F5C-4C04-8CEF-A7AE9F099EA1}"/>
                </a:ext>
              </a:extLst>
            </p:cNvPr>
            <p:cNvSpPr>
              <a:spLocks noChangeArrowheads="1"/>
            </p:cNvSpPr>
            <p:nvPr/>
          </p:nvSpPr>
          <p:spPr bwMode="auto">
            <a:xfrm>
              <a:off x="3897313" y="3605213"/>
              <a:ext cx="10572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15" name="Text Box 18">
              <a:extLst>
                <a:ext uri="{FF2B5EF4-FFF2-40B4-BE49-F238E27FC236}">
                  <a16:creationId xmlns:a16="http://schemas.microsoft.com/office/drawing/2014/main" id="{EEBB2B15-5816-482E-A8AC-4178F8024682}"/>
                </a:ext>
              </a:extLst>
            </p:cNvPr>
            <p:cNvSpPr txBox="1">
              <a:spLocks noChangeArrowheads="1"/>
            </p:cNvSpPr>
            <p:nvPr/>
          </p:nvSpPr>
          <p:spPr bwMode="auto">
            <a:xfrm>
              <a:off x="3902075" y="3581400"/>
              <a:ext cx="1036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Form drag</a:t>
              </a:r>
            </a:p>
          </p:txBody>
        </p:sp>
        <p:sp>
          <p:nvSpPr>
            <p:cNvPr id="117" name="Rectangle 19">
              <a:extLst>
                <a:ext uri="{FF2B5EF4-FFF2-40B4-BE49-F238E27FC236}">
                  <a16:creationId xmlns:a16="http://schemas.microsoft.com/office/drawing/2014/main" id="{F69BC0F1-897E-4DAC-BAEC-2B17C340BCE7}"/>
                </a:ext>
              </a:extLst>
            </p:cNvPr>
            <p:cNvSpPr>
              <a:spLocks noChangeArrowheads="1"/>
            </p:cNvSpPr>
            <p:nvPr/>
          </p:nvSpPr>
          <p:spPr bwMode="auto">
            <a:xfrm>
              <a:off x="1122363" y="4557713"/>
              <a:ext cx="1255712" cy="336550"/>
            </a:xfrm>
            <a:prstGeom prst="rect">
              <a:avLst/>
            </a:prstGeom>
            <a:solidFill>
              <a:srgbClr val="FFFFFF"/>
            </a:solidFill>
            <a:ln w="9525">
              <a:solidFill>
                <a:schemeClr val="tx1"/>
              </a:solidFill>
              <a:miter lim="800000"/>
              <a:headEnd/>
              <a:tailEnd/>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19" name="Text Box 20">
              <a:extLst>
                <a:ext uri="{FF2B5EF4-FFF2-40B4-BE49-F238E27FC236}">
                  <a16:creationId xmlns:a16="http://schemas.microsoft.com/office/drawing/2014/main" id="{034EAF0E-E718-451E-A713-A47398E2CE65}"/>
                </a:ext>
              </a:extLst>
            </p:cNvPr>
            <p:cNvSpPr txBox="1">
              <a:spLocks noChangeArrowheads="1"/>
            </p:cNvSpPr>
            <p:nvPr/>
          </p:nvSpPr>
          <p:spPr bwMode="auto">
            <a:xfrm>
              <a:off x="1127125" y="4550619"/>
              <a:ext cx="1316038" cy="4212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Vortex drag</a:t>
              </a:r>
            </a:p>
          </p:txBody>
        </p:sp>
        <p:sp>
          <p:nvSpPr>
            <p:cNvPr id="121" name="Rectangle 21">
              <a:extLst>
                <a:ext uri="{FF2B5EF4-FFF2-40B4-BE49-F238E27FC236}">
                  <a16:creationId xmlns:a16="http://schemas.microsoft.com/office/drawing/2014/main" id="{99392E00-F45B-4500-9916-EC1EB3CBAC5F}"/>
                </a:ext>
              </a:extLst>
            </p:cNvPr>
            <p:cNvSpPr>
              <a:spLocks noChangeArrowheads="1"/>
            </p:cNvSpPr>
            <p:nvPr/>
          </p:nvSpPr>
          <p:spPr bwMode="auto">
            <a:xfrm>
              <a:off x="3830638" y="4557713"/>
              <a:ext cx="119062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23" name="Text Box 22">
              <a:extLst>
                <a:ext uri="{FF2B5EF4-FFF2-40B4-BE49-F238E27FC236}">
                  <a16:creationId xmlns:a16="http://schemas.microsoft.com/office/drawing/2014/main" id="{C97637F9-F439-4E83-8D6B-70A6E2AEE02C}"/>
                </a:ext>
              </a:extLst>
            </p:cNvPr>
            <p:cNvSpPr txBox="1">
              <a:spLocks noChangeArrowheads="1"/>
            </p:cNvSpPr>
            <p:nvPr/>
          </p:nvSpPr>
          <p:spPr bwMode="auto">
            <a:xfrm>
              <a:off x="3836988" y="4512127"/>
              <a:ext cx="1184275" cy="4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Wave drag</a:t>
              </a:r>
            </a:p>
          </p:txBody>
        </p:sp>
        <p:sp>
          <p:nvSpPr>
            <p:cNvPr id="125" name="Rectangle 23">
              <a:extLst>
                <a:ext uri="{FF2B5EF4-FFF2-40B4-BE49-F238E27FC236}">
                  <a16:creationId xmlns:a16="http://schemas.microsoft.com/office/drawing/2014/main" id="{371F28F5-C5EA-4962-A532-1EF7E2D9D944}"/>
                </a:ext>
              </a:extLst>
            </p:cNvPr>
            <p:cNvSpPr>
              <a:spLocks noChangeArrowheads="1"/>
            </p:cNvSpPr>
            <p:nvPr/>
          </p:nvSpPr>
          <p:spPr bwMode="auto">
            <a:xfrm>
              <a:off x="6672263" y="4557713"/>
              <a:ext cx="1189037"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27" name="Text Box 24">
              <a:extLst>
                <a:ext uri="{FF2B5EF4-FFF2-40B4-BE49-F238E27FC236}">
                  <a16:creationId xmlns:a16="http://schemas.microsoft.com/office/drawing/2014/main" id="{46D95230-9AAE-41F8-A692-626D5DB9F77B}"/>
                </a:ext>
              </a:extLst>
            </p:cNvPr>
            <p:cNvSpPr txBox="1">
              <a:spLocks noChangeArrowheads="1"/>
            </p:cNvSpPr>
            <p:nvPr/>
          </p:nvSpPr>
          <p:spPr bwMode="auto">
            <a:xfrm>
              <a:off x="6678613" y="4512127"/>
              <a:ext cx="1169986" cy="4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dirty="0">
                  <a:latin typeface="+mn-lt"/>
                </a:rPr>
                <a:t>Wake drag</a:t>
              </a:r>
            </a:p>
          </p:txBody>
        </p:sp>
        <p:sp>
          <p:nvSpPr>
            <p:cNvPr id="129" name="Rectangle 25">
              <a:extLst>
                <a:ext uri="{FF2B5EF4-FFF2-40B4-BE49-F238E27FC236}">
                  <a16:creationId xmlns:a16="http://schemas.microsoft.com/office/drawing/2014/main" id="{33E7F6F6-5C0F-4D31-B9AB-AB441971CB86}"/>
                </a:ext>
              </a:extLst>
            </p:cNvPr>
            <p:cNvSpPr>
              <a:spLocks noChangeArrowheads="1"/>
            </p:cNvSpPr>
            <p:nvPr/>
          </p:nvSpPr>
          <p:spPr bwMode="auto">
            <a:xfrm>
              <a:off x="3897313" y="5397500"/>
              <a:ext cx="1057275"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mn-lt"/>
              </a:endParaRPr>
            </a:p>
          </p:txBody>
        </p:sp>
        <p:sp>
          <p:nvSpPr>
            <p:cNvPr id="131" name="Text Box 26">
              <a:extLst>
                <a:ext uri="{FF2B5EF4-FFF2-40B4-BE49-F238E27FC236}">
                  <a16:creationId xmlns:a16="http://schemas.microsoft.com/office/drawing/2014/main" id="{64F54C76-36C8-4833-AB92-707A7B3B0EED}"/>
                </a:ext>
              </a:extLst>
            </p:cNvPr>
            <p:cNvSpPr txBox="1">
              <a:spLocks noChangeArrowheads="1"/>
            </p:cNvSpPr>
            <p:nvPr/>
          </p:nvSpPr>
          <p:spPr bwMode="auto">
            <a:xfrm>
              <a:off x="3902075" y="5410200"/>
              <a:ext cx="1001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latin typeface="+mn-lt"/>
                </a:rPr>
                <a:t>Total drag</a:t>
              </a:r>
            </a:p>
          </p:txBody>
        </p:sp>
        <p:sp>
          <p:nvSpPr>
            <p:cNvPr id="133" name="Freeform 27">
              <a:extLst>
                <a:ext uri="{FF2B5EF4-FFF2-40B4-BE49-F238E27FC236}">
                  <a16:creationId xmlns:a16="http://schemas.microsoft.com/office/drawing/2014/main" id="{E2BA6879-53FF-4197-988F-2EE23254F141}"/>
                </a:ext>
              </a:extLst>
            </p:cNvPr>
            <p:cNvSpPr>
              <a:spLocks/>
            </p:cNvSpPr>
            <p:nvPr/>
          </p:nvSpPr>
          <p:spPr bwMode="auto">
            <a:xfrm>
              <a:off x="3368675" y="1870075"/>
              <a:ext cx="2444750" cy="223838"/>
            </a:xfrm>
            <a:custGeom>
              <a:avLst/>
              <a:gdLst>
                <a:gd name="T0" fmla="*/ 0 w 2208"/>
                <a:gd name="T1" fmla="*/ 223838 h 192"/>
                <a:gd name="T2" fmla="*/ 0 w 2208"/>
                <a:gd name="T3" fmla="*/ 0 h 192"/>
                <a:gd name="T4" fmla="*/ 2444750 w 2208"/>
                <a:gd name="T5" fmla="*/ 0 h 192"/>
                <a:gd name="T6" fmla="*/ 2444750 w 2208"/>
                <a:gd name="T7" fmla="*/ 223838 h 192"/>
                <a:gd name="T8" fmla="*/ 0 60000 65536"/>
                <a:gd name="T9" fmla="*/ 0 60000 65536"/>
                <a:gd name="T10" fmla="*/ 0 60000 65536"/>
                <a:gd name="T11" fmla="*/ 0 60000 65536"/>
                <a:gd name="T12" fmla="*/ 0 w 2208"/>
                <a:gd name="T13" fmla="*/ 0 h 192"/>
                <a:gd name="T14" fmla="*/ 2208 w 2208"/>
                <a:gd name="T15" fmla="*/ 192 h 192"/>
              </a:gdLst>
              <a:ahLst/>
              <a:cxnLst>
                <a:cxn ang="T8">
                  <a:pos x="T0" y="T1"/>
                </a:cxn>
                <a:cxn ang="T9">
                  <a:pos x="T2" y="T3"/>
                </a:cxn>
                <a:cxn ang="T10">
                  <a:pos x="T4" y="T5"/>
                </a:cxn>
                <a:cxn ang="T11">
                  <a:pos x="T6" y="T7"/>
                </a:cxn>
              </a:cxnLst>
              <a:rect l="T12" t="T13" r="T14" b="T15"/>
              <a:pathLst>
                <a:path w="2208" h="192">
                  <a:moveTo>
                    <a:pt x="0" y="192"/>
                  </a:moveTo>
                  <a:lnTo>
                    <a:pt x="0" y="0"/>
                  </a:lnTo>
                  <a:lnTo>
                    <a:pt x="2208" y="0"/>
                  </a:lnTo>
                  <a:lnTo>
                    <a:pt x="2208"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35" name="Line 28">
              <a:extLst>
                <a:ext uri="{FF2B5EF4-FFF2-40B4-BE49-F238E27FC236}">
                  <a16:creationId xmlns:a16="http://schemas.microsoft.com/office/drawing/2014/main" id="{36B378DE-BD73-42D3-8F92-61C2062E3CD7}"/>
                </a:ext>
              </a:extLst>
            </p:cNvPr>
            <p:cNvSpPr>
              <a:spLocks noChangeShapeType="1"/>
            </p:cNvSpPr>
            <p:nvPr/>
          </p:nvSpPr>
          <p:spPr bwMode="auto">
            <a:xfrm>
              <a:off x="4425950" y="1646238"/>
              <a:ext cx="0" cy="223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7" name="Line 29">
              <a:extLst>
                <a:ext uri="{FF2B5EF4-FFF2-40B4-BE49-F238E27FC236}">
                  <a16:creationId xmlns:a16="http://schemas.microsoft.com/office/drawing/2014/main" id="{51C40995-D847-462D-8F2B-2519E13BC9EC}"/>
                </a:ext>
              </a:extLst>
            </p:cNvPr>
            <p:cNvSpPr>
              <a:spLocks noChangeShapeType="1"/>
            </p:cNvSpPr>
            <p:nvPr/>
          </p:nvSpPr>
          <p:spPr bwMode="auto">
            <a:xfrm>
              <a:off x="4425950" y="1085850"/>
              <a:ext cx="0" cy="223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9" name="Freeform 30">
              <a:extLst>
                <a:ext uri="{FF2B5EF4-FFF2-40B4-BE49-F238E27FC236}">
                  <a16:creationId xmlns:a16="http://schemas.microsoft.com/office/drawing/2014/main" id="{2F7C9F2F-AD34-4082-8283-98D4A40358AD}"/>
                </a:ext>
              </a:extLst>
            </p:cNvPr>
            <p:cNvSpPr>
              <a:spLocks/>
            </p:cNvSpPr>
            <p:nvPr/>
          </p:nvSpPr>
          <p:spPr bwMode="auto">
            <a:xfrm>
              <a:off x="1716088" y="2597150"/>
              <a:ext cx="2709862" cy="1008063"/>
            </a:xfrm>
            <a:custGeom>
              <a:avLst/>
              <a:gdLst>
                <a:gd name="T0" fmla="*/ 0 w 1920"/>
                <a:gd name="T1" fmla="*/ 336021 h 864"/>
                <a:gd name="T2" fmla="*/ 0 w 1920"/>
                <a:gd name="T3" fmla="*/ 0 h 864"/>
                <a:gd name="T4" fmla="*/ 2709862 w 1920"/>
                <a:gd name="T5" fmla="*/ 0 h 864"/>
                <a:gd name="T6" fmla="*/ 2709862 w 1920"/>
                <a:gd name="T7" fmla="*/ 1008063 h 864"/>
                <a:gd name="T8" fmla="*/ 0 60000 65536"/>
                <a:gd name="T9" fmla="*/ 0 60000 65536"/>
                <a:gd name="T10" fmla="*/ 0 60000 65536"/>
                <a:gd name="T11" fmla="*/ 0 60000 65536"/>
                <a:gd name="T12" fmla="*/ 0 w 1920"/>
                <a:gd name="T13" fmla="*/ 0 h 864"/>
                <a:gd name="T14" fmla="*/ 1920 w 1920"/>
                <a:gd name="T15" fmla="*/ 864 h 864"/>
              </a:gdLst>
              <a:ahLst/>
              <a:cxnLst>
                <a:cxn ang="T8">
                  <a:pos x="T0" y="T1"/>
                </a:cxn>
                <a:cxn ang="T9">
                  <a:pos x="T2" y="T3"/>
                </a:cxn>
                <a:cxn ang="T10">
                  <a:pos x="T4" y="T5"/>
                </a:cxn>
                <a:cxn ang="T11">
                  <a:pos x="T6" y="T7"/>
                </a:cxn>
              </a:cxnLst>
              <a:rect l="T12" t="T13" r="T14" b="T15"/>
              <a:pathLst>
                <a:path w="1920" h="864">
                  <a:moveTo>
                    <a:pt x="0" y="288"/>
                  </a:moveTo>
                  <a:lnTo>
                    <a:pt x="0" y="0"/>
                  </a:lnTo>
                  <a:lnTo>
                    <a:pt x="1920" y="0"/>
                  </a:lnTo>
                  <a:lnTo>
                    <a:pt x="1920" y="86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41" name="Line 31">
              <a:extLst>
                <a:ext uri="{FF2B5EF4-FFF2-40B4-BE49-F238E27FC236}">
                  <a16:creationId xmlns:a16="http://schemas.microsoft.com/office/drawing/2014/main" id="{3C4A753E-8CD6-4854-8965-4496E6E3E58D}"/>
                </a:ext>
              </a:extLst>
            </p:cNvPr>
            <p:cNvSpPr>
              <a:spLocks noChangeShapeType="1"/>
            </p:cNvSpPr>
            <p:nvPr/>
          </p:nvSpPr>
          <p:spPr bwMode="auto">
            <a:xfrm>
              <a:off x="3368675" y="2430463"/>
              <a:ext cx="0" cy="166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3" name="Line 32">
              <a:extLst>
                <a:ext uri="{FF2B5EF4-FFF2-40B4-BE49-F238E27FC236}">
                  <a16:creationId xmlns:a16="http://schemas.microsoft.com/office/drawing/2014/main" id="{D30C9105-7CA6-4EBA-8160-1EE43B13C96A}"/>
                </a:ext>
              </a:extLst>
            </p:cNvPr>
            <p:cNvSpPr>
              <a:spLocks noChangeShapeType="1"/>
            </p:cNvSpPr>
            <p:nvPr/>
          </p:nvSpPr>
          <p:spPr bwMode="auto">
            <a:xfrm>
              <a:off x="1716088" y="3270250"/>
              <a:ext cx="0" cy="1287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5" name="Freeform 33">
              <a:extLst>
                <a:ext uri="{FF2B5EF4-FFF2-40B4-BE49-F238E27FC236}">
                  <a16:creationId xmlns:a16="http://schemas.microsoft.com/office/drawing/2014/main" id="{0D7C8D1C-82C3-4D49-AD78-4BEBA07A93CE}"/>
                </a:ext>
              </a:extLst>
            </p:cNvPr>
            <p:cNvSpPr>
              <a:spLocks/>
            </p:cNvSpPr>
            <p:nvPr/>
          </p:nvSpPr>
          <p:spPr bwMode="auto">
            <a:xfrm>
              <a:off x="1716088" y="4894263"/>
              <a:ext cx="5551487" cy="279400"/>
            </a:xfrm>
            <a:custGeom>
              <a:avLst/>
              <a:gdLst>
                <a:gd name="T0" fmla="*/ 0 w 4080"/>
                <a:gd name="T1" fmla="*/ 0 h 384"/>
                <a:gd name="T2" fmla="*/ 0 w 4080"/>
                <a:gd name="T3" fmla="*/ 279400 h 384"/>
                <a:gd name="T4" fmla="*/ 5551487 w 4080"/>
                <a:gd name="T5" fmla="*/ 279400 h 384"/>
                <a:gd name="T6" fmla="*/ 5551487 w 4080"/>
                <a:gd name="T7" fmla="*/ 0 h 384"/>
                <a:gd name="T8" fmla="*/ 0 60000 65536"/>
                <a:gd name="T9" fmla="*/ 0 60000 65536"/>
                <a:gd name="T10" fmla="*/ 0 60000 65536"/>
                <a:gd name="T11" fmla="*/ 0 60000 65536"/>
                <a:gd name="T12" fmla="*/ 0 w 4080"/>
                <a:gd name="T13" fmla="*/ 0 h 384"/>
                <a:gd name="T14" fmla="*/ 4080 w 4080"/>
                <a:gd name="T15" fmla="*/ 384 h 384"/>
              </a:gdLst>
              <a:ahLst/>
              <a:cxnLst>
                <a:cxn ang="T8">
                  <a:pos x="T0" y="T1"/>
                </a:cxn>
                <a:cxn ang="T9">
                  <a:pos x="T2" y="T3"/>
                </a:cxn>
                <a:cxn ang="T10">
                  <a:pos x="T4" y="T5"/>
                </a:cxn>
                <a:cxn ang="T11">
                  <a:pos x="T6" y="T7"/>
                </a:cxn>
              </a:cxnLst>
              <a:rect l="T12" t="T13" r="T14" b="T15"/>
              <a:pathLst>
                <a:path w="4080" h="384">
                  <a:moveTo>
                    <a:pt x="0" y="0"/>
                  </a:moveTo>
                  <a:lnTo>
                    <a:pt x="0" y="384"/>
                  </a:lnTo>
                  <a:lnTo>
                    <a:pt x="4080" y="384"/>
                  </a:lnTo>
                  <a:lnTo>
                    <a:pt x="40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47" name="Line 34">
              <a:extLst>
                <a:ext uri="{FF2B5EF4-FFF2-40B4-BE49-F238E27FC236}">
                  <a16:creationId xmlns:a16="http://schemas.microsoft.com/office/drawing/2014/main" id="{BD24462B-2015-484A-953D-9325474A9616}"/>
                </a:ext>
              </a:extLst>
            </p:cNvPr>
            <p:cNvSpPr>
              <a:spLocks noChangeShapeType="1"/>
            </p:cNvSpPr>
            <p:nvPr/>
          </p:nvSpPr>
          <p:spPr bwMode="auto">
            <a:xfrm>
              <a:off x="4425950" y="4894263"/>
              <a:ext cx="0"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9" name="Line 35">
              <a:extLst>
                <a:ext uri="{FF2B5EF4-FFF2-40B4-BE49-F238E27FC236}">
                  <a16:creationId xmlns:a16="http://schemas.microsoft.com/office/drawing/2014/main" id="{0F6C40BF-9154-4C16-A553-18E091A0968D}"/>
                </a:ext>
              </a:extLst>
            </p:cNvPr>
            <p:cNvSpPr>
              <a:spLocks noChangeShapeType="1"/>
            </p:cNvSpPr>
            <p:nvPr/>
          </p:nvSpPr>
          <p:spPr bwMode="auto">
            <a:xfrm>
              <a:off x="4425950" y="3941763"/>
              <a:ext cx="0" cy="615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51" name="Line 36">
              <a:extLst>
                <a:ext uri="{FF2B5EF4-FFF2-40B4-BE49-F238E27FC236}">
                  <a16:creationId xmlns:a16="http://schemas.microsoft.com/office/drawing/2014/main" id="{A7CB8D56-CE74-4F73-A44B-7F679B265D67}"/>
                </a:ext>
              </a:extLst>
            </p:cNvPr>
            <p:cNvSpPr>
              <a:spLocks noChangeShapeType="1"/>
            </p:cNvSpPr>
            <p:nvPr/>
          </p:nvSpPr>
          <p:spPr bwMode="auto">
            <a:xfrm>
              <a:off x="4425950" y="4110038"/>
              <a:ext cx="2841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53" name="Line 37">
              <a:extLst>
                <a:ext uri="{FF2B5EF4-FFF2-40B4-BE49-F238E27FC236}">
                  <a16:creationId xmlns:a16="http://schemas.microsoft.com/office/drawing/2014/main" id="{B7589BBD-EA81-41F5-A494-412765039D8F}"/>
                </a:ext>
              </a:extLst>
            </p:cNvPr>
            <p:cNvSpPr>
              <a:spLocks noChangeShapeType="1"/>
            </p:cNvSpPr>
            <p:nvPr/>
          </p:nvSpPr>
          <p:spPr bwMode="auto">
            <a:xfrm flipH="1">
              <a:off x="6672263" y="3101975"/>
              <a:ext cx="198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55" name="Freeform 38">
              <a:extLst>
                <a:ext uri="{FF2B5EF4-FFF2-40B4-BE49-F238E27FC236}">
                  <a16:creationId xmlns:a16="http://schemas.microsoft.com/office/drawing/2014/main" id="{BD3A1506-1F63-42ED-A887-CE88360B2567}"/>
                </a:ext>
              </a:extLst>
            </p:cNvPr>
            <p:cNvSpPr>
              <a:spLocks/>
            </p:cNvSpPr>
            <p:nvPr/>
          </p:nvSpPr>
          <p:spPr bwMode="auto">
            <a:xfrm>
              <a:off x="5813425" y="2430463"/>
              <a:ext cx="1454150" cy="2127250"/>
            </a:xfrm>
            <a:custGeom>
              <a:avLst/>
              <a:gdLst>
                <a:gd name="T0" fmla="*/ 1454150 w 1056"/>
                <a:gd name="T1" fmla="*/ 2127250 h 1824"/>
                <a:gd name="T2" fmla="*/ 1454150 w 1056"/>
                <a:gd name="T3" fmla="*/ 1679408 h 1824"/>
                <a:gd name="T4" fmla="*/ 0 w 1056"/>
                <a:gd name="T5" fmla="*/ 0 h 1824"/>
                <a:gd name="T6" fmla="*/ 0 60000 65536"/>
                <a:gd name="T7" fmla="*/ 0 60000 65536"/>
                <a:gd name="T8" fmla="*/ 0 60000 65536"/>
                <a:gd name="T9" fmla="*/ 0 w 1056"/>
                <a:gd name="T10" fmla="*/ 0 h 1824"/>
                <a:gd name="T11" fmla="*/ 1056 w 1056"/>
                <a:gd name="T12" fmla="*/ 1824 h 1824"/>
              </a:gdLst>
              <a:ahLst/>
              <a:cxnLst>
                <a:cxn ang="T6">
                  <a:pos x="T0" y="T1"/>
                </a:cxn>
                <a:cxn ang="T7">
                  <a:pos x="T2" y="T3"/>
                </a:cxn>
                <a:cxn ang="T8">
                  <a:pos x="T4" y="T5"/>
                </a:cxn>
              </a:cxnLst>
              <a:rect l="T9" t="T10" r="T11" b="T12"/>
              <a:pathLst>
                <a:path w="1056" h="1824">
                  <a:moveTo>
                    <a:pt x="1056" y="1824"/>
                  </a:moveTo>
                  <a:lnTo>
                    <a:pt x="1056" y="144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57" name="Freeform 39">
              <a:extLst>
                <a:ext uri="{FF2B5EF4-FFF2-40B4-BE49-F238E27FC236}">
                  <a16:creationId xmlns:a16="http://schemas.microsoft.com/office/drawing/2014/main" id="{3A2B9FDE-068F-47A7-BCDF-58730D3F4BDC}"/>
                </a:ext>
              </a:extLst>
            </p:cNvPr>
            <p:cNvSpPr>
              <a:spLocks/>
            </p:cNvSpPr>
            <p:nvPr/>
          </p:nvSpPr>
          <p:spPr bwMode="auto">
            <a:xfrm>
              <a:off x="6540500" y="2262188"/>
              <a:ext cx="131763" cy="1008062"/>
            </a:xfrm>
            <a:custGeom>
              <a:avLst/>
              <a:gdLst>
                <a:gd name="T0" fmla="*/ 0 w 96"/>
                <a:gd name="T1" fmla="*/ 0 h 864"/>
                <a:gd name="T2" fmla="*/ 131763 w 96"/>
                <a:gd name="T3" fmla="*/ 0 h 864"/>
                <a:gd name="T4" fmla="*/ 131763 w 96"/>
                <a:gd name="T5" fmla="*/ 1008062 h 864"/>
                <a:gd name="T6" fmla="*/ 0 60000 65536"/>
                <a:gd name="T7" fmla="*/ 0 60000 65536"/>
                <a:gd name="T8" fmla="*/ 0 60000 65536"/>
                <a:gd name="T9" fmla="*/ 0 w 96"/>
                <a:gd name="T10" fmla="*/ 0 h 864"/>
                <a:gd name="T11" fmla="*/ 96 w 96"/>
                <a:gd name="T12" fmla="*/ 864 h 864"/>
              </a:gdLst>
              <a:ahLst/>
              <a:cxnLst>
                <a:cxn ang="T6">
                  <a:pos x="T0" y="T1"/>
                </a:cxn>
                <a:cxn ang="T7">
                  <a:pos x="T2" y="T3"/>
                </a:cxn>
                <a:cxn ang="T8">
                  <a:pos x="T4" y="T5"/>
                </a:cxn>
              </a:cxnLst>
              <a:rect l="T9" t="T10" r="T11" b="T12"/>
              <a:pathLst>
                <a:path w="96" h="864">
                  <a:moveTo>
                    <a:pt x="0" y="0"/>
                  </a:moveTo>
                  <a:lnTo>
                    <a:pt x="96" y="0"/>
                  </a:lnTo>
                  <a:lnTo>
                    <a:pt x="96" y="86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59" name="Freeform 40">
              <a:extLst>
                <a:ext uri="{FF2B5EF4-FFF2-40B4-BE49-F238E27FC236}">
                  <a16:creationId xmlns:a16="http://schemas.microsoft.com/office/drawing/2014/main" id="{BC3B080D-037C-48B5-A469-277FDCDD8C31}"/>
                </a:ext>
              </a:extLst>
            </p:cNvPr>
            <p:cNvSpPr>
              <a:spLocks/>
            </p:cNvSpPr>
            <p:nvPr/>
          </p:nvSpPr>
          <p:spPr bwMode="auto">
            <a:xfrm>
              <a:off x="4954588" y="3494088"/>
              <a:ext cx="1717675" cy="279400"/>
            </a:xfrm>
            <a:custGeom>
              <a:avLst/>
              <a:gdLst>
                <a:gd name="T0" fmla="*/ 0 w 1248"/>
                <a:gd name="T1" fmla="*/ 279400 h 240"/>
                <a:gd name="T2" fmla="*/ 1717675 w 1248"/>
                <a:gd name="T3" fmla="*/ 279400 h 240"/>
                <a:gd name="T4" fmla="*/ 1717675 w 1248"/>
                <a:gd name="T5" fmla="*/ 0 h 240"/>
                <a:gd name="T6" fmla="*/ 0 60000 65536"/>
                <a:gd name="T7" fmla="*/ 0 60000 65536"/>
                <a:gd name="T8" fmla="*/ 0 60000 65536"/>
                <a:gd name="T9" fmla="*/ 0 w 1248"/>
                <a:gd name="T10" fmla="*/ 0 h 240"/>
                <a:gd name="T11" fmla="*/ 1248 w 1248"/>
                <a:gd name="T12" fmla="*/ 240 h 240"/>
              </a:gdLst>
              <a:ahLst/>
              <a:cxnLst>
                <a:cxn ang="T6">
                  <a:pos x="T0" y="T1"/>
                </a:cxn>
                <a:cxn ang="T7">
                  <a:pos x="T2" y="T3"/>
                </a:cxn>
                <a:cxn ang="T8">
                  <a:pos x="T4" y="T5"/>
                </a:cxn>
              </a:cxnLst>
              <a:rect l="T9" t="T10" r="T11" b="T12"/>
              <a:pathLst>
                <a:path w="1248" h="240">
                  <a:moveTo>
                    <a:pt x="0" y="240"/>
                  </a:moveTo>
                  <a:lnTo>
                    <a:pt x="1248" y="240"/>
                  </a:lnTo>
                  <a:lnTo>
                    <a:pt x="124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61" name="Freeform 41">
              <a:extLst>
                <a:ext uri="{FF2B5EF4-FFF2-40B4-BE49-F238E27FC236}">
                  <a16:creationId xmlns:a16="http://schemas.microsoft.com/office/drawing/2014/main" id="{82F92783-D434-4136-B9F7-E793DB560456}"/>
                </a:ext>
              </a:extLst>
            </p:cNvPr>
            <p:cNvSpPr>
              <a:spLocks/>
            </p:cNvSpPr>
            <p:nvPr/>
          </p:nvSpPr>
          <p:spPr bwMode="auto">
            <a:xfrm>
              <a:off x="6540500" y="3270250"/>
              <a:ext cx="131763" cy="223838"/>
            </a:xfrm>
            <a:custGeom>
              <a:avLst/>
              <a:gdLst>
                <a:gd name="T0" fmla="*/ 131763 w 144"/>
                <a:gd name="T1" fmla="*/ 0 h 192"/>
                <a:gd name="T2" fmla="*/ 0 w 144"/>
                <a:gd name="T3" fmla="*/ 111919 h 192"/>
                <a:gd name="T4" fmla="*/ 131763 w 144"/>
                <a:gd name="T5" fmla="*/ 223838 h 192"/>
                <a:gd name="T6" fmla="*/ 0 60000 65536"/>
                <a:gd name="T7" fmla="*/ 0 60000 65536"/>
                <a:gd name="T8" fmla="*/ 0 60000 65536"/>
                <a:gd name="T9" fmla="*/ 0 w 144"/>
                <a:gd name="T10" fmla="*/ 0 h 192"/>
                <a:gd name="T11" fmla="*/ 144 w 144"/>
                <a:gd name="T12" fmla="*/ 192 h 192"/>
              </a:gdLst>
              <a:ahLst/>
              <a:cxnLst>
                <a:cxn ang="T6">
                  <a:pos x="T0" y="T1"/>
                </a:cxn>
                <a:cxn ang="T7">
                  <a:pos x="T2" y="T3"/>
                </a:cxn>
                <a:cxn ang="T8">
                  <a:pos x="T4" y="T5"/>
                </a:cxn>
              </a:cxnLst>
              <a:rect l="T9" t="T10" r="T11" b="T12"/>
              <a:pathLst>
                <a:path w="144" h="192">
                  <a:moveTo>
                    <a:pt x="144" y="0"/>
                  </a:moveTo>
                  <a:cubicBezTo>
                    <a:pt x="72" y="32"/>
                    <a:pt x="0" y="64"/>
                    <a:pt x="0" y="96"/>
                  </a:cubicBezTo>
                  <a:cubicBezTo>
                    <a:pt x="0" y="128"/>
                    <a:pt x="72" y="160"/>
                    <a:pt x="144"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63" name="Text Box 42">
              <a:extLst>
                <a:ext uri="{FF2B5EF4-FFF2-40B4-BE49-F238E27FC236}">
                  <a16:creationId xmlns:a16="http://schemas.microsoft.com/office/drawing/2014/main" id="{492BEE04-E788-4775-90CD-D10623F71B44}"/>
                </a:ext>
              </a:extLst>
            </p:cNvPr>
            <p:cNvSpPr txBox="1">
              <a:spLocks noChangeArrowheads="1"/>
            </p:cNvSpPr>
            <p:nvPr/>
          </p:nvSpPr>
          <p:spPr bwMode="auto">
            <a:xfrm>
              <a:off x="5029200" y="2438400"/>
              <a:ext cx="936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wetted area</a:t>
              </a:r>
            </a:p>
          </p:txBody>
        </p:sp>
        <p:sp>
          <p:nvSpPr>
            <p:cNvPr id="165" name="Text Box 43">
              <a:extLst>
                <a:ext uri="{FF2B5EF4-FFF2-40B4-BE49-F238E27FC236}">
                  <a16:creationId xmlns:a16="http://schemas.microsoft.com/office/drawing/2014/main" id="{2D7C6E71-CB42-48A1-8BB1-07A7348ADD3D}"/>
                </a:ext>
              </a:extLst>
            </p:cNvPr>
            <p:cNvSpPr txBox="1">
              <a:spLocks noChangeArrowheads="1"/>
            </p:cNvSpPr>
            <p:nvPr/>
          </p:nvSpPr>
          <p:spPr bwMode="auto">
            <a:xfrm>
              <a:off x="1676400" y="2678113"/>
              <a:ext cx="9733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span loading</a:t>
              </a:r>
            </a:p>
          </p:txBody>
        </p:sp>
        <p:sp>
          <p:nvSpPr>
            <p:cNvPr id="167" name="Text Box 44">
              <a:extLst>
                <a:ext uri="{FF2B5EF4-FFF2-40B4-BE49-F238E27FC236}">
                  <a16:creationId xmlns:a16="http://schemas.microsoft.com/office/drawing/2014/main" id="{75605B69-44D1-4CD8-AF9A-CA6F40E01FBB}"/>
                </a:ext>
              </a:extLst>
            </p:cNvPr>
            <p:cNvSpPr txBox="1">
              <a:spLocks noChangeArrowheads="1"/>
            </p:cNvSpPr>
            <p:nvPr/>
          </p:nvSpPr>
          <p:spPr bwMode="auto">
            <a:xfrm>
              <a:off x="4400550" y="3243263"/>
              <a:ext cx="1326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volume and shape</a:t>
              </a:r>
            </a:p>
          </p:txBody>
        </p:sp>
        <p:sp>
          <p:nvSpPr>
            <p:cNvPr id="169" name="Text Box 45">
              <a:extLst>
                <a:ext uri="{FF2B5EF4-FFF2-40B4-BE49-F238E27FC236}">
                  <a16:creationId xmlns:a16="http://schemas.microsoft.com/office/drawing/2014/main" id="{21725DE4-54D0-4CB6-9047-CBDF87CA98B2}"/>
                </a:ext>
              </a:extLst>
            </p:cNvPr>
            <p:cNvSpPr txBox="1">
              <a:spLocks noChangeArrowheads="1"/>
            </p:cNvSpPr>
            <p:nvPr/>
          </p:nvSpPr>
          <p:spPr bwMode="auto">
            <a:xfrm>
              <a:off x="7253288" y="4114800"/>
              <a:ext cx="1155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a:latin typeface="+mn-lt"/>
                </a:rPr>
                <a:t>boundary layer</a:t>
              </a:r>
            </a:p>
            <a:p>
              <a:pPr eaLnBrk="1" hangingPunct="1"/>
              <a:r>
                <a:rPr lang="en-US" altLang="en-US" sz="1200">
                  <a:latin typeface="+mn-lt"/>
                </a:rPr>
                <a:t>flow separation</a:t>
              </a:r>
            </a:p>
          </p:txBody>
        </p:sp>
        <p:sp>
          <p:nvSpPr>
            <p:cNvPr id="171" name="Text Box 46">
              <a:extLst>
                <a:ext uri="{FF2B5EF4-FFF2-40B4-BE49-F238E27FC236}">
                  <a16:creationId xmlns:a16="http://schemas.microsoft.com/office/drawing/2014/main" id="{47A66C8B-7B8A-4E7E-83B8-0839C2D9278A}"/>
                </a:ext>
              </a:extLst>
            </p:cNvPr>
            <p:cNvSpPr txBox="1">
              <a:spLocks noChangeArrowheads="1"/>
            </p:cNvSpPr>
            <p:nvPr/>
          </p:nvSpPr>
          <p:spPr bwMode="auto">
            <a:xfrm>
              <a:off x="4424363" y="4038600"/>
              <a:ext cx="929237" cy="50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dirty="0">
                  <a:latin typeface="+mn-lt"/>
                </a:rPr>
                <a:t>waves due</a:t>
              </a:r>
            </a:p>
            <a:p>
              <a:pPr eaLnBrk="1" hangingPunct="1"/>
              <a:r>
                <a:rPr lang="en-US" altLang="en-US" sz="1200" dirty="0">
                  <a:latin typeface="+mn-lt"/>
                </a:rPr>
                <a:t>to volume</a:t>
              </a:r>
            </a:p>
          </p:txBody>
        </p:sp>
        <p:sp>
          <p:nvSpPr>
            <p:cNvPr id="173" name="Text Box 47">
              <a:extLst>
                <a:ext uri="{FF2B5EF4-FFF2-40B4-BE49-F238E27FC236}">
                  <a16:creationId xmlns:a16="http://schemas.microsoft.com/office/drawing/2014/main" id="{E6784B62-36E7-4643-AAC2-FE361D0852A0}"/>
                </a:ext>
              </a:extLst>
            </p:cNvPr>
            <p:cNvSpPr txBox="1">
              <a:spLocks noChangeArrowheads="1"/>
            </p:cNvSpPr>
            <p:nvPr/>
          </p:nvSpPr>
          <p:spPr bwMode="auto">
            <a:xfrm>
              <a:off x="874713" y="3941763"/>
              <a:ext cx="801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dirty="0">
                  <a:latin typeface="+mn-lt"/>
                </a:rPr>
                <a:t>vortices </a:t>
              </a:r>
            </a:p>
            <a:p>
              <a:pPr eaLnBrk="1" hangingPunct="1"/>
              <a:r>
                <a:rPr lang="en-US" altLang="en-US" sz="1200" dirty="0">
                  <a:latin typeface="+mn-lt"/>
                </a:rPr>
                <a:t>due to lift</a:t>
              </a:r>
            </a:p>
          </p:txBody>
        </p:sp>
        <p:sp>
          <p:nvSpPr>
            <p:cNvPr id="175" name="Freeform 48">
              <a:extLst>
                <a:ext uri="{FF2B5EF4-FFF2-40B4-BE49-F238E27FC236}">
                  <a16:creationId xmlns:a16="http://schemas.microsoft.com/office/drawing/2014/main" id="{DD436448-D6A8-4878-A32C-5332B5BD500F}"/>
                </a:ext>
              </a:extLst>
            </p:cNvPr>
            <p:cNvSpPr>
              <a:spLocks/>
            </p:cNvSpPr>
            <p:nvPr/>
          </p:nvSpPr>
          <p:spPr bwMode="auto">
            <a:xfrm>
              <a:off x="1716088" y="3605213"/>
              <a:ext cx="2709862" cy="841375"/>
            </a:xfrm>
            <a:custGeom>
              <a:avLst/>
              <a:gdLst>
                <a:gd name="T0" fmla="*/ 2709862 w 1968"/>
                <a:gd name="T1" fmla="*/ 841375 h 720"/>
                <a:gd name="T2" fmla="*/ 1454073 w 1968"/>
                <a:gd name="T3" fmla="*/ 841375 h 720"/>
                <a:gd name="T4" fmla="*/ 1454073 w 1968"/>
                <a:gd name="T5" fmla="*/ 0 h 720"/>
                <a:gd name="T6" fmla="*/ 0 w 1968"/>
                <a:gd name="T7" fmla="*/ 0 h 720"/>
                <a:gd name="T8" fmla="*/ 0 60000 65536"/>
                <a:gd name="T9" fmla="*/ 0 60000 65536"/>
                <a:gd name="T10" fmla="*/ 0 60000 65536"/>
                <a:gd name="T11" fmla="*/ 0 60000 65536"/>
                <a:gd name="T12" fmla="*/ 0 w 1968"/>
                <a:gd name="T13" fmla="*/ 0 h 720"/>
                <a:gd name="T14" fmla="*/ 1968 w 1968"/>
                <a:gd name="T15" fmla="*/ 720 h 720"/>
              </a:gdLst>
              <a:ahLst/>
              <a:cxnLst>
                <a:cxn ang="T8">
                  <a:pos x="T0" y="T1"/>
                </a:cxn>
                <a:cxn ang="T9">
                  <a:pos x="T2" y="T3"/>
                </a:cxn>
                <a:cxn ang="T10">
                  <a:pos x="T4" y="T5"/>
                </a:cxn>
                <a:cxn ang="T11">
                  <a:pos x="T6" y="T7"/>
                </a:cxn>
              </a:cxnLst>
              <a:rect l="T12" t="T13" r="T14" b="T15"/>
              <a:pathLst>
                <a:path w="1968" h="720">
                  <a:moveTo>
                    <a:pt x="1968" y="720"/>
                  </a:moveTo>
                  <a:lnTo>
                    <a:pt x="1056" y="720"/>
                  </a:lnTo>
                  <a:lnTo>
                    <a:pt x="1056" y="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177" name="Text Box 49">
              <a:extLst>
                <a:ext uri="{FF2B5EF4-FFF2-40B4-BE49-F238E27FC236}">
                  <a16:creationId xmlns:a16="http://schemas.microsoft.com/office/drawing/2014/main" id="{58335E30-FA1A-4CED-8D09-FE0BFCD75054}"/>
                </a:ext>
              </a:extLst>
            </p:cNvPr>
            <p:cNvSpPr txBox="1">
              <a:spLocks noChangeArrowheads="1"/>
            </p:cNvSpPr>
            <p:nvPr/>
          </p:nvSpPr>
          <p:spPr bwMode="auto">
            <a:xfrm>
              <a:off x="2354265" y="3794990"/>
              <a:ext cx="801688"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200" dirty="0">
                  <a:latin typeface="+mn-lt"/>
                </a:rPr>
                <a:t>waves </a:t>
              </a:r>
            </a:p>
            <a:p>
              <a:pPr eaLnBrk="1" hangingPunct="1"/>
              <a:r>
                <a:rPr lang="en-US" altLang="en-US" sz="1200" dirty="0">
                  <a:latin typeface="+mn-lt"/>
                </a:rPr>
                <a:t>due to lift</a:t>
              </a:r>
            </a:p>
          </p:txBody>
        </p:sp>
        <p:sp>
          <p:nvSpPr>
            <p:cNvPr id="179" name="Freeform 50">
              <a:extLst>
                <a:ext uri="{FF2B5EF4-FFF2-40B4-BE49-F238E27FC236}">
                  <a16:creationId xmlns:a16="http://schemas.microsoft.com/office/drawing/2014/main" id="{C0C9B933-A001-4389-857B-C3723F5CBDD7}"/>
                </a:ext>
              </a:extLst>
            </p:cNvPr>
            <p:cNvSpPr>
              <a:spLocks/>
            </p:cNvSpPr>
            <p:nvPr/>
          </p:nvSpPr>
          <p:spPr bwMode="auto">
            <a:xfrm>
              <a:off x="725488" y="1085850"/>
              <a:ext cx="7467600" cy="2016125"/>
            </a:xfrm>
            <a:custGeom>
              <a:avLst/>
              <a:gdLst>
                <a:gd name="T0" fmla="*/ 330425 w 5424"/>
                <a:gd name="T1" fmla="*/ 2016125 h 1728"/>
                <a:gd name="T2" fmla="*/ 0 w 5424"/>
                <a:gd name="T3" fmla="*/ 2016125 h 1728"/>
                <a:gd name="T4" fmla="*/ 0 w 5424"/>
                <a:gd name="T5" fmla="*/ 0 h 1728"/>
                <a:gd name="T6" fmla="*/ 7467600 w 5424"/>
                <a:gd name="T7" fmla="*/ 0 h 1728"/>
                <a:gd name="T8" fmla="*/ 7467600 w 5424"/>
                <a:gd name="T9" fmla="*/ 2016125 h 1728"/>
                <a:gd name="T10" fmla="*/ 7335430 w 5424"/>
                <a:gd name="T11" fmla="*/ 2016125 h 1728"/>
                <a:gd name="T12" fmla="*/ 0 60000 65536"/>
                <a:gd name="T13" fmla="*/ 0 60000 65536"/>
                <a:gd name="T14" fmla="*/ 0 60000 65536"/>
                <a:gd name="T15" fmla="*/ 0 60000 65536"/>
                <a:gd name="T16" fmla="*/ 0 60000 65536"/>
                <a:gd name="T17" fmla="*/ 0 60000 65536"/>
                <a:gd name="T18" fmla="*/ 0 w 5424"/>
                <a:gd name="T19" fmla="*/ 0 h 1728"/>
                <a:gd name="T20" fmla="*/ 5424 w 5424"/>
                <a:gd name="T21" fmla="*/ 1728 h 1728"/>
              </a:gdLst>
              <a:ahLst/>
              <a:cxnLst>
                <a:cxn ang="T12">
                  <a:pos x="T0" y="T1"/>
                </a:cxn>
                <a:cxn ang="T13">
                  <a:pos x="T2" y="T3"/>
                </a:cxn>
                <a:cxn ang="T14">
                  <a:pos x="T4" y="T5"/>
                </a:cxn>
                <a:cxn ang="T15">
                  <a:pos x="T6" y="T7"/>
                </a:cxn>
                <a:cxn ang="T16">
                  <a:pos x="T8" y="T9"/>
                </a:cxn>
                <a:cxn ang="T17">
                  <a:pos x="T10" y="T11"/>
                </a:cxn>
              </a:cxnLst>
              <a:rect l="T18" t="T19" r="T20" b="T21"/>
              <a:pathLst>
                <a:path w="5424" h="1728">
                  <a:moveTo>
                    <a:pt x="240" y="1728"/>
                  </a:moveTo>
                  <a:lnTo>
                    <a:pt x="0" y="1728"/>
                  </a:lnTo>
                  <a:lnTo>
                    <a:pt x="0" y="0"/>
                  </a:lnTo>
                  <a:lnTo>
                    <a:pt x="5424" y="0"/>
                  </a:lnTo>
                  <a:lnTo>
                    <a:pt x="5424" y="1728"/>
                  </a:lnTo>
                  <a:lnTo>
                    <a:pt x="5328" y="1728"/>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grpSp>
    </p:spTree>
    <p:extLst>
      <p:ext uri="{BB962C8B-B14F-4D97-AF65-F5344CB8AC3E}">
        <p14:creationId xmlns:p14="http://schemas.microsoft.com/office/powerpoint/2010/main" val="361220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a:xfrm>
            <a:off x="609600" y="1600207"/>
            <a:ext cx="11182350" cy="4108119"/>
          </a:xfrm>
        </p:spPr>
        <p:txBody>
          <a:bodyPr>
            <a:noAutofit/>
          </a:bodyPr>
          <a:lstStyle/>
          <a:p>
            <a:pPr marL="0" indent="0" eaLnBrk="1" hangingPunct="1">
              <a:spcBef>
                <a:spcPct val="20000"/>
              </a:spcBef>
              <a:buNone/>
            </a:pPr>
            <a:r>
              <a:rPr lang="en-US" altLang="en-US" dirty="0"/>
              <a:t>For the evaluation of climb requirements, the drag polar (C</a:t>
            </a:r>
            <a:r>
              <a:rPr lang="en-US" altLang="en-US" baseline="-25000" dirty="0"/>
              <a:t>L</a:t>
            </a:r>
            <a:r>
              <a:rPr lang="en-US" altLang="en-US" dirty="0"/>
              <a:t>/C</a:t>
            </a:r>
            <a:r>
              <a:rPr lang="en-US" altLang="en-US" baseline="-25000" dirty="0"/>
              <a:t>D</a:t>
            </a:r>
            <a:r>
              <a:rPr lang="en-US" altLang="en-US" dirty="0"/>
              <a:t> Graph) should be known</a:t>
            </a:r>
          </a:p>
          <a:p>
            <a:pPr eaLnBrk="1" hangingPunct="1">
              <a:spcBef>
                <a:spcPct val="20000"/>
              </a:spcBef>
            </a:pPr>
            <a:r>
              <a:rPr lang="en-US" altLang="en-US" sz="2000" dirty="0"/>
              <a:t>Assume that the drag polar takes the following shape:</a:t>
            </a:r>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r>
              <a:rPr lang="en-US" altLang="en-US" sz="2000" dirty="0"/>
              <a:t>Where 		f = equivalent parasite drag area (can be related to wetted area </a:t>
            </a:r>
            <a:r>
              <a:rPr lang="en-US" altLang="en-US" sz="2000" dirty="0" err="1"/>
              <a:t>S</a:t>
            </a:r>
            <a:r>
              <a:rPr lang="en-US" altLang="en-US" sz="2000" baseline="-25000" dirty="0" err="1"/>
              <a:t>wet</a:t>
            </a:r>
            <a:r>
              <a:rPr lang="en-US" altLang="en-US" sz="2000" dirty="0"/>
              <a:t> of the aircraft)</a:t>
            </a:r>
            <a:br>
              <a:rPr lang="en-US" altLang="en-US" sz="2000" dirty="0"/>
            </a:br>
            <a:r>
              <a:rPr lang="en-US" altLang="en-US" sz="2000" dirty="0"/>
              <a:t>						A = wing aspect ratio</a:t>
            </a:r>
            <a:br>
              <a:rPr lang="en-US" altLang="en-US" sz="2000" dirty="0"/>
            </a:br>
            <a:r>
              <a:rPr lang="en-US" altLang="en-US" sz="2000" dirty="0"/>
              <a:t>						e = planform/Oswald efficiency factor </a:t>
            </a:r>
            <a:br>
              <a:rPr lang="en-US" altLang="en-US" sz="2000" dirty="0"/>
            </a:br>
            <a:r>
              <a:rPr lang="en-US" altLang="en-US" sz="2000" dirty="0"/>
              <a:t>								  (= 1 for elliptical circulation distribution, and usually tabulated for other distributions)</a:t>
            </a:r>
            <a:endParaRPr lang="en-US" altLang="en-US" dirty="0"/>
          </a:p>
          <a:p>
            <a:pPr marL="0" indent="0" eaLnBrk="1" hangingPunct="1">
              <a:spcBef>
                <a:spcPct val="20000"/>
              </a:spcBef>
              <a:buNone/>
            </a:pPr>
            <a:r>
              <a:rPr lang="en-US" altLang="en-US" sz="2400" dirty="0"/>
              <a:t>					</a:t>
            </a:r>
            <a:r>
              <a:rPr lang="en-US" altLang="en-US" sz="2000" dirty="0"/>
              <a:t>	S = the wing trapezoidal area </a:t>
            </a:r>
            <a:br>
              <a:rPr lang="en-US" altLang="en-US" dirty="0"/>
            </a:br>
            <a:r>
              <a:rPr lang="en-US" altLang="en-US" sz="2400" dirty="0"/>
              <a:t>								 </a:t>
            </a:r>
            <a:r>
              <a:rPr lang="en-US" altLang="en-US" sz="2000" dirty="0"/>
              <a:t>(at this point unknown, so use a </a:t>
            </a:r>
            <a:r>
              <a:rPr lang="en-US" altLang="en-US" sz="2000" b="1" dirty="0"/>
              <a:t>reference aircraft’s* </a:t>
            </a:r>
            <a:r>
              <a:rPr lang="en-US" altLang="en-US" sz="2000" dirty="0"/>
              <a:t>wing area!)</a:t>
            </a:r>
          </a:p>
          <a:p>
            <a:pPr eaLnBrk="1" hangingPunct="1">
              <a:spcBef>
                <a:spcPct val="20000"/>
              </a:spcBef>
            </a:pPr>
            <a:endParaRPr lang="en-US" altLang="en-US" sz="2000" dirty="0"/>
          </a:p>
          <a:p>
            <a:pPr marL="0" indent="0" eaLnBrk="1" hangingPunct="1">
              <a:spcBef>
                <a:spcPct val="20000"/>
              </a:spcBef>
              <a:buNone/>
            </a:pPr>
            <a:endParaRPr lang="en-US" dirty="0"/>
          </a:p>
        </p:txBody>
      </p:sp>
      <p:graphicFrame>
        <p:nvGraphicFramePr>
          <p:cNvPr id="5" name="Object 5">
            <a:extLst>
              <a:ext uri="{FF2B5EF4-FFF2-40B4-BE49-F238E27FC236}">
                <a16:creationId xmlns:a16="http://schemas.microsoft.com/office/drawing/2014/main" id="{12246C47-7C7D-4A24-98D6-E486F46B61E5}"/>
              </a:ext>
            </a:extLst>
          </p:cNvPr>
          <p:cNvGraphicFramePr>
            <a:graphicFrameLocks noChangeAspect="1"/>
          </p:cNvGraphicFramePr>
          <p:nvPr/>
        </p:nvGraphicFramePr>
        <p:xfrm>
          <a:off x="2071838" y="2649211"/>
          <a:ext cx="2436813" cy="1065213"/>
        </p:xfrm>
        <a:graphic>
          <a:graphicData uri="http://schemas.openxmlformats.org/presentationml/2006/ole">
            <mc:AlternateContent xmlns:mc="http://schemas.openxmlformats.org/markup-compatibility/2006">
              <mc:Choice xmlns:v="urn:schemas-microsoft-com:vml" Requires="v">
                <p:oleObj name="Equation" r:id="rId3" imgW="1015920" imgH="444240" progId="Equation.DSMT4">
                  <p:embed/>
                </p:oleObj>
              </mc:Choice>
              <mc:Fallback>
                <p:oleObj name="Equation" r:id="rId3" imgW="1015920" imgH="444240" progId="Equation.DSMT4">
                  <p:embed/>
                  <p:pic>
                    <p:nvPicPr>
                      <p:cNvPr id="5" name="Object 5">
                        <a:extLst>
                          <a:ext uri="{FF2B5EF4-FFF2-40B4-BE49-F238E27FC236}">
                            <a16:creationId xmlns:a16="http://schemas.microsoft.com/office/drawing/2014/main" id="{12246C47-7C7D-4A24-98D6-E486F46B6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838" y="2649211"/>
                        <a:ext cx="2436813"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a:extLst>
              <a:ext uri="{FF2B5EF4-FFF2-40B4-BE49-F238E27FC236}">
                <a16:creationId xmlns:a16="http://schemas.microsoft.com/office/drawing/2014/main" id="{431997A8-77C6-438D-A147-4D7E563E3C5A}"/>
              </a:ext>
            </a:extLst>
          </p:cNvPr>
          <p:cNvGraphicFramePr>
            <a:graphicFrameLocks noChangeAspect="1"/>
          </p:cNvGraphicFramePr>
          <p:nvPr/>
        </p:nvGraphicFramePr>
        <p:xfrm>
          <a:off x="7451800" y="2649211"/>
          <a:ext cx="1187450" cy="974725"/>
        </p:xfrm>
        <a:graphic>
          <a:graphicData uri="http://schemas.openxmlformats.org/presentationml/2006/ole">
            <mc:AlternateContent xmlns:mc="http://schemas.openxmlformats.org/markup-compatibility/2006">
              <mc:Choice xmlns:v="urn:schemas-microsoft-com:vml" Requires="v">
                <p:oleObj name="Equation" r:id="rId5" imgW="495000" imgH="406080" progId="Equation.DSMT4">
                  <p:embed/>
                </p:oleObj>
              </mc:Choice>
              <mc:Fallback>
                <p:oleObj name="Equation" r:id="rId5" imgW="495000" imgH="406080" progId="Equation.DSMT4">
                  <p:embed/>
                  <p:pic>
                    <p:nvPicPr>
                      <p:cNvPr id="6" name="Object 6">
                        <a:extLst>
                          <a:ext uri="{FF2B5EF4-FFF2-40B4-BE49-F238E27FC236}">
                            <a16:creationId xmlns:a16="http://schemas.microsoft.com/office/drawing/2014/main" id="{431997A8-77C6-438D-A147-4D7E563E3C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800" y="2649211"/>
                        <a:ext cx="11874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725DAB5E-EF06-4742-A453-5BA4207B503D}"/>
              </a:ext>
            </a:extLst>
          </p:cNvPr>
          <p:cNvSpPr txBox="1"/>
          <p:nvPr/>
        </p:nvSpPr>
        <p:spPr>
          <a:xfrm>
            <a:off x="5101389" y="2997151"/>
            <a:ext cx="1453415" cy="369332"/>
          </a:xfrm>
          <a:prstGeom prst="rect">
            <a:avLst/>
          </a:prstGeom>
          <a:noFill/>
        </p:spPr>
        <p:txBody>
          <a:bodyPr wrap="square">
            <a:spAutoFit/>
          </a:bodyPr>
          <a:lstStyle/>
          <a:p>
            <a:pPr algn="ctr"/>
            <a:r>
              <a:rPr lang="en-US" altLang="en-US" sz="1800" dirty="0"/>
              <a:t>with</a:t>
            </a:r>
            <a:endParaRPr lang="en-US" dirty="0"/>
          </a:p>
        </p:txBody>
      </p:sp>
      <p:pic>
        <p:nvPicPr>
          <p:cNvPr id="3" name="Picture 53" descr="warning">
            <a:extLst>
              <a:ext uri="{FF2B5EF4-FFF2-40B4-BE49-F238E27FC236}">
                <a16:creationId xmlns:a16="http://schemas.microsoft.com/office/drawing/2014/main" id="{B9226C03-A4A9-159B-35F3-D10FB727315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9500" y="5279707"/>
            <a:ext cx="6858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149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weight and wetted area jets cropped">
            <a:extLst>
              <a:ext uri="{FF2B5EF4-FFF2-40B4-BE49-F238E27FC236}">
                <a16:creationId xmlns:a16="http://schemas.microsoft.com/office/drawing/2014/main" id="{5AAF1022-D24D-4088-B9E3-DFD3F759496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8600" r="-1" b="7598"/>
          <a:stretch/>
        </p:blipFill>
        <p:spPr bwMode="auto">
          <a:xfrm>
            <a:off x="6419849" y="1073837"/>
            <a:ext cx="5641407" cy="4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486400" cy="4108119"/>
          </a:xfrm>
        </p:spPr>
        <p:txBody>
          <a:bodyPr/>
          <a:lstStyle/>
          <a:p>
            <a:pPr marL="0" indent="0">
              <a:buNone/>
            </a:pPr>
            <a:r>
              <a:rPr lang="en-US" altLang="en-US" sz="2000" dirty="0"/>
              <a:t>Wetted area </a:t>
            </a:r>
            <a:r>
              <a:rPr lang="en-US" altLang="en-US" sz="2000" dirty="0" err="1"/>
              <a:t>S</a:t>
            </a:r>
            <a:r>
              <a:rPr lang="en-US" altLang="en-US" sz="2000" baseline="-25000" dirty="0" err="1"/>
              <a:t>wet</a:t>
            </a:r>
            <a:r>
              <a:rPr lang="en-US" altLang="en-US" sz="2000" baseline="-25000" dirty="0"/>
              <a:t> </a:t>
            </a:r>
            <a:r>
              <a:rPr lang="en-US" altLang="en-US" sz="2000" dirty="0"/>
              <a:t> as a function of MTOW, W</a:t>
            </a:r>
            <a:r>
              <a:rPr lang="en-US" altLang="en-US" sz="2000" baseline="-25000" dirty="0"/>
              <a:t>TO</a:t>
            </a:r>
            <a:endParaRPr lang="en-US" altLang="en-US" sz="2000" dirty="0"/>
          </a:p>
          <a:p>
            <a:r>
              <a:rPr lang="en-US" altLang="en-US" sz="2000" dirty="0"/>
              <a:t>Note values are in ft</a:t>
            </a:r>
            <a:r>
              <a:rPr lang="en-US" altLang="en-US" sz="2000" baseline="30000" dirty="0"/>
              <a:t>2</a:t>
            </a:r>
            <a:r>
              <a:rPr lang="en-US" altLang="en-US" sz="2000" dirty="0"/>
              <a:t> and </a:t>
            </a:r>
            <a:r>
              <a:rPr lang="en-US" altLang="en-US" sz="2000" dirty="0" err="1"/>
              <a:t>lbs</a:t>
            </a:r>
            <a:r>
              <a:rPr lang="en-US" altLang="en-US" sz="2000" dirty="0"/>
              <a:t> (1 </a:t>
            </a:r>
            <a:r>
              <a:rPr lang="en-US" altLang="en-US" sz="2000" dirty="0" err="1"/>
              <a:t>lb</a:t>
            </a:r>
            <a:r>
              <a:rPr lang="en-US" altLang="en-US" sz="2000" dirty="0"/>
              <a:t> = 0.4538 kg)</a:t>
            </a:r>
          </a:p>
          <a:p>
            <a:r>
              <a:rPr lang="en-US" altLang="en-US" sz="2000" dirty="0"/>
              <a:t>Logarithmic scaled axes</a:t>
            </a:r>
          </a:p>
          <a:p>
            <a:endParaRPr lang="en-US" altLang="en-US" sz="2000" dirty="0"/>
          </a:p>
          <a:p>
            <a:endParaRPr lang="en-US" altLang="en-US" sz="2000" dirty="0"/>
          </a:p>
          <a:p>
            <a:pPr marL="0" indent="0">
              <a:buNone/>
            </a:pPr>
            <a:r>
              <a:rPr lang="en-US" altLang="en-US" sz="2000" dirty="0"/>
              <a:t>Spread here is within ±10% of average</a:t>
            </a:r>
          </a:p>
          <a:p>
            <a:r>
              <a:rPr lang="en-US" altLang="en-US" sz="2000" dirty="0"/>
              <a:t>The following equation can be used to determine the relation between </a:t>
            </a:r>
            <a:r>
              <a:rPr lang="en-US" altLang="en-US" sz="2000" dirty="0" err="1"/>
              <a:t>S</a:t>
            </a:r>
            <a:r>
              <a:rPr lang="en-US" altLang="en-US" sz="2000" baseline="-25000" dirty="0" err="1"/>
              <a:t>wet</a:t>
            </a:r>
            <a:r>
              <a:rPr lang="en-US" altLang="en-US" sz="2000" baseline="-25000" dirty="0"/>
              <a:t> </a:t>
            </a:r>
            <a:r>
              <a:rPr lang="en-US" altLang="en-US" sz="2000" dirty="0"/>
              <a:t> and W</a:t>
            </a:r>
            <a:r>
              <a:rPr lang="en-US" altLang="en-US" sz="2000" baseline="-25000" dirty="0"/>
              <a:t>TO</a:t>
            </a:r>
            <a:endParaRPr lang="en-US" altLang="en-US" sz="2000" dirty="0"/>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4925294" y="3179176"/>
            <a:ext cx="2531074" cy="369332"/>
          </a:xfrm>
          <a:prstGeom prst="rect">
            <a:avLst/>
          </a:prstGeom>
          <a:noFill/>
        </p:spPr>
        <p:txBody>
          <a:bodyPr wrap="square">
            <a:spAutoFit/>
          </a:bodyPr>
          <a:lstStyle/>
          <a:p>
            <a:pPr algn="ctr"/>
            <a:r>
              <a:rPr lang="en-US" altLang="en-US" dirty="0"/>
              <a:t>Wetted Area, </a:t>
            </a:r>
            <a:r>
              <a:rPr lang="en-US" altLang="en-US" dirty="0" err="1"/>
              <a:t>S</a:t>
            </a:r>
            <a:r>
              <a:rPr lang="en-US" altLang="en-US" baseline="-25000" dirty="0" err="1"/>
              <a:t>wet</a:t>
            </a:r>
            <a:r>
              <a:rPr lang="en-US" altLang="en-US" dirty="0"/>
              <a:t> </a:t>
            </a:r>
            <a:r>
              <a:rPr lang="en-US" altLang="en-US" sz="1800" dirty="0"/>
              <a:t>[ft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073193" y="5597711"/>
            <a:ext cx="2216214" cy="369332"/>
          </a:xfrm>
          <a:prstGeom prst="rect">
            <a:avLst/>
          </a:prstGeom>
          <a:noFill/>
        </p:spPr>
        <p:txBody>
          <a:bodyPr wrap="square">
            <a:spAutoFit/>
          </a:bodyPr>
          <a:lstStyle/>
          <a:p>
            <a:pPr algn="ctr"/>
            <a:r>
              <a:rPr lang="en-US" altLang="en-US" sz="1800" dirty="0"/>
              <a:t>MTOW, W</a:t>
            </a:r>
            <a:r>
              <a:rPr lang="en-US" altLang="en-US" sz="1800" baseline="-25000" dirty="0"/>
              <a:t>TO</a:t>
            </a:r>
            <a:r>
              <a:rPr lang="en-US" altLang="en-US" sz="1800" dirty="0"/>
              <a:t>[</a:t>
            </a:r>
            <a:r>
              <a:rPr lang="en-US" altLang="en-US" sz="1800" dirty="0" err="1"/>
              <a:t>lbs</a:t>
            </a:r>
            <a:r>
              <a:rPr lang="en-US" altLang="en-US" sz="1800" dirty="0"/>
              <a:t>]</a:t>
            </a:r>
            <a:endParaRPr lang="en-US" dirty="0"/>
          </a:p>
        </p:txBody>
      </p:sp>
      <p:graphicFrame>
        <p:nvGraphicFramePr>
          <p:cNvPr id="9" name="Object 5">
            <a:extLst>
              <a:ext uri="{FF2B5EF4-FFF2-40B4-BE49-F238E27FC236}">
                <a16:creationId xmlns:a16="http://schemas.microsoft.com/office/drawing/2014/main" id="{3DBB2A75-A145-43D1-8C33-1D94398BA706}"/>
              </a:ext>
            </a:extLst>
          </p:cNvPr>
          <p:cNvGraphicFramePr>
            <a:graphicFrameLocks noChangeAspect="1"/>
          </p:cNvGraphicFramePr>
          <p:nvPr>
            <p:extLst>
              <p:ext uri="{D42A27DB-BD31-4B8C-83A1-F6EECF244321}">
                <p14:modId xmlns:p14="http://schemas.microsoft.com/office/powerpoint/2010/main" val="2796641751"/>
              </p:ext>
            </p:extLst>
          </p:nvPr>
        </p:nvGraphicFramePr>
        <p:xfrm>
          <a:off x="1212383" y="4919098"/>
          <a:ext cx="4191000" cy="579438"/>
        </p:xfrm>
        <a:graphic>
          <a:graphicData uri="http://schemas.openxmlformats.org/presentationml/2006/ole">
            <mc:AlternateContent xmlns:mc="http://schemas.openxmlformats.org/markup-compatibility/2006">
              <mc:Choice xmlns:v="urn:schemas-microsoft-com:vml" Requires="v">
                <p:oleObj name="Equation" r:id="rId5" imgW="1739880" imgH="241200" progId="Equation.DSMT4">
                  <p:embed/>
                </p:oleObj>
              </mc:Choice>
              <mc:Fallback>
                <p:oleObj name="Equation" r:id="rId5" imgW="1739880" imgH="241200" progId="Equation.DSMT4">
                  <p:embed/>
                  <p:pic>
                    <p:nvPicPr>
                      <p:cNvPr id="9" name="Object 5">
                        <a:extLst>
                          <a:ext uri="{FF2B5EF4-FFF2-40B4-BE49-F238E27FC236}">
                            <a16:creationId xmlns:a16="http://schemas.microsoft.com/office/drawing/2014/main" id="{3DBB2A75-A145-43D1-8C33-1D94398B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2383" y="4919098"/>
                        <a:ext cx="419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5110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weight and wetted area jets cropped">
            <a:extLst>
              <a:ext uri="{FF2B5EF4-FFF2-40B4-BE49-F238E27FC236}">
                <a16:creationId xmlns:a16="http://schemas.microsoft.com/office/drawing/2014/main" id="{5AAF1022-D24D-4088-B9E3-DFD3F759496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7881" b="7598"/>
          <a:stretch/>
        </p:blipFill>
        <p:spPr bwMode="auto">
          <a:xfrm>
            <a:off x="7918439" y="1873036"/>
            <a:ext cx="3356238" cy="2670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486400" cy="4108119"/>
          </a:xfrm>
        </p:spPr>
        <p:txBody>
          <a:bodyPr/>
          <a:lstStyle/>
          <a:p>
            <a:pPr marL="0" indent="0">
              <a:buNone/>
            </a:pPr>
            <a:r>
              <a:rPr lang="en-US" altLang="en-US" sz="2000" dirty="0"/>
              <a:t>The following constants for c and d can be used:</a:t>
            </a:r>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6452558" y="3023565"/>
            <a:ext cx="2531074" cy="369332"/>
          </a:xfrm>
          <a:prstGeom prst="rect">
            <a:avLst/>
          </a:prstGeom>
          <a:noFill/>
        </p:spPr>
        <p:txBody>
          <a:bodyPr wrap="square">
            <a:spAutoFit/>
          </a:bodyPr>
          <a:lstStyle/>
          <a:p>
            <a:pPr algn="ctr"/>
            <a:r>
              <a:rPr lang="en-US" altLang="en-US" dirty="0"/>
              <a:t>Wetted Area, </a:t>
            </a:r>
            <a:r>
              <a:rPr lang="en-US" altLang="en-US" dirty="0" err="1"/>
              <a:t>S</a:t>
            </a:r>
            <a:r>
              <a:rPr lang="en-US" altLang="en-US" baseline="-25000" dirty="0" err="1"/>
              <a:t>wet</a:t>
            </a:r>
            <a:r>
              <a:rPr lang="en-US" altLang="en-US" dirty="0"/>
              <a:t> </a:t>
            </a:r>
            <a:r>
              <a:rPr lang="en-US" altLang="en-US" sz="1800" dirty="0"/>
              <a:t>[ft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579606" y="4673988"/>
            <a:ext cx="2216214" cy="369332"/>
          </a:xfrm>
          <a:prstGeom prst="rect">
            <a:avLst/>
          </a:prstGeom>
          <a:noFill/>
        </p:spPr>
        <p:txBody>
          <a:bodyPr wrap="square">
            <a:spAutoFit/>
          </a:bodyPr>
          <a:lstStyle/>
          <a:p>
            <a:pPr algn="ctr"/>
            <a:r>
              <a:rPr lang="en-US" altLang="en-US" sz="1800" dirty="0"/>
              <a:t>MTOW, W</a:t>
            </a:r>
            <a:r>
              <a:rPr lang="en-US" altLang="en-US" sz="1800" baseline="-25000" dirty="0"/>
              <a:t>TO</a:t>
            </a:r>
            <a:r>
              <a:rPr lang="en-US" altLang="en-US" sz="1800" dirty="0"/>
              <a:t>[</a:t>
            </a:r>
            <a:r>
              <a:rPr lang="en-US" altLang="en-US" sz="1800" dirty="0" err="1"/>
              <a:t>lbs</a:t>
            </a:r>
            <a:r>
              <a:rPr lang="en-US" altLang="en-US" sz="1800" dirty="0"/>
              <a:t>]</a:t>
            </a:r>
            <a:endParaRPr lang="en-US" dirty="0"/>
          </a:p>
        </p:txBody>
      </p:sp>
      <p:graphicFrame>
        <p:nvGraphicFramePr>
          <p:cNvPr id="9" name="Object 5">
            <a:extLst>
              <a:ext uri="{FF2B5EF4-FFF2-40B4-BE49-F238E27FC236}">
                <a16:creationId xmlns:a16="http://schemas.microsoft.com/office/drawing/2014/main" id="{3DBB2A75-A145-43D1-8C33-1D94398BA706}"/>
              </a:ext>
            </a:extLst>
          </p:cNvPr>
          <p:cNvGraphicFramePr>
            <a:graphicFrameLocks noChangeAspect="1"/>
          </p:cNvGraphicFramePr>
          <p:nvPr>
            <p:extLst>
              <p:ext uri="{D42A27DB-BD31-4B8C-83A1-F6EECF244321}">
                <p14:modId xmlns:p14="http://schemas.microsoft.com/office/powerpoint/2010/main" val="4125586595"/>
              </p:ext>
            </p:extLst>
          </p:nvPr>
        </p:nvGraphicFramePr>
        <p:xfrm>
          <a:off x="7886700" y="5341938"/>
          <a:ext cx="3371850" cy="466725"/>
        </p:xfrm>
        <a:graphic>
          <a:graphicData uri="http://schemas.openxmlformats.org/presentationml/2006/ole">
            <mc:AlternateContent xmlns:mc="http://schemas.openxmlformats.org/markup-compatibility/2006">
              <mc:Choice xmlns:v="urn:schemas-microsoft-com:vml" Requires="v">
                <p:oleObj name="Equation" r:id="rId5" imgW="1739880" imgH="241200" progId="Equation.DSMT4">
                  <p:embed/>
                </p:oleObj>
              </mc:Choice>
              <mc:Fallback>
                <p:oleObj name="Equation" r:id="rId5" imgW="1739880" imgH="241200" progId="Equation.DSMT4">
                  <p:embed/>
                  <p:pic>
                    <p:nvPicPr>
                      <p:cNvPr id="9" name="Object 5">
                        <a:extLst>
                          <a:ext uri="{FF2B5EF4-FFF2-40B4-BE49-F238E27FC236}">
                            <a16:creationId xmlns:a16="http://schemas.microsoft.com/office/drawing/2014/main" id="{3DBB2A75-A145-43D1-8C33-1D94398BA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700" y="5341938"/>
                        <a:ext cx="3371850" cy="466725"/>
                      </a:xfrm>
                      <a:prstGeom prst="rect">
                        <a:avLst/>
                      </a:prstGeom>
                      <a:noFill/>
                      <a:ln>
                        <a:noFill/>
                      </a:ln>
                      <a:effectLst/>
                    </p:spPr>
                  </p:pic>
                </p:oleObj>
              </mc:Fallback>
            </mc:AlternateContent>
          </a:graphicData>
        </a:graphic>
      </p:graphicFrame>
      <p:graphicFrame>
        <p:nvGraphicFramePr>
          <p:cNvPr id="6" name="Group 165">
            <a:extLst>
              <a:ext uri="{FF2B5EF4-FFF2-40B4-BE49-F238E27FC236}">
                <a16:creationId xmlns:a16="http://schemas.microsoft.com/office/drawing/2014/main" id="{CFF653D8-7F85-4B44-BC61-D637D637491B}"/>
              </a:ext>
            </a:extLst>
          </p:cNvPr>
          <p:cNvGraphicFramePr>
            <a:graphicFrameLocks noGrp="1"/>
          </p:cNvGraphicFramePr>
          <p:nvPr>
            <p:extLst>
              <p:ext uri="{D42A27DB-BD31-4B8C-83A1-F6EECF244321}">
                <p14:modId xmlns:p14="http://schemas.microsoft.com/office/powerpoint/2010/main" val="2206532072"/>
              </p:ext>
            </p:extLst>
          </p:nvPr>
        </p:nvGraphicFramePr>
        <p:xfrm>
          <a:off x="1227280" y="2213545"/>
          <a:ext cx="5289423" cy="3368208"/>
        </p:xfrm>
        <a:graphic>
          <a:graphicData uri="http://schemas.openxmlformats.org/drawingml/2006/table">
            <a:tbl>
              <a:tblPr/>
              <a:tblGrid>
                <a:gridCol w="3460623">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Aircraft type</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c</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d</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5213">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Homebuilt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1.2362</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0.4319</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Single engine piston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1.0892</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0.5147</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Twin engine 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0.8635</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0.5632</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Agricultural</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1.0447</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0.5326</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Business jets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0.2263</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0.6977</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Regional turboprops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-0.0866</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0.8099</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mn-lt"/>
                          <a:cs typeface="Arial" charset="0"/>
                        </a:rPr>
                        <a:t>Transport jets</a:t>
                      </a:r>
                      <a:endParaRPr kumimoji="0" lang="en-US" sz="1400" b="1" i="0" u="none" strike="noStrike" cap="none" normalizeH="0" baseline="0" dirty="0">
                        <a:ln>
                          <a:noFill/>
                        </a:ln>
                        <a:solidFill>
                          <a:srgbClr val="FF0000"/>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0.0199</a:t>
                      </a: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kern="1200" cap="none" normalizeH="0" baseline="0" dirty="0">
                          <a:ln>
                            <a:noFill/>
                          </a:ln>
                          <a:solidFill>
                            <a:srgbClr val="FF0000"/>
                          </a:solidFill>
                          <a:effectLst/>
                          <a:latin typeface="+mn-lt"/>
                          <a:ea typeface="+mn-ea"/>
                          <a:cs typeface="Arial" charset="0"/>
                        </a:rPr>
                        <a:t>0.7531</a:t>
                      </a: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trainers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0.8565</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0.5423</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Fighters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-0.1289</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0.7506</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17587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r>
                        <a:rPr kumimoji="0" lang="en-US" sz="1400" b="0" i="0" u="none" strike="noStrike" cap="none" normalizeH="0" baseline="0" dirty="0">
                          <a:ln>
                            <a:noFill/>
                          </a:ln>
                          <a:solidFill>
                            <a:schemeClr val="tx1"/>
                          </a:solidFill>
                          <a:effectLst/>
                          <a:latin typeface="+mn-lt"/>
                          <a:cs typeface="Arial" charset="0"/>
                        </a:rPr>
                        <a:t>military patrol, bombers and transport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0.1628</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0.7316</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flying boats, amphibians and float planes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0.6295</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0.6708</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17587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Supersonic aircraft</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mn-lt"/>
                          <a:cs typeface="Arial" charset="0"/>
                        </a:rPr>
                        <a:t>-1.1868</a:t>
                      </a:r>
                      <a:endParaRPr kumimoji="0" lang="en-US" sz="1100" b="0" i="0" u="none" strike="noStrike" cap="none" normalizeH="0" baseline="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mn-lt"/>
                          <a:cs typeface="Arial" charset="0"/>
                        </a:rPr>
                        <a:t>0.9609</a:t>
                      </a:r>
                      <a:endParaRPr kumimoji="0" lang="en-US" sz="1100" b="0" i="0" u="none" strike="noStrike" cap="none" normalizeH="0" baseline="0" dirty="0">
                        <a:ln>
                          <a:noFill/>
                        </a:ln>
                        <a:solidFill>
                          <a:schemeClr val="tx1"/>
                        </a:solidFill>
                        <a:effectLst/>
                        <a:latin typeface="+mn-lt"/>
                      </a:endParaRPr>
                    </a:p>
                  </a:txBody>
                  <a:tcPr marT="45727" marB="45727"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31804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396564" cy="4108119"/>
          </a:xfrm>
        </p:spPr>
        <p:txBody>
          <a:bodyPr/>
          <a:lstStyle/>
          <a:p>
            <a:pPr marL="0" indent="0">
              <a:buNone/>
            </a:pPr>
            <a:r>
              <a:rPr lang="en-US" altLang="en-US" sz="2000" dirty="0"/>
              <a:t>Equivalent parasite area f as a function of wetted area </a:t>
            </a:r>
            <a:r>
              <a:rPr lang="en-US" altLang="en-US" sz="2000" dirty="0" err="1"/>
              <a:t>S</a:t>
            </a:r>
            <a:r>
              <a:rPr lang="en-US" altLang="en-US" sz="2000" baseline="-25000" dirty="0" err="1"/>
              <a:t>wet</a:t>
            </a:r>
            <a:r>
              <a:rPr lang="en-US" altLang="en-US" sz="2000" baseline="-25000" dirty="0"/>
              <a:t>  </a:t>
            </a:r>
            <a:r>
              <a:rPr lang="en-US" altLang="en-US" sz="2000" dirty="0"/>
              <a:t>for </a:t>
            </a:r>
            <a:r>
              <a:rPr lang="en-US" altLang="en-US" sz="2000" b="1" u="sng" dirty="0"/>
              <a:t>single engine propeller</a:t>
            </a:r>
            <a:r>
              <a:rPr lang="en-US" altLang="en-US" sz="2000" b="1" dirty="0"/>
              <a:t> </a:t>
            </a:r>
            <a:r>
              <a:rPr lang="en-US" altLang="en-US" sz="2000" dirty="0"/>
              <a:t>driven aircraft</a:t>
            </a:r>
          </a:p>
          <a:p>
            <a:r>
              <a:rPr lang="en-US" altLang="en-US" sz="2000" dirty="0"/>
              <a:t>Note values are in ft</a:t>
            </a:r>
            <a:r>
              <a:rPr lang="en-US" altLang="en-US" sz="2000" baseline="30000" dirty="0"/>
              <a:t>2</a:t>
            </a:r>
            <a:r>
              <a:rPr lang="en-US" altLang="en-US" sz="2000" dirty="0"/>
              <a:t>  (1 ft</a:t>
            </a:r>
            <a:r>
              <a:rPr lang="en-US" altLang="en-US" sz="2000" baseline="30000" dirty="0"/>
              <a:t>2</a:t>
            </a:r>
            <a:r>
              <a:rPr lang="en-US" altLang="en-US" sz="2000" dirty="0"/>
              <a:t> = 0.0929 m</a:t>
            </a:r>
            <a:r>
              <a:rPr lang="en-US" altLang="en-US" sz="2000" baseline="30000" dirty="0"/>
              <a:t>2</a:t>
            </a:r>
            <a:r>
              <a:rPr lang="en-US" altLang="en-US" sz="2000" dirty="0"/>
              <a:t>)</a:t>
            </a:r>
          </a:p>
          <a:p>
            <a:r>
              <a:rPr lang="en-US" altLang="en-US" sz="2000" dirty="0"/>
              <a:t>Logarithmic scaled axes</a:t>
            </a:r>
          </a:p>
          <a:p>
            <a:r>
              <a:rPr lang="en-US" altLang="en-US" sz="2000" dirty="0"/>
              <a:t>Note trend lines based on smoothness (</a:t>
            </a:r>
            <a:r>
              <a:rPr lang="en-US" altLang="en-US" sz="2000" dirty="0" err="1"/>
              <a:t>c</a:t>
            </a:r>
            <a:r>
              <a:rPr lang="en-US" altLang="en-US" sz="2000" baseline="-25000" dirty="0" err="1"/>
              <a:t>f</a:t>
            </a:r>
            <a:r>
              <a:rPr lang="en-US" altLang="en-US" sz="2000" dirty="0"/>
              <a:t>)</a:t>
            </a:r>
          </a:p>
        </p:txBody>
      </p:sp>
      <p:pic>
        <p:nvPicPr>
          <p:cNvPr id="4" name="Picture 7" descr="skin friction SE props cropped">
            <a:extLst>
              <a:ext uri="{FF2B5EF4-FFF2-40B4-BE49-F238E27FC236}">
                <a16:creationId xmlns:a16="http://schemas.microsoft.com/office/drawing/2014/main" id="{CB03EF00-BE67-405C-8D09-91B632D267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767363" y="1019363"/>
            <a:ext cx="4571197" cy="46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3854C6E2-3BC5-4120-9053-258358D1C075}"/>
              </a:ext>
            </a:extLst>
          </p:cNvPr>
          <p:cNvSpPr txBox="1"/>
          <p:nvPr/>
        </p:nvSpPr>
        <p:spPr>
          <a:xfrm rot="16200000">
            <a:off x="5503247" y="3179177"/>
            <a:ext cx="2040555" cy="369332"/>
          </a:xfrm>
          <a:prstGeom prst="rect">
            <a:avLst/>
          </a:prstGeom>
          <a:noFill/>
        </p:spPr>
        <p:txBody>
          <a:bodyPr wrap="square">
            <a:spAutoFit/>
          </a:bodyPr>
          <a:lstStyle/>
          <a:p>
            <a:pPr algn="ctr"/>
            <a:r>
              <a:rPr lang="en-US" altLang="en-US" dirty="0"/>
              <a:t>P</a:t>
            </a:r>
            <a:r>
              <a:rPr lang="en-US" altLang="en-US" sz="1800" dirty="0"/>
              <a:t>arasite area f [ft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159820" y="5597711"/>
            <a:ext cx="2216214" cy="369332"/>
          </a:xfrm>
          <a:prstGeom prst="rect">
            <a:avLst/>
          </a:prstGeom>
          <a:noFill/>
        </p:spPr>
        <p:txBody>
          <a:bodyPr wrap="square">
            <a:spAutoFit/>
          </a:bodyPr>
          <a:lstStyle/>
          <a:p>
            <a:pPr algn="ctr"/>
            <a:r>
              <a:rPr lang="en-US" altLang="en-US" sz="1800" dirty="0"/>
              <a:t>Wetted area </a:t>
            </a:r>
            <a:r>
              <a:rPr lang="en-US" altLang="en-US" sz="1800" dirty="0" err="1"/>
              <a:t>S</a:t>
            </a:r>
            <a:r>
              <a:rPr lang="en-US" altLang="en-US" sz="1800" baseline="-25000" dirty="0" err="1"/>
              <a:t>wet</a:t>
            </a:r>
            <a:r>
              <a:rPr lang="en-US" altLang="en-US" sz="1800" dirty="0"/>
              <a:t>[ft</a:t>
            </a:r>
            <a:r>
              <a:rPr lang="en-US" altLang="en-US" sz="1800" baseline="30000" dirty="0"/>
              <a:t>2</a:t>
            </a:r>
            <a:r>
              <a:rPr lang="en-US" altLang="en-US" sz="1800" dirty="0"/>
              <a:t> ]</a:t>
            </a:r>
            <a:endParaRPr lang="en-US" dirty="0"/>
          </a:p>
        </p:txBody>
      </p:sp>
      <p:sp>
        <p:nvSpPr>
          <p:cNvPr id="6" name="Oval 5">
            <a:extLst>
              <a:ext uri="{FF2B5EF4-FFF2-40B4-BE49-F238E27FC236}">
                <a16:creationId xmlns:a16="http://schemas.microsoft.com/office/drawing/2014/main" id="{AF311722-891E-47F7-9252-3C666BC81349}"/>
              </a:ext>
            </a:extLst>
          </p:cNvPr>
          <p:cNvSpPr/>
          <p:nvPr/>
        </p:nvSpPr>
        <p:spPr>
          <a:xfrm>
            <a:off x="10048775" y="1019363"/>
            <a:ext cx="1533625" cy="1656460"/>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9D6BBB1-1284-4247-9EDF-C882F87BA076}"/>
              </a:ext>
            </a:extLst>
          </p:cNvPr>
          <p:cNvSpPr/>
          <p:nvPr/>
        </p:nvSpPr>
        <p:spPr>
          <a:xfrm rot="1418668">
            <a:off x="6773618" y="3194441"/>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
        <p:nvSpPr>
          <p:cNvPr id="57" name="Arrow: Right 56">
            <a:extLst>
              <a:ext uri="{FF2B5EF4-FFF2-40B4-BE49-F238E27FC236}">
                <a16:creationId xmlns:a16="http://schemas.microsoft.com/office/drawing/2014/main" id="{F6D35AFD-7BA8-4290-AF14-5F2F2800D0DA}"/>
              </a:ext>
            </a:extLst>
          </p:cNvPr>
          <p:cNvSpPr/>
          <p:nvPr/>
        </p:nvSpPr>
        <p:spPr>
          <a:xfrm rot="8246058">
            <a:off x="9567266" y="4976357"/>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Tree>
    <p:extLst>
      <p:ext uri="{BB962C8B-B14F-4D97-AF65-F5344CB8AC3E}">
        <p14:creationId xmlns:p14="http://schemas.microsoft.com/office/powerpoint/2010/main" val="316637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skin friction twin props cropped">
            <a:extLst>
              <a:ext uri="{FF2B5EF4-FFF2-40B4-BE49-F238E27FC236}">
                <a16:creationId xmlns:a16="http://schemas.microsoft.com/office/drawing/2014/main" id="{2F601290-5AA0-4B6C-8526-B8D160FE4A7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t="2385" b="1162"/>
          <a:stretch/>
        </p:blipFill>
        <p:spPr bwMode="auto">
          <a:xfrm>
            <a:off x="6708191" y="967414"/>
            <a:ext cx="4513263" cy="463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396564" cy="4108119"/>
          </a:xfrm>
        </p:spPr>
        <p:txBody>
          <a:bodyPr/>
          <a:lstStyle/>
          <a:p>
            <a:pPr marL="0" indent="0">
              <a:buNone/>
            </a:pPr>
            <a:r>
              <a:rPr lang="en-US" altLang="en-US" sz="2000" dirty="0"/>
              <a:t>Equivalent parasite area f as a function of wetted area </a:t>
            </a:r>
            <a:r>
              <a:rPr lang="en-US" altLang="en-US" sz="2000" dirty="0" err="1"/>
              <a:t>S</a:t>
            </a:r>
            <a:r>
              <a:rPr lang="en-US" altLang="en-US" sz="2000" baseline="-25000" dirty="0" err="1"/>
              <a:t>wet</a:t>
            </a:r>
            <a:r>
              <a:rPr lang="en-US" altLang="en-US" sz="2000" baseline="-25000" dirty="0"/>
              <a:t>  </a:t>
            </a:r>
            <a:r>
              <a:rPr lang="en-US" altLang="en-US" sz="2000" dirty="0"/>
              <a:t>for </a:t>
            </a:r>
            <a:r>
              <a:rPr lang="en-US" altLang="en-US" sz="2000" b="1" u="sng" dirty="0"/>
              <a:t>twin engine propeller</a:t>
            </a:r>
            <a:r>
              <a:rPr lang="en-US" altLang="en-US" sz="2000" b="1" dirty="0"/>
              <a:t> </a:t>
            </a:r>
            <a:r>
              <a:rPr lang="en-US" altLang="en-US" sz="2000" dirty="0"/>
              <a:t>driven aircraft</a:t>
            </a:r>
          </a:p>
          <a:p>
            <a:r>
              <a:rPr lang="en-US" altLang="en-US" sz="2000" dirty="0"/>
              <a:t>Note values are in ft</a:t>
            </a:r>
            <a:r>
              <a:rPr lang="en-US" altLang="en-US" sz="2000" baseline="30000" dirty="0"/>
              <a:t>2</a:t>
            </a:r>
            <a:r>
              <a:rPr lang="en-US" altLang="en-US" sz="2000" dirty="0"/>
              <a:t> </a:t>
            </a:r>
          </a:p>
          <a:p>
            <a:r>
              <a:rPr lang="en-US" altLang="en-US" sz="2000" dirty="0"/>
              <a:t>Logarithmic scaled axes</a:t>
            </a:r>
          </a:p>
          <a:p>
            <a:r>
              <a:rPr lang="en-US" altLang="en-US" sz="2000" dirty="0"/>
              <a:t>Note trend lines based on smoothness (</a:t>
            </a:r>
            <a:r>
              <a:rPr lang="en-US" altLang="en-US" sz="2000" dirty="0" err="1"/>
              <a:t>c</a:t>
            </a:r>
            <a:r>
              <a:rPr lang="en-US" altLang="en-US" sz="2000" baseline="-25000" dirty="0" err="1"/>
              <a:t>f</a:t>
            </a:r>
            <a:r>
              <a:rPr lang="en-US" altLang="en-US" sz="2000" dirty="0"/>
              <a:t>) </a:t>
            </a:r>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5503247" y="3179177"/>
            <a:ext cx="2040555" cy="369332"/>
          </a:xfrm>
          <a:prstGeom prst="rect">
            <a:avLst/>
          </a:prstGeom>
          <a:noFill/>
        </p:spPr>
        <p:txBody>
          <a:bodyPr wrap="square">
            <a:spAutoFit/>
          </a:bodyPr>
          <a:lstStyle/>
          <a:p>
            <a:pPr algn="ctr"/>
            <a:r>
              <a:rPr lang="en-US" altLang="en-US" dirty="0"/>
              <a:t>P</a:t>
            </a:r>
            <a:r>
              <a:rPr lang="en-US" altLang="en-US" sz="1800" dirty="0"/>
              <a:t>arasite area f [ft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159820" y="5597711"/>
            <a:ext cx="2216214" cy="369332"/>
          </a:xfrm>
          <a:prstGeom prst="rect">
            <a:avLst/>
          </a:prstGeom>
          <a:noFill/>
        </p:spPr>
        <p:txBody>
          <a:bodyPr wrap="square">
            <a:spAutoFit/>
          </a:bodyPr>
          <a:lstStyle/>
          <a:p>
            <a:pPr algn="ctr"/>
            <a:r>
              <a:rPr lang="en-US" altLang="en-US" sz="1800" dirty="0"/>
              <a:t>Wetted area </a:t>
            </a:r>
            <a:r>
              <a:rPr lang="en-US" altLang="en-US" sz="1800" dirty="0" err="1"/>
              <a:t>S</a:t>
            </a:r>
            <a:r>
              <a:rPr lang="en-US" altLang="en-US" sz="1800" baseline="-25000" dirty="0" err="1"/>
              <a:t>wet</a:t>
            </a:r>
            <a:r>
              <a:rPr lang="en-US" altLang="en-US" sz="1800" dirty="0"/>
              <a:t>[ft</a:t>
            </a:r>
            <a:r>
              <a:rPr lang="en-US" altLang="en-US" sz="1800" baseline="30000" dirty="0"/>
              <a:t>2</a:t>
            </a:r>
            <a:r>
              <a:rPr lang="en-US" altLang="en-US" sz="1800" dirty="0"/>
              <a:t> ]</a:t>
            </a:r>
            <a:endParaRPr lang="en-US" dirty="0"/>
          </a:p>
        </p:txBody>
      </p:sp>
      <p:sp>
        <p:nvSpPr>
          <p:cNvPr id="6" name="Oval 5">
            <a:extLst>
              <a:ext uri="{FF2B5EF4-FFF2-40B4-BE49-F238E27FC236}">
                <a16:creationId xmlns:a16="http://schemas.microsoft.com/office/drawing/2014/main" id="{F90103D2-AA44-4A5C-BE8A-C94F38AE706D}"/>
              </a:ext>
            </a:extLst>
          </p:cNvPr>
          <p:cNvSpPr/>
          <p:nvPr/>
        </p:nvSpPr>
        <p:spPr>
          <a:xfrm rot="19407278">
            <a:off x="10193559" y="903161"/>
            <a:ext cx="846618" cy="1336340"/>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188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skin friction jets cropped">
            <a:extLst>
              <a:ext uri="{FF2B5EF4-FFF2-40B4-BE49-F238E27FC236}">
                <a16:creationId xmlns:a16="http://schemas.microsoft.com/office/drawing/2014/main" id="{AA70738F-74B4-4131-88FA-ACA35EC6F61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b="1392"/>
          <a:stretch/>
        </p:blipFill>
        <p:spPr bwMode="auto">
          <a:xfrm>
            <a:off x="6708191" y="831526"/>
            <a:ext cx="4740275" cy="480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600" y="1600207"/>
            <a:ext cx="5396564" cy="4108119"/>
          </a:xfrm>
        </p:spPr>
        <p:txBody>
          <a:bodyPr/>
          <a:lstStyle/>
          <a:p>
            <a:pPr marL="0" indent="0">
              <a:buNone/>
            </a:pPr>
            <a:r>
              <a:rPr lang="en-US" altLang="en-US" sz="2000" dirty="0"/>
              <a:t>Equivalent parasite area f as a function of wetted area </a:t>
            </a:r>
            <a:r>
              <a:rPr lang="en-US" altLang="en-US" sz="2000" dirty="0" err="1"/>
              <a:t>S</a:t>
            </a:r>
            <a:r>
              <a:rPr lang="en-US" altLang="en-US" sz="2000" baseline="-25000" dirty="0" err="1"/>
              <a:t>wet</a:t>
            </a:r>
            <a:r>
              <a:rPr lang="en-US" altLang="en-US" sz="2000" baseline="-25000" dirty="0"/>
              <a:t>  </a:t>
            </a:r>
            <a:r>
              <a:rPr lang="en-US" altLang="en-US" sz="2000" dirty="0"/>
              <a:t>for </a:t>
            </a:r>
            <a:r>
              <a:rPr lang="en-US" altLang="en-US" sz="2000" b="1" u="sng" dirty="0"/>
              <a:t>jet</a:t>
            </a:r>
            <a:r>
              <a:rPr lang="en-US" altLang="en-US" sz="2000" u="sng" dirty="0"/>
              <a:t> </a:t>
            </a:r>
            <a:r>
              <a:rPr lang="en-US" altLang="en-US" sz="2000" dirty="0"/>
              <a:t>driven aircraft</a:t>
            </a:r>
          </a:p>
          <a:p>
            <a:r>
              <a:rPr lang="en-US" altLang="en-US" sz="2000" dirty="0"/>
              <a:t>Note values are in ft</a:t>
            </a:r>
            <a:r>
              <a:rPr lang="en-US" altLang="en-US" sz="2000" baseline="30000" dirty="0"/>
              <a:t>2</a:t>
            </a:r>
            <a:r>
              <a:rPr lang="en-US" altLang="en-US" sz="2000" dirty="0"/>
              <a:t> </a:t>
            </a:r>
          </a:p>
          <a:p>
            <a:r>
              <a:rPr lang="en-US" altLang="en-US" sz="2000" dirty="0"/>
              <a:t>Logarithmic scaled axes</a:t>
            </a:r>
          </a:p>
          <a:p>
            <a:r>
              <a:rPr lang="en-US" altLang="en-US" sz="2000" dirty="0"/>
              <a:t>Note trend lines based on smoothness (</a:t>
            </a:r>
            <a:r>
              <a:rPr lang="en-US" altLang="en-US" sz="2000" dirty="0" err="1"/>
              <a:t>c</a:t>
            </a:r>
            <a:r>
              <a:rPr lang="en-US" altLang="en-US" sz="2000" baseline="-25000" dirty="0" err="1"/>
              <a:t>f</a:t>
            </a:r>
            <a:r>
              <a:rPr lang="en-US" altLang="en-US" sz="2000" dirty="0"/>
              <a:t>) </a:t>
            </a:r>
          </a:p>
          <a:p>
            <a:endParaRPr lang="en-US" altLang="en-US" sz="2000" dirty="0"/>
          </a:p>
        </p:txBody>
      </p:sp>
      <p:sp>
        <p:nvSpPr>
          <p:cNvPr id="52" name="TextBox 51">
            <a:extLst>
              <a:ext uri="{FF2B5EF4-FFF2-40B4-BE49-F238E27FC236}">
                <a16:creationId xmlns:a16="http://schemas.microsoft.com/office/drawing/2014/main" id="{3854C6E2-3BC5-4120-9053-258358D1C075}"/>
              </a:ext>
            </a:extLst>
          </p:cNvPr>
          <p:cNvSpPr txBox="1"/>
          <p:nvPr/>
        </p:nvSpPr>
        <p:spPr>
          <a:xfrm rot="16200000">
            <a:off x="5503247" y="3179177"/>
            <a:ext cx="2040555" cy="369332"/>
          </a:xfrm>
          <a:prstGeom prst="rect">
            <a:avLst/>
          </a:prstGeom>
          <a:noFill/>
        </p:spPr>
        <p:txBody>
          <a:bodyPr wrap="square">
            <a:spAutoFit/>
          </a:bodyPr>
          <a:lstStyle/>
          <a:p>
            <a:pPr algn="ctr"/>
            <a:r>
              <a:rPr lang="en-US" altLang="en-US" dirty="0"/>
              <a:t>P</a:t>
            </a:r>
            <a:r>
              <a:rPr lang="en-US" altLang="en-US" sz="1800" dirty="0"/>
              <a:t>arasite area f [ft</a:t>
            </a:r>
            <a:r>
              <a:rPr lang="en-US" altLang="en-US" sz="1800" baseline="30000" dirty="0"/>
              <a:t>2</a:t>
            </a:r>
            <a:r>
              <a:rPr lang="en-US" altLang="en-US" sz="1800" dirty="0"/>
              <a:t> ]</a:t>
            </a:r>
            <a:endParaRPr lang="en-US" dirty="0"/>
          </a:p>
        </p:txBody>
      </p:sp>
      <p:sp>
        <p:nvSpPr>
          <p:cNvPr id="53" name="TextBox 52">
            <a:extLst>
              <a:ext uri="{FF2B5EF4-FFF2-40B4-BE49-F238E27FC236}">
                <a16:creationId xmlns:a16="http://schemas.microsoft.com/office/drawing/2014/main" id="{95F5B4FE-ED84-4994-934E-D3DD6F2C8160}"/>
              </a:ext>
            </a:extLst>
          </p:cNvPr>
          <p:cNvSpPr txBox="1"/>
          <p:nvPr/>
        </p:nvSpPr>
        <p:spPr>
          <a:xfrm>
            <a:off x="8073193" y="5597711"/>
            <a:ext cx="2216214" cy="369332"/>
          </a:xfrm>
          <a:prstGeom prst="rect">
            <a:avLst/>
          </a:prstGeom>
          <a:noFill/>
        </p:spPr>
        <p:txBody>
          <a:bodyPr wrap="square">
            <a:spAutoFit/>
          </a:bodyPr>
          <a:lstStyle/>
          <a:p>
            <a:pPr algn="ctr"/>
            <a:r>
              <a:rPr lang="en-US" altLang="en-US" sz="1800" dirty="0"/>
              <a:t>Wetted area </a:t>
            </a:r>
            <a:r>
              <a:rPr lang="en-US" altLang="en-US" sz="1800" dirty="0" err="1"/>
              <a:t>S</a:t>
            </a:r>
            <a:r>
              <a:rPr lang="en-US" altLang="en-US" sz="1800" baseline="-25000" dirty="0" err="1"/>
              <a:t>wet</a:t>
            </a:r>
            <a:r>
              <a:rPr lang="en-US" altLang="en-US" sz="1800" dirty="0"/>
              <a:t>[ft</a:t>
            </a:r>
            <a:r>
              <a:rPr lang="en-US" altLang="en-US" sz="1800" baseline="30000" dirty="0"/>
              <a:t>2</a:t>
            </a:r>
            <a:r>
              <a:rPr lang="en-US" altLang="en-US" sz="1800" dirty="0"/>
              <a:t> ]</a:t>
            </a:r>
            <a:endParaRPr lang="en-US" dirty="0"/>
          </a:p>
        </p:txBody>
      </p:sp>
      <p:sp>
        <p:nvSpPr>
          <p:cNvPr id="6" name="Oval 5">
            <a:extLst>
              <a:ext uri="{FF2B5EF4-FFF2-40B4-BE49-F238E27FC236}">
                <a16:creationId xmlns:a16="http://schemas.microsoft.com/office/drawing/2014/main" id="{725821DE-DBC9-41DB-8DD9-921A6D82FACB}"/>
              </a:ext>
            </a:extLst>
          </p:cNvPr>
          <p:cNvSpPr/>
          <p:nvPr/>
        </p:nvSpPr>
        <p:spPr>
          <a:xfrm rot="20256201">
            <a:off x="10610363" y="976496"/>
            <a:ext cx="1042737" cy="1421746"/>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0E79E17-1C6F-43AF-A61D-6BCE314703A5}"/>
              </a:ext>
            </a:extLst>
          </p:cNvPr>
          <p:cNvSpPr/>
          <p:nvPr/>
        </p:nvSpPr>
        <p:spPr>
          <a:xfrm rot="10800000">
            <a:off x="10593429" y="3471378"/>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
        <p:nvSpPr>
          <p:cNvPr id="14" name="Arrow: Right 13">
            <a:extLst>
              <a:ext uri="{FF2B5EF4-FFF2-40B4-BE49-F238E27FC236}">
                <a16:creationId xmlns:a16="http://schemas.microsoft.com/office/drawing/2014/main" id="{E1785513-EBDE-4C9E-BBEA-2DA436D57980}"/>
              </a:ext>
            </a:extLst>
          </p:cNvPr>
          <p:cNvSpPr/>
          <p:nvPr/>
        </p:nvSpPr>
        <p:spPr>
          <a:xfrm rot="10800000">
            <a:off x="10111568" y="4276586"/>
            <a:ext cx="534535" cy="215070"/>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endParaRPr lang="en-US" altLang="en-US" dirty="0"/>
          </a:p>
        </p:txBody>
      </p:sp>
    </p:spTree>
    <p:extLst>
      <p:ext uri="{BB962C8B-B14F-4D97-AF65-F5344CB8AC3E}">
        <p14:creationId xmlns:p14="http://schemas.microsoft.com/office/powerpoint/2010/main" val="318149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599" y="1600207"/>
            <a:ext cx="11354603" cy="4108119"/>
          </a:xfrm>
        </p:spPr>
        <p:txBody>
          <a:bodyPr/>
          <a:lstStyle/>
          <a:p>
            <a:pPr marL="0" indent="0" eaLnBrk="1" hangingPunct="1">
              <a:spcBef>
                <a:spcPct val="20000"/>
              </a:spcBef>
              <a:buNone/>
            </a:pPr>
            <a:r>
              <a:rPr lang="en-US" altLang="en-US" sz="2000" dirty="0"/>
              <a:t>On the log-scale one can find expressions for the parasite drag area as a function of the wetted area</a:t>
            </a:r>
          </a:p>
          <a:p>
            <a:r>
              <a:rPr lang="en-US" altLang="en-US" sz="2000" dirty="0"/>
              <a:t>The following expression can be used (Note that </a:t>
            </a:r>
            <a:r>
              <a:rPr lang="en-US" altLang="en-US" sz="2000" dirty="0" err="1"/>
              <a:t>S</a:t>
            </a:r>
            <a:r>
              <a:rPr lang="en-US" altLang="en-US" sz="2000" baseline="-25000" dirty="0" err="1"/>
              <a:t>wet</a:t>
            </a:r>
            <a:r>
              <a:rPr lang="en-US" altLang="en-US" sz="2000" dirty="0"/>
              <a:t> and f are given in ft</a:t>
            </a:r>
            <a:r>
              <a:rPr lang="en-US" altLang="en-US" sz="2000" baseline="30000" dirty="0"/>
              <a:t>2</a:t>
            </a:r>
            <a:r>
              <a:rPr lang="en-US" altLang="en-US" sz="2000" dirty="0"/>
              <a:t>):</a:t>
            </a:r>
          </a:p>
          <a:p>
            <a:endParaRPr lang="en-US" altLang="en-US" sz="2000" dirty="0"/>
          </a:p>
          <a:p>
            <a:endParaRPr lang="en-US" altLang="en-US" sz="2000" dirty="0"/>
          </a:p>
          <a:p>
            <a:endParaRPr lang="en-US" altLang="en-US" sz="2000" dirty="0"/>
          </a:p>
          <a:p>
            <a:r>
              <a:rPr lang="en-US" altLang="en-US" sz="2000" dirty="0"/>
              <a:t>The values in the table on the right can be used for a and b</a:t>
            </a:r>
          </a:p>
          <a:p>
            <a:pPr lvl="1"/>
            <a:r>
              <a:rPr lang="en-US" altLang="en-US" sz="1600" dirty="0"/>
              <a:t>Depending on expected smoothness/streamlining value </a:t>
            </a:r>
            <a:r>
              <a:rPr lang="en-US" altLang="en-US" sz="1600" dirty="0" err="1"/>
              <a:t>c</a:t>
            </a:r>
            <a:r>
              <a:rPr lang="en-US" altLang="en-US" sz="1600" baseline="-25000" dirty="0" err="1"/>
              <a:t>f</a:t>
            </a:r>
            <a:endParaRPr lang="en-US" altLang="en-US" sz="1600" dirty="0"/>
          </a:p>
        </p:txBody>
      </p:sp>
      <p:graphicFrame>
        <p:nvGraphicFramePr>
          <p:cNvPr id="7" name="Object 5">
            <a:extLst>
              <a:ext uri="{FF2B5EF4-FFF2-40B4-BE49-F238E27FC236}">
                <a16:creationId xmlns:a16="http://schemas.microsoft.com/office/drawing/2014/main" id="{DE6A0FDA-2557-4BAC-9C55-6A241AA969F0}"/>
              </a:ext>
            </a:extLst>
          </p:cNvPr>
          <p:cNvGraphicFramePr>
            <a:graphicFrameLocks noChangeAspect="1"/>
          </p:cNvGraphicFramePr>
          <p:nvPr>
            <p:extLst>
              <p:ext uri="{D42A27DB-BD31-4B8C-83A1-F6EECF244321}">
                <p14:modId xmlns:p14="http://schemas.microsoft.com/office/powerpoint/2010/main" val="2137171160"/>
              </p:ext>
            </p:extLst>
          </p:nvPr>
        </p:nvGraphicFramePr>
        <p:xfrm>
          <a:off x="2886774" y="2709163"/>
          <a:ext cx="3970338" cy="622300"/>
        </p:xfrm>
        <a:graphic>
          <a:graphicData uri="http://schemas.openxmlformats.org/presentationml/2006/ole">
            <mc:AlternateContent xmlns:mc="http://schemas.openxmlformats.org/markup-compatibility/2006">
              <mc:Choice xmlns:v="urn:schemas-microsoft-com:vml" Requires="v">
                <p:oleObj name="Equation" r:id="rId3" imgW="1536480" imgH="241200" progId="Equation.DSMT4">
                  <p:embed/>
                </p:oleObj>
              </mc:Choice>
              <mc:Fallback>
                <p:oleObj name="Equation" r:id="rId3" imgW="1536480" imgH="241200" progId="Equation.DSMT4">
                  <p:embed/>
                  <p:pic>
                    <p:nvPicPr>
                      <p:cNvPr id="7" name="Object 5">
                        <a:extLst>
                          <a:ext uri="{FF2B5EF4-FFF2-40B4-BE49-F238E27FC236}">
                            <a16:creationId xmlns:a16="http://schemas.microsoft.com/office/drawing/2014/main" id="{DE6A0FDA-2557-4BAC-9C55-6A241AA96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774" y="2709163"/>
                        <a:ext cx="3970338"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Group 67">
            <a:extLst>
              <a:ext uri="{FF2B5EF4-FFF2-40B4-BE49-F238E27FC236}">
                <a16:creationId xmlns:a16="http://schemas.microsoft.com/office/drawing/2014/main" id="{845EBAEF-42FF-4C42-B1C1-274163ADCAC9}"/>
              </a:ext>
            </a:extLst>
          </p:cNvPr>
          <p:cNvGraphicFramePr>
            <a:graphicFrameLocks noGrp="1"/>
          </p:cNvGraphicFramePr>
          <p:nvPr>
            <p:extLst>
              <p:ext uri="{D42A27DB-BD31-4B8C-83A1-F6EECF244321}">
                <p14:modId xmlns:p14="http://schemas.microsoft.com/office/powerpoint/2010/main" val="3165810301"/>
              </p:ext>
            </p:extLst>
          </p:nvPr>
        </p:nvGraphicFramePr>
        <p:xfrm>
          <a:off x="8629809" y="2801496"/>
          <a:ext cx="2362242" cy="2075368"/>
        </p:xfrm>
        <a:graphic>
          <a:graphicData uri="http://schemas.openxmlformats.org/drawingml/2006/table">
            <a:tbl>
              <a:tblPr/>
              <a:tblGrid>
                <a:gridCol w="848260">
                  <a:extLst>
                    <a:ext uri="{9D8B030D-6E8A-4147-A177-3AD203B41FA5}">
                      <a16:colId xmlns:a16="http://schemas.microsoft.com/office/drawing/2014/main" val="20000"/>
                    </a:ext>
                  </a:extLst>
                </a:gridCol>
                <a:gridCol w="796362">
                  <a:extLst>
                    <a:ext uri="{9D8B030D-6E8A-4147-A177-3AD203B41FA5}">
                      <a16:colId xmlns:a16="http://schemas.microsoft.com/office/drawing/2014/main" val="20001"/>
                    </a:ext>
                  </a:extLst>
                </a:gridCol>
                <a:gridCol w="717620">
                  <a:extLst>
                    <a:ext uri="{9D8B030D-6E8A-4147-A177-3AD203B41FA5}">
                      <a16:colId xmlns:a16="http://schemas.microsoft.com/office/drawing/2014/main" val="20002"/>
                    </a:ext>
                  </a:extLst>
                </a:gridCol>
              </a:tblGrid>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1"/>
                          </a:solidFill>
                          <a:effectLst/>
                          <a:latin typeface="+mn-lt"/>
                          <a:cs typeface="Arial" charset="0"/>
                        </a:rPr>
                        <a:t>c</a:t>
                      </a:r>
                      <a:r>
                        <a:rPr kumimoji="0" lang="en-US" sz="1400" b="0" i="0" u="none" strike="noStrike" cap="none" normalizeH="0" baseline="-25000" dirty="0" err="1">
                          <a:ln>
                            <a:noFill/>
                          </a:ln>
                          <a:solidFill>
                            <a:schemeClr val="tx1"/>
                          </a:solidFill>
                          <a:effectLst/>
                          <a:latin typeface="+mn-lt"/>
                          <a:cs typeface="Arial" charset="0"/>
                        </a:rPr>
                        <a:t>f</a:t>
                      </a:r>
                      <a:endParaRPr kumimoji="0" lang="en-US" sz="1400" b="0" i="0" u="none" strike="noStrike" cap="none" normalizeH="0" baseline="-25000" dirty="0">
                        <a:ln>
                          <a:noFill/>
                        </a:ln>
                        <a:solidFill>
                          <a:schemeClr val="tx1"/>
                        </a:solidFill>
                        <a:effectLst/>
                        <a:latin typeface="+mn-lt"/>
                      </a:endParaRPr>
                    </a:p>
                  </a:txBody>
                  <a:tcPr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a:t>
                      </a:r>
                      <a:endParaRPr kumimoji="0" lang="en-US" sz="1400" b="0" i="0" u="none" strike="noStrike" cap="none" normalizeH="0" baseline="0" dirty="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a:t>
                      </a:r>
                      <a:endParaRPr kumimoji="0" lang="en-US" sz="1400" b="0" i="0" u="none" strike="noStrike" cap="none" normalizeH="0" baseline="0" dirty="0">
                        <a:ln>
                          <a:noFill/>
                        </a:ln>
                        <a:solidFill>
                          <a:schemeClr val="tx1"/>
                        </a:solidFill>
                        <a:effectLst/>
                        <a:latin typeface="+mn-lt"/>
                      </a:endParaRPr>
                    </a:p>
                  </a:txBody>
                  <a:tcPr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0.0090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-2.0458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0.0080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-2.0969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0.0070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-2.1549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0.0060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-2.2218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0.0050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-2.3010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0.0040</a:t>
                      </a:r>
                      <a:endParaRPr kumimoji="0" lang="en-US" sz="1400" b="0" i="0" u="none" strike="noStrike" cap="none" normalizeH="0" baseline="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-2.3979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0.0030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-2.5229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0.0020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-2.6990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TextBox 5">
            <a:extLst>
              <a:ext uri="{FF2B5EF4-FFF2-40B4-BE49-F238E27FC236}">
                <a16:creationId xmlns:a16="http://schemas.microsoft.com/office/drawing/2014/main" id="{F7B7D768-69C2-46EA-97DA-9E01294F5FED}"/>
              </a:ext>
            </a:extLst>
          </p:cNvPr>
          <p:cNvSpPr txBox="1"/>
          <p:nvPr/>
        </p:nvSpPr>
        <p:spPr>
          <a:xfrm>
            <a:off x="1199948" y="4193653"/>
            <a:ext cx="6692767" cy="1600438"/>
          </a:xfrm>
          <a:prstGeom prst="rect">
            <a:avLst/>
          </a:prstGeom>
          <a:solidFill>
            <a:srgbClr val="FFFF00"/>
          </a:solidFill>
          <a:ln>
            <a:solidFill>
              <a:schemeClr val="tx1"/>
            </a:solidFill>
          </a:ln>
        </p:spPr>
        <p:txBody>
          <a:bodyPr wrap="square">
            <a:spAutoFit/>
          </a:bodyPr>
          <a:lstStyle/>
          <a:p>
            <a:pPr algn="ctr"/>
            <a:r>
              <a:rPr lang="en-US" altLang="en-US" b="1" dirty="0"/>
              <a:t>For assignment 2, to determine clean C</a:t>
            </a:r>
            <a:r>
              <a:rPr lang="en-US" altLang="en-US" b="1" baseline="-25000" dirty="0"/>
              <a:t>D0</a:t>
            </a:r>
            <a:r>
              <a:rPr lang="en-US" altLang="en-US" b="1" dirty="0"/>
              <a:t>:</a:t>
            </a:r>
          </a:p>
          <a:p>
            <a:pPr marL="342900" indent="-342900">
              <a:buFont typeface="+mj-lt"/>
              <a:buAutoNum type="arabicPeriod"/>
            </a:pPr>
            <a:r>
              <a:rPr lang="en-US" altLang="en-US" sz="1600" dirty="0"/>
              <a:t>Determine take-off mass W</a:t>
            </a:r>
            <a:r>
              <a:rPr lang="en-US" altLang="en-US" sz="1600" baseline="-25000" dirty="0"/>
              <a:t>TO</a:t>
            </a:r>
            <a:r>
              <a:rPr lang="en-US" altLang="en-US" sz="1600" dirty="0"/>
              <a:t> in </a:t>
            </a:r>
            <a:r>
              <a:rPr lang="en-US" altLang="en-US" sz="1600" dirty="0" err="1"/>
              <a:t>lbs</a:t>
            </a:r>
            <a:endParaRPr lang="en-US" altLang="en-US" sz="1600" dirty="0"/>
          </a:p>
          <a:p>
            <a:pPr marL="342900" indent="-342900">
              <a:buFont typeface="+mj-lt"/>
              <a:buAutoNum type="arabicPeriod"/>
            </a:pPr>
            <a:r>
              <a:rPr lang="en-US" altLang="en-US" sz="1600" dirty="0"/>
              <a:t>Determine values for c and d based on aircraft type</a:t>
            </a:r>
          </a:p>
          <a:p>
            <a:pPr marL="342900" indent="-342900">
              <a:buFont typeface="+mj-lt"/>
              <a:buAutoNum type="arabicPeriod"/>
            </a:pPr>
            <a:r>
              <a:rPr lang="en-US" altLang="en-US" sz="1600" dirty="0"/>
              <a:t>Determine wetted area </a:t>
            </a:r>
            <a:r>
              <a:rPr lang="en-US" altLang="en-US" sz="1600" dirty="0" err="1"/>
              <a:t>S</a:t>
            </a:r>
            <a:r>
              <a:rPr lang="en-US" altLang="en-US" sz="1600" baseline="-25000" dirty="0" err="1"/>
              <a:t>wet</a:t>
            </a:r>
            <a:r>
              <a:rPr lang="en-US" altLang="en-US" sz="1600" baseline="-25000" dirty="0"/>
              <a:t>  </a:t>
            </a:r>
            <a:r>
              <a:rPr lang="en-US" altLang="en-US" sz="1600" dirty="0"/>
              <a:t>in ft</a:t>
            </a:r>
            <a:r>
              <a:rPr lang="en-US" altLang="en-US" sz="1600" baseline="30000" dirty="0"/>
              <a:t>2</a:t>
            </a:r>
            <a:endParaRPr lang="en-US" altLang="en-US" sz="1600" dirty="0"/>
          </a:p>
          <a:p>
            <a:pPr marL="342900" indent="-342900">
              <a:buFont typeface="+mj-lt"/>
              <a:buAutoNum type="arabicPeriod"/>
            </a:pPr>
            <a:r>
              <a:rPr lang="en-US" altLang="en-US" sz="1600" dirty="0"/>
              <a:t>Make an estimate of </a:t>
            </a:r>
            <a:r>
              <a:rPr lang="en-US" altLang="en-US" sz="1600" dirty="0" err="1"/>
              <a:t>c</a:t>
            </a:r>
            <a:r>
              <a:rPr lang="en-US" altLang="en-US" sz="1600" baseline="-25000" dirty="0" err="1"/>
              <a:t>f</a:t>
            </a:r>
            <a:r>
              <a:rPr lang="en-US" altLang="en-US" sz="1600" dirty="0"/>
              <a:t> for your aircraft for a and b values</a:t>
            </a:r>
          </a:p>
          <a:p>
            <a:pPr marL="342900" indent="-342900">
              <a:buFont typeface="+mj-lt"/>
              <a:buAutoNum type="arabicPeriod"/>
            </a:pPr>
            <a:r>
              <a:rPr lang="en-US" altLang="en-US" sz="1600" dirty="0"/>
              <a:t>Find the equivalent drag area f in ft</a:t>
            </a:r>
            <a:r>
              <a:rPr lang="en-US" altLang="en-US" sz="1600" baseline="30000" dirty="0"/>
              <a:t>2</a:t>
            </a:r>
            <a:r>
              <a:rPr lang="en-US" altLang="en-US" sz="1600" dirty="0"/>
              <a:t> and then convert results back to m</a:t>
            </a:r>
            <a:r>
              <a:rPr lang="en-US" altLang="en-US" sz="1600" baseline="30000" dirty="0"/>
              <a:t>2</a:t>
            </a:r>
            <a:endParaRPr lang="en-US" altLang="en-US" sz="1600" dirty="0"/>
          </a:p>
        </p:txBody>
      </p:sp>
    </p:spTree>
    <p:extLst>
      <p:ext uri="{BB962C8B-B14F-4D97-AF65-F5344CB8AC3E}">
        <p14:creationId xmlns:p14="http://schemas.microsoft.com/office/powerpoint/2010/main" val="366805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599" y="1600207"/>
            <a:ext cx="11354603" cy="4108119"/>
          </a:xfrm>
        </p:spPr>
        <p:txBody>
          <a:bodyPr/>
          <a:lstStyle/>
          <a:p>
            <a:pPr marL="0" indent="0" eaLnBrk="1" hangingPunct="1">
              <a:spcBef>
                <a:spcPct val="20000"/>
              </a:spcBef>
              <a:buNone/>
            </a:pPr>
            <a:r>
              <a:rPr lang="en-US" altLang="en-US" sz="2000" dirty="0"/>
              <a:t>There will be an additional effect on C</a:t>
            </a:r>
            <a:r>
              <a:rPr lang="en-US" altLang="en-US" sz="2000" baseline="-25000" dirty="0"/>
              <a:t>D0</a:t>
            </a:r>
            <a:r>
              <a:rPr lang="en-US" altLang="en-US" sz="2000" dirty="0"/>
              <a:t> due to the </a:t>
            </a:r>
            <a:r>
              <a:rPr lang="en-US" altLang="en-US" sz="2000" b="1" dirty="0"/>
              <a:t>extension of the flaps and the undercarriage</a:t>
            </a:r>
            <a:r>
              <a:rPr lang="en-US" altLang="en-US" sz="2000" dirty="0"/>
              <a:t> </a:t>
            </a:r>
          </a:p>
          <a:p>
            <a:pPr eaLnBrk="1" hangingPunct="1">
              <a:spcBef>
                <a:spcPct val="20000"/>
              </a:spcBef>
            </a:pPr>
            <a:r>
              <a:rPr lang="en-US" altLang="en-US" sz="2000" dirty="0"/>
              <a:t>Use the following numbers:</a:t>
            </a:r>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r>
              <a:rPr lang="en-US" altLang="en-US" sz="2000" dirty="0"/>
              <a:t>For the CL-dependent aspect of the drag polar, we are still missing:</a:t>
            </a:r>
          </a:p>
          <a:p>
            <a:pPr lvl="1"/>
            <a:r>
              <a:rPr lang="en-US" altLang="en-US" sz="1600" dirty="0"/>
              <a:t>The aspect ratio A (at this point, A is still a variable)</a:t>
            </a:r>
          </a:p>
          <a:p>
            <a:pPr lvl="1"/>
            <a:r>
              <a:rPr lang="en-US" altLang="en-US" sz="1600" dirty="0"/>
              <a:t>Oswald span efficiency factor e</a:t>
            </a:r>
          </a:p>
        </p:txBody>
      </p:sp>
      <p:graphicFrame>
        <p:nvGraphicFramePr>
          <p:cNvPr id="8" name="Group 67">
            <a:extLst>
              <a:ext uri="{FF2B5EF4-FFF2-40B4-BE49-F238E27FC236}">
                <a16:creationId xmlns:a16="http://schemas.microsoft.com/office/drawing/2014/main" id="{845EBAEF-42FF-4C42-B1C1-274163ADCAC9}"/>
              </a:ext>
            </a:extLst>
          </p:cNvPr>
          <p:cNvGraphicFramePr>
            <a:graphicFrameLocks noGrp="1"/>
          </p:cNvGraphicFramePr>
          <p:nvPr>
            <p:extLst>
              <p:ext uri="{D42A27DB-BD31-4B8C-83A1-F6EECF244321}">
                <p14:modId xmlns:p14="http://schemas.microsoft.com/office/powerpoint/2010/main" val="3571239611"/>
              </p:ext>
            </p:extLst>
          </p:nvPr>
        </p:nvGraphicFramePr>
        <p:xfrm>
          <a:off x="4948567" y="2541614"/>
          <a:ext cx="2294865" cy="1220564"/>
        </p:xfrm>
        <a:graphic>
          <a:graphicData uri="http://schemas.openxmlformats.org/drawingml/2006/table">
            <a:tbl>
              <a:tblPr/>
              <a:tblGrid>
                <a:gridCol w="1183641">
                  <a:extLst>
                    <a:ext uri="{9D8B030D-6E8A-4147-A177-3AD203B41FA5}">
                      <a16:colId xmlns:a16="http://schemas.microsoft.com/office/drawing/2014/main" val="20000"/>
                    </a:ext>
                  </a:extLst>
                </a:gridCol>
                <a:gridCol w="1111224">
                  <a:extLst>
                    <a:ext uri="{9D8B030D-6E8A-4147-A177-3AD203B41FA5}">
                      <a16:colId xmlns:a16="http://schemas.microsoft.com/office/drawing/2014/main" val="20001"/>
                    </a:ext>
                  </a:extLst>
                </a:gridCol>
              </a:tblGrid>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25000" dirty="0">
                        <a:ln>
                          <a:noFill/>
                        </a:ln>
                        <a:solidFill>
                          <a:schemeClr val="tx1"/>
                        </a:solidFill>
                        <a:effectLst/>
                        <a:latin typeface="+mn-lt"/>
                      </a:endParaRPr>
                    </a:p>
                  </a:txBody>
                  <a:tcPr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l-GR" altLang="en-US" sz="1600" dirty="0"/>
                        <a:t>Δ</a:t>
                      </a:r>
                      <a:r>
                        <a:rPr lang="en-US" altLang="en-US" sz="1600" dirty="0" err="1"/>
                        <a:t>C</a:t>
                      </a:r>
                      <a:r>
                        <a:rPr lang="en-US" altLang="en-US" sz="1600" baseline="-25000" dirty="0" err="1"/>
                        <a:t>Do</a:t>
                      </a:r>
                      <a:endParaRPr kumimoji="0" lang="en-US" sz="1400" b="0" i="0" u="none" strike="noStrike" cap="none" normalizeH="0" baseline="0" dirty="0">
                        <a:ln>
                          <a:noFill/>
                        </a:ln>
                        <a:solidFill>
                          <a:schemeClr val="tx1"/>
                        </a:solidFill>
                        <a:effectLst/>
                        <a:latin typeface="+mn-lt"/>
                      </a:endParaRPr>
                    </a:p>
                  </a:txBody>
                  <a:tcPr anchor="b" horzOverflow="overflow">
                    <a:lnL>
                      <a:noFill/>
                    </a:lnL>
                    <a:lnR>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Clean</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Take-off Flaps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0.010 - 0.020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Landing Flaps</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0.055 - 0.075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21321">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Landing Gear</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0.015 - 0.025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F7B7D768-69C2-46EA-97DA-9E01294F5FED}"/>
              </a:ext>
            </a:extLst>
          </p:cNvPr>
          <p:cNvSpPr txBox="1"/>
          <p:nvPr/>
        </p:nvSpPr>
        <p:spPr>
          <a:xfrm>
            <a:off x="7523746" y="2792492"/>
            <a:ext cx="4440456" cy="861774"/>
          </a:xfrm>
          <a:prstGeom prst="rect">
            <a:avLst/>
          </a:prstGeom>
          <a:solidFill>
            <a:srgbClr val="FFFF00"/>
          </a:solidFill>
          <a:ln>
            <a:solidFill>
              <a:schemeClr val="tx1"/>
            </a:solidFill>
          </a:ln>
        </p:spPr>
        <p:txBody>
          <a:bodyPr wrap="square">
            <a:spAutoFit/>
          </a:bodyPr>
          <a:lstStyle/>
          <a:p>
            <a:pPr algn="ctr"/>
            <a:r>
              <a:rPr lang="en-US" altLang="en-US" b="1" dirty="0"/>
              <a:t>For assignment 2, to determine “dirty” C</a:t>
            </a:r>
            <a:r>
              <a:rPr lang="en-US" altLang="en-US" b="1" baseline="-25000" dirty="0"/>
              <a:t>D0</a:t>
            </a:r>
            <a:r>
              <a:rPr lang="en-US" altLang="en-US" b="1" dirty="0"/>
              <a:t>:</a:t>
            </a:r>
          </a:p>
          <a:p>
            <a:pPr marL="342900" indent="-342900">
              <a:buFont typeface="+mj-lt"/>
              <a:buAutoNum type="arabicPeriod"/>
            </a:pPr>
            <a:r>
              <a:rPr lang="en-US" altLang="en-US" sz="1600" dirty="0"/>
              <a:t>Use clean C</a:t>
            </a:r>
            <a:r>
              <a:rPr lang="en-US" altLang="en-US" sz="1600" baseline="-25000" dirty="0"/>
              <a:t>D0</a:t>
            </a:r>
            <a:endParaRPr lang="en-US" altLang="en-US" sz="1600" dirty="0"/>
          </a:p>
          <a:p>
            <a:pPr marL="342900" indent="-342900">
              <a:buFont typeface="+mj-lt"/>
              <a:buAutoNum type="arabicPeriod"/>
            </a:pPr>
            <a:r>
              <a:rPr lang="en-US" altLang="en-US" sz="1600" dirty="0"/>
              <a:t>Add </a:t>
            </a:r>
            <a:r>
              <a:rPr lang="el-GR" altLang="en-US" sz="1600" dirty="0"/>
              <a:t>Δ</a:t>
            </a:r>
            <a:r>
              <a:rPr lang="en-US" altLang="en-US" sz="1600" dirty="0" err="1"/>
              <a:t>C</a:t>
            </a:r>
            <a:r>
              <a:rPr lang="en-US" altLang="en-US" sz="1600" baseline="-25000" dirty="0" err="1"/>
              <a:t>Do</a:t>
            </a:r>
            <a:r>
              <a:rPr lang="en-US" altLang="en-US" sz="1400" dirty="0"/>
              <a:t> </a:t>
            </a:r>
            <a:r>
              <a:rPr lang="en-US" altLang="en-US" sz="1600" dirty="0"/>
              <a:t>Values depending on configurations</a:t>
            </a:r>
          </a:p>
        </p:txBody>
      </p:sp>
      <p:graphicFrame>
        <p:nvGraphicFramePr>
          <p:cNvPr id="4" name="Object 5">
            <a:extLst>
              <a:ext uri="{FF2B5EF4-FFF2-40B4-BE49-F238E27FC236}">
                <a16:creationId xmlns:a16="http://schemas.microsoft.com/office/drawing/2014/main" id="{B19FBD8F-6EC7-4E14-9AD6-4FAC922A5678}"/>
              </a:ext>
            </a:extLst>
          </p:cNvPr>
          <p:cNvGraphicFramePr>
            <a:graphicFrameLocks noChangeAspect="1"/>
          </p:cNvGraphicFramePr>
          <p:nvPr>
            <p:extLst>
              <p:ext uri="{D42A27DB-BD31-4B8C-83A1-F6EECF244321}">
                <p14:modId xmlns:p14="http://schemas.microsoft.com/office/powerpoint/2010/main" val="2544260246"/>
              </p:ext>
            </p:extLst>
          </p:nvPr>
        </p:nvGraphicFramePr>
        <p:xfrm>
          <a:off x="4876800" y="4826000"/>
          <a:ext cx="2436813" cy="1065213"/>
        </p:xfrm>
        <a:graphic>
          <a:graphicData uri="http://schemas.openxmlformats.org/presentationml/2006/ole">
            <mc:AlternateContent xmlns:mc="http://schemas.openxmlformats.org/markup-compatibility/2006">
              <mc:Choice xmlns:v="urn:schemas-microsoft-com:vml" Requires="v">
                <p:oleObj name="Equation" r:id="rId3" imgW="1015920" imgH="444240" progId="Equation.DSMT4">
                  <p:embed/>
                </p:oleObj>
              </mc:Choice>
              <mc:Fallback>
                <p:oleObj name="Equation" r:id="rId3" imgW="1015920" imgH="444240" progId="Equation.DSMT4">
                  <p:embed/>
                  <p:pic>
                    <p:nvPicPr>
                      <p:cNvPr id="4" name="Object 5">
                        <a:extLst>
                          <a:ext uri="{FF2B5EF4-FFF2-40B4-BE49-F238E27FC236}">
                            <a16:creationId xmlns:a16="http://schemas.microsoft.com/office/drawing/2014/main" id="{B19FBD8F-6EC7-4E14-9AD6-4FAC922A5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826000"/>
                        <a:ext cx="2436813"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 name="Object 5">
                <a:extLst>
                  <a:ext uri="{FF2B5EF4-FFF2-40B4-BE49-F238E27FC236}">
                    <a16:creationId xmlns:a16="http://schemas.microsoft.com/office/drawing/2014/main" id="{404C085D-04C3-C887-78E3-2BF1530F2B5B}"/>
                  </a:ext>
                </a:extLst>
              </p:cNvPr>
              <p:cNvSpPr txBox="1"/>
              <p:nvPr/>
            </p:nvSpPr>
            <p:spPr bwMode="auto">
              <a:xfrm>
                <a:off x="8413968" y="4976116"/>
                <a:ext cx="3317387" cy="106521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en-US" sz="200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𝐷</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𝐷</m:t>
                              </m:r>
                            </m:e>
                            <m:sub>
                              <m:r>
                                <a:rPr lang="en-US" sz="2000" i="1">
                                  <a:solidFill>
                                    <a:srgbClr val="000000"/>
                                  </a:solidFill>
                                  <a:latin typeface="Cambria Math" panose="02040503050406030204" pitchFamily="18" charset="0"/>
                                </a:rPr>
                                <m:t>0</m:t>
                              </m:r>
                            </m:sub>
                          </m:sSub>
                        </m:sub>
                      </m:sSub>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m:rPr>
                              <m:sty m:val="p"/>
                            </m:rPr>
                            <a:rPr lang="en-US" sz="2000" b="0" i="0" smtClean="0">
                              <a:solidFill>
                                <a:srgbClr val="000000"/>
                              </a:solidFill>
                              <a:latin typeface="Cambria Math" panose="02040503050406030204" pitchFamily="18" charset="0"/>
                            </a:rPr>
                            <m:t>Δ</m:t>
                          </m:r>
                          <m:r>
                            <a:rPr lang="en-US" sz="2000" i="1">
                              <a:solidFill>
                                <a:srgbClr val="000000"/>
                              </a:solidFill>
                              <a:latin typeface="Cambria Math" panose="02040503050406030204" pitchFamily="18" charset="0"/>
                            </a:rPr>
                            <m:t>𝐶</m:t>
                          </m:r>
                        </m:e>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𝐷</m:t>
                              </m:r>
                            </m:e>
                            <m:sub>
                              <m:r>
                                <a:rPr lang="en-US" sz="2000" i="1">
                                  <a:solidFill>
                                    <a:srgbClr val="000000"/>
                                  </a:solidFill>
                                  <a:latin typeface="Cambria Math" panose="02040503050406030204" pitchFamily="18" charset="0"/>
                                </a:rPr>
                                <m:t>0</m:t>
                              </m:r>
                            </m:sub>
                          </m:sSub>
                        </m:sub>
                      </m:sSub>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sSubSup>
                            <m:sSubSupPr>
                              <m:ctrlPr>
                                <a:rPr lang="en-US" sz="2000" i="1">
                                  <a:solidFill>
                                    <a:srgbClr val="000000"/>
                                  </a:solidFill>
                                  <a:latin typeface="Cambria Math" panose="02040503050406030204" pitchFamily="18" charset="0"/>
                                </a:rPr>
                              </m:ctrlPr>
                            </m:sSubSup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𝐿</m:t>
                              </m:r>
                            </m:sub>
                            <m:sup>
                              <m:r>
                                <a:rPr lang="en-US" sz="2000" i="1">
                                  <a:solidFill>
                                    <a:srgbClr val="000000"/>
                                  </a:solidFill>
                                  <a:latin typeface="Cambria Math" panose="02040503050406030204" pitchFamily="18" charset="0"/>
                                </a:rPr>
                                <m:t>2</m:t>
                              </m:r>
                            </m:sup>
                          </m:sSubSup>
                        </m:num>
                        <m:den>
                          <m:r>
                            <a:rPr lang="en-US" sz="2000" i="1">
                              <a:solidFill>
                                <a:srgbClr val="000000"/>
                              </a:solidFill>
                              <a:latin typeface="Cambria Math" panose="02040503050406030204" pitchFamily="18" charset="0"/>
                            </a:rPr>
                            <m:t>𝜋</m:t>
                          </m:r>
                          <m:r>
                            <a:rPr lang="en-US" sz="2000" i="1">
                              <a:solidFill>
                                <a:srgbClr val="000000"/>
                              </a:solidFill>
                              <a:latin typeface="Cambria Math" panose="02040503050406030204" pitchFamily="18" charset="0"/>
                            </a:rPr>
                            <m:t>𝐴𝑒</m:t>
                          </m:r>
                        </m:den>
                      </m:f>
                    </m:oMath>
                  </m:oMathPara>
                </a14:m>
                <a:endParaRPr lang="en-US" sz="2000" dirty="0"/>
              </a:p>
            </p:txBody>
          </p:sp>
        </mc:Choice>
        <mc:Fallback xmlns="">
          <p:sp>
            <p:nvSpPr>
              <p:cNvPr id="5" name="Object 5">
                <a:extLst>
                  <a:ext uri="{FF2B5EF4-FFF2-40B4-BE49-F238E27FC236}">
                    <a16:creationId xmlns:a16="http://schemas.microsoft.com/office/drawing/2014/main" id="{404C085D-04C3-C887-78E3-2BF1530F2B5B}"/>
                  </a:ext>
                </a:extLst>
              </p:cNvPr>
              <p:cNvSpPr txBox="1">
                <a:spLocks noRot="1" noChangeAspect="1" noMove="1" noResize="1" noEditPoints="1" noAdjustHandles="1" noChangeArrowheads="1" noChangeShapeType="1" noTextEdit="1"/>
              </p:cNvSpPr>
              <p:nvPr/>
            </p:nvSpPr>
            <p:spPr bwMode="auto">
              <a:xfrm>
                <a:off x="8413968" y="4976116"/>
                <a:ext cx="3317387" cy="1065213"/>
              </a:xfrm>
              <a:prstGeom prst="rect">
                <a:avLst/>
              </a:prstGeom>
              <a:blipFill>
                <a:blip r:embed="rId5"/>
                <a:stretch>
                  <a:fillRect/>
                </a:stretch>
              </a:blipFill>
              <a:ln>
                <a:noFill/>
              </a:ln>
              <a:effectLst/>
            </p:spPr>
            <p:txBody>
              <a:bodyPr/>
              <a:lstStyle/>
              <a:p>
                <a:r>
                  <a:rPr lang="en-US">
                    <a:noFill/>
                  </a:rPr>
                  <a:t> </a:t>
                </a:r>
              </a:p>
            </p:txBody>
          </p:sp>
        </mc:Fallback>
      </mc:AlternateContent>
      <p:sp>
        <p:nvSpPr>
          <p:cNvPr id="11" name="TextBox 10">
            <a:extLst>
              <a:ext uri="{FF2B5EF4-FFF2-40B4-BE49-F238E27FC236}">
                <a16:creationId xmlns:a16="http://schemas.microsoft.com/office/drawing/2014/main" id="{D973A5BE-EF9F-98C8-F046-7578D34C921A}"/>
              </a:ext>
            </a:extLst>
          </p:cNvPr>
          <p:cNvSpPr txBox="1"/>
          <p:nvPr/>
        </p:nvSpPr>
        <p:spPr>
          <a:xfrm>
            <a:off x="7640977" y="5121025"/>
            <a:ext cx="890954" cy="523220"/>
          </a:xfrm>
          <a:prstGeom prst="rect">
            <a:avLst/>
          </a:prstGeom>
          <a:noFill/>
        </p:spPr>
        <p:txBody>
          <a:bodyPr wrap="square">
            <a:spAutoFit/>
          </a:bodyPr>
          <a:lstStyle/>
          <a:p>
            <a:r>
              <a:rPr lang="en-US" altLang="en-US" sz="2800" dirty="0"/>
              <a:t>Or</a:t>
            </a:r>
            <a:endParaRPr lang="en-US" sz="2800" dirty="0"/>
          </a:p>
        </p:txBody>
      </p:sp>
    </p:spTree>
    <p:extLst>
      <p:ext uri="{BB962C8B-B14F-4D97-AF65-F5344CB8AC3E}">
        <p14:creationId xmlns:p14="http://schemas.microsoft.com/office/powerpoint/2010/main" val="334043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a:xfrm>
            <a:off x="609599" y="1600207"/>
            <a:ext cx="11354603" cy="4108119"/>
          </a:xfrm>
        </p:spPr>
        <p:txBody>
          <a:bodyPr/>
          <a:lstStyle/>
          <a:p>
            <a:pPr marL="0" indent="0">
              <a:buNone/>
            </a:pPr>
            <a:r>
              <a:rPr lang="en-US" altLang="en-US" sz="2000" dirty="0"/>
              <a:t>The Oswald span efficiency factor e indicates the deviation from the “ideal wing” being the wing with a straight quarter chord line, an elliptical chord distribution and an elliptical lift distribution:</a:t>
            </a:r>
          </a:p>
          <a:p>
            <a:pPr eaLnBrk="1" hangingPunct="1">
              <a:spcBef>
                <a:spcPct val="20000"/>
              </a:spcBef>
            </a:pPr>
            <a:endParaRPr lang="en-US" altLang="en-US" sz="2000" dirty="0"/>
          </a:p>
          <a:p>
            <a:pPr eaLnBrk="1" hangingPunct="1">
              <a:spcBef>
                <a:spcPct val="20000"/>
              </a:spcBef>
            </a:pPr>
            <a:endParaRPr lang="en-US" altLang="en-US" sz="2000" dirty="0"/>
          </a:p>
          <a:p>
            <a:pPr eaLnBrk="1" hangingPunct="1">
              <a:spcBef>
                <a:spcPct val="20000"/>
              </a:spcBef>
            </a:pPr>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r>
              <a:rPr lang="en-US" altLang="en-US" sz="2000" dirty="0"/>
              <a:t>The Oswald span efficiency factor decreases below 1 when the “ideal wing” conditions are not met</a:t>
            </a:r>
          </a:p>
          <a:p>
            <a:pPr eaLnBrk="1" hangingPunct="1">
              <a:spcBef>
                <a:spcPct val="20000"/>
              </a:spcBef>
            </a:pPr>
            <a:endParaRPr lang="en-US" altLang="en-US" sz="2000" dirty="0"/>
          </a:p>
        </p:txBody>
      </p:sp>
      <p:grpSp>
        <p:nvGrpSpPr>
          <p:cNvPr id="13" name="Group 21">
            <a:extLst>
              <a:ext uri="{FF2B5EF4-FFF2-40B4-BE49-F238E27FC236}">
                <a16:creationId xmlns:a16="http://schemas.microsoft.com/office/drawing/2014/main" id="{B8E9E5B4-D865-477B-9973-376879882F93}"/>
              </a:ext>
            </a:extLst>
          </p:cNvPr>
          <p:cNvGrpSpPr>
            <a:grpSpLocks/>
          </p:cNvGrpSpPr>
          <p:nvPr/>
        </p:nvGrpSpPr>
        <p:grpSpPr bwMode="auto">
          <a:xfrm>
            <a:off x="2155825" y="3275647"/>
            <a:ext cx="7696200" cy="2100263"/>
            <a:chOff x="384" y="2229"/>
            <a:chExt cx="4848" cy="1323"/>
          </a:xfrm>
        </p:grpSpPr>
        <p:grpSp>
          <p:nvGrpSpPr>
            <p:cNvPr id="14" name="Group 15">
              <a:extLst>
                <a:ext uri="{FF2B5EF4-FFF2-40B4-BE49-F238E27FC236}">
                  <a16:creationId xmlns:a16="http://schemas.microsoft.com/office/drawing/2014/main" id="{3B695002-E427-43CF-96CC-232817513917}"/>
                </a:ext>
              </a:extLst>
            </p:cNvPr>
            <p:cNvGrpSpPr>
              <a:grpSpLocks/>
            </p:cNvGrpSpPr>
            <p:nvPr/>
          </p:nvGrpSpPr>
          <p:grpSpPr bwMode="auto">
            <a:xfrm>
              <a:off x="384" y="2423"/>
              <a:ext cx="4848" cy="217"/>
              <a:chOff x="384" y="2423"/>
              <a:chExt cx="4848" cy="217"/>
            </a:xfrm>
          </p:grpSpPr>
          <p:sp>
            <p:nvSpPr>
              <p:cNvPr id="19" name="Line 5">
                <a:extLst>
                  <a:ext uri="{FF2B5EF4-FFF2-40B4-BE49-F238E27FC236}">
                    <a16:creationId xmlns:a16="http://schemas.microsoft.com/office/drawing/2014/main" id="{D93E75DE-1581-4B6C-B48A-93AF8ACC7207}"/>
                  </a:ext>
                </a:extLst>
              </p:cNvPr>
              <p:cNvSpPr>
                <a:spLocks noChangeShapeType="1"/>
              </p:cNvSpPr>
              <p:nvPr/>
            </p:nvSpPr>
            <p:spPr bwMode="auto">
              <a:xfrm>
                <a:off x="384" y="2640"/>
                <a:ext cx="484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0" name="Freeform 7">
                <a:extLst>
                  <a:ext uri="{FF2B5EF4-FFF2-40B4-BE49-F238E27FC236}">
                    <a16:creationId xmlns:a16="http://schemas.microsoft.com/office/drawing/2014/main" id="{F094468D-C2AB-4DB5-B9BA-032614A92AE5}"/>
                  </a:ext>
                </a:extLst>
              </p:cNvPr>
              <p:cNvSpPr>
                <a:spLocks/>
              </p:cNvSpPr>
              <p:nvPr/>
            </p:nvSpPr>
            <p:spPr bwMode="auto">
              <a:xfrm>
                <a:off x="576"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21" name="Freeform 8">
                <a:extLst>
                  <a:ext uri="{FF2B5EF4-FFF2-40B4-BE49-F238E27FC236}">
                    <a16:creationId xmlns:a16="http://schemas.microsoft.com/office/drawing/2014/main" id="{6B837AE3-C3FF-4252-B91D-64DE57AD82C9}"/>
                  </a:ext>
                </a:extLst>
              </p:cNvPr>
              <p:cNvSpPr>
                <a:spLocks/>
              </p:cNvSpPr>
              <p:nvPr/>
            </p:nvSpPr>
            <p:spPr bwMode="auto">
              <a:xfrm flipH="1">
                <a:off x="2544"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sp>
          <p:nvSpPr>
            <p:cNvPr id="15" name="Freeform 11">
              <a:extLst>
                <a:ext uri="{FF2B5EF4-FFF2-40B4-BE49-F238E27FC236}">
                  <a16:creationId xmlns:a16="http://schemas.microsoft.com/office/drawing/2014/main" id="{842B70D4-6FEF-44FE-B77A-2B62710BF918}"/>
                </a:ext>
              </a:extLst>
            </p:cNvPr>
            <p:cNvSpPr>
              <a:spLocks/>
            </p:cNvSpPr>
            <p:nvPr/>
          </p:nvSpPr>
          <p:spPr bwMode="auto">
            <a:xfrm flipV="1">
              <a:off x="576" y="2650"/>
              <a:ext cx="2540" cy="690"/>
            </a:xfrm>
            <a:custGeom>
              <a:avLst/>
              <a:gdLst>
                <a:gd name="T0" fmla="*/ 0 w 2540"/>
                <a:gd name="T1" fmla="*/ 690 h 217"/>
                <a:gd name="T2" fmla="*/ 9 w 2540"/>
                <a:gd name="T3" fmla="*/ 614 h 217"/>
                <a:gd name="T4" fmla="*/ 45 w 2540"/>
                <a:gd name="T5" fmla="*/ 547 h 217"/>
                <a:gd name="T6" fmla="*/ 162 w 2540"/>
                <a:gd name="T7" fmla="*/ 432 h 217"/>
                <a:gd name="T8" fmla="*/ 288 w 2540"/>
                <a:gd name="T9" fmla="*/ 347 h 217"/>
                <a:gd name="T10" fmla="*/ 486 w 2540"/>
                <a:gd name="T11" fmla="*/ 261 h 217"/>
                <a:gd name="T12" fmla="*/ 741 w 2540"/>
                <a:gd name="T13" fmla="*/ 184 h 217"/>
                <a:gd name="T14" fmla="*/ 948 w 2540"/>
                <a:gd name="T15" fmla="*/ 127 h 217"/>
                <a:gd name="T16" fmla="*/ 1113 w 2540"/>
                <a:gd name="T17" fmla="*/ 89 h 217"/>
                <a:gd name="T18" fmla="*/ 1347 w 2540"/>
                <a:gd name="T19" fmla="*/ 51 h 217"/>
                <a:gd name="T20" fmla="*/ 1563 w 2540"/>
                <a:gd name="T21" fmla="*/ 32 h 217"/>
                <a:gd name="T22" fmla="*/ 1734 w 2540"/>
                <a:gd name="T23" fmla="*/ 22 h 217"/>
                <a:gd name="T24" fmla="*/ 2037 w 2540"/>
                <a:gd name="T25" fmla="*/ 3 h 217"/>
                <a:gd name="T26" fmla="*/ 2298 w 2540"/>
                <a:gd name="T27" fmla="*/ 3 h 217"/>
                <a:gd name="T28" fmla="*/ 2502 w 2540"/>
                <a:gd name="T29" fmla="*/ 3 h 217"/>
                <a:gd name="T30" fmla="*/ 2529 w 2540"/>
                <a:gd name="T31" fmla="*/ 3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6" name="Freeform 12">
              <a:extLst>
                <a:ext uri="{FF2B5EF4-FFF2-40B4-BE49-F238E27FC236}">
                  <a16:creationId xmlns:a16="http://schemas.microsoft.com/office/drawing/2014/main" id="{A9531FEF-E119-4D29-9FF9-0B5990F35688}"/>
                </a:ext>
              </a:extLst>
            </p:cNvPr>
            <p:cNvSpPr>
              <a:spLocks/>
            </p:cNvSpPr>
            <p:nvPr/>
          </p:nvSpPr>
          <p:spPr bwMode="auto">
            <a:xfrm flipH="1" flipV="1">
              <a:off x="2544" y="2652"/>
              <a:ext cx="2540" cy="690"/>
            </a:xfrm>
            <a:custGeom>
              <a:avLst/>
              <a:gdLst>
                <a:gd name="T0" fmla="*/ 0 w 2540"/>
                <a:gd name="T1" fmla="*/ 690 h 217"/>
                <a:gd name="T2" fmla="*/ 9 w 2540"/>
                <a:gd name="T3" fmla="*/ 614 h 217"/>
                <a:gd name="T4" fmla="*/ 45 w 2540"/>
                <a:gd name="T5" fmla="*/ 547 h 217"/>
                <a:gd name="T6" fmla="*/ 162 w 2540"/>
                <a:gd name="T7" fmla="*/ 432 h 217"/>
                <a:gd name="T8" fmla="*/ 288 w 2540"/>
                <a:gd name="T9" fmla="*/ 347 h 217"/>
                <a:gd name="T10" fmla="*/ 486 w 2540"/>
                <a:gd name="T11" fmla="*/ 261 h 217"/>
                <a:gd name="T12" fmla="*/ 741 w 2540"/>
                <a:gd name="T13" fmla="*/ 184 h 217"/>
                <a:gd name="T14" fmla="*/ 948 w 2540"/>
                <a:gd name="T15" fmla="*/ 127 h 217"/>
                <a:gd name="T16" fmla="*/ 1113 w 2540"/>
                <a:gd name="T17" fmla="*/ 89 h 217"/>
                <a:gd name="T18" fmla="*/ 1347 w 2540"/>
                <a:gd name="T19" fmla="*/ 51 h 217"/>
                <a:gd name="T20" fmla="*/ 1563 w 2540"/>
                <a:gd name="T21" fmla="*/ 32 h 217"/>
                <a:gd name="T22" fmla="*/ 1734 w 2540"/>
                <a:gd name="T23" fmla="*/ 22 h 217"/>
                <a:gd name="T24" fmla="*/ 2037 w 2540"/>
                <a:gd name="T25" fmla="*/ 3 h 217"/>
                <a:gd name="T26" fmla="*/ 2298 w 2540"/>
                <a:gd name="T27" fmla="*/ 3 h 217"/>
                <a:gd name="T28" fmla="*/ 2502 w 2540"/>
                <a:gd name="T29" fmla="*/ 3 h 217"/>
                <a:gd name="T30" fmla="*/ 2529 w 2540"/>
                <a:gd name="T31" fmla="*/ 3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952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7" name="Line 14">
              <a:extLst>
                <a:ext uri="{FF2B5EF4-FFF2-40B4-BE49-F238E27FC236}">
                  <a16:creationId xmlns:a16="http://schemas.microsoft.com/office/drawing/2014/main" id="{2CB1EB48-2FF0-43E3-83FB-FF85D77724A9}"/>
                </a:ext>
              </a:extLst>
            </p:cNvPr>
            <p:cNvSpPr>
              <a:spLocks noChangeShapeType="1"/>
            </p:cNvSpPr>
            <p:nvPr/>
          </p:nvSpPr>
          <p:spPr bwMode="auto">
            <a:xfrm>
              <a:off x="2814" y="2229"/>
              <a:ext cx="0" cy="1323"/>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18" name="Text Box 20">
              <a:extLst>
                <a:ext uri="{FF2B5EF4-FFF2-40B4-BE49-F238E27FC236}">
                  <a16:creationId xmlns:a16="http://schemas.microsoft.com/office/drawing/2014/main" id="{6BAB8D93-7B40-4AE4-90F3-6F2348CE5894}"/>
                </a:ext>
              </a:extLst>
            </p:cNvPr>
            <p:cNvSpPr txBox="1">
              <a:spLocks noChangeArrowheads="1"/>
            </p:cNvSpPr>
            <p:nvPr/>
          </p:nvSpPr>
          <p:spPr bwMode="auto">
            <a:xfrm>
              <a:off x="2848" y="2663"/>
              <a:ext cx="1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Chord distribution</a:t>
              </a:r>
            </a:p>
          </p:txBody>
        </p:sp>
      </p:grpSp>
      <p:grpSp>
        <p:nvGrpSpPr>
          <p:cNvPr id="46" name="Group 45">
            <a:extLst>
              <a:ext uri="{FF2B5EF4-FFF2-40B4-BE49-F238E27FC236}">
                <a16:creationId xmlns:a16="http://schemas.microsoft.com/office/drawing/2014/main" id="{DEB2E3AB-C1AA-486E-B4FB-6743C550861A}"/>
              </a:ext>
            </a:extLst>
          </p:cNvPr>
          <p:cNvGrpSpPr/>
          <p:nvPr/>
        </p:nvGrpSpPr>
        <p:grpSpPr>
          <a:xfrm>
            <a:off x="2165350" y="2499671"/>
            <a:ext cx="7696200" cy="1454926"/>
            <a:chOff x="2165350" y="2499671"/>
            <a:chExt cx="7696200" cy="1454926"/>
          </a:xfrm>
        </p:grpSpPr>
        <p:grpSp>
          <p:nvGrpSpPr>
            <p:cNvPr id="22" name="Group 12">
              <a:extLst>
                <a:ext uri="{FF2B5EF4-FFF2-40B4-BE49-F238E27FC236}">
                  <a16:creationId xmlns:a16="http://schemas.microsoft.com/office/drawing/2014/main" id="{5258ACD2-C663-4042-B496-7AB4248D3A98}"/>
                </a:ext>
              </a:extLst>
            </p:cNvPr>
            <p:cNvGrpSpPr>
              <a:grpSpLocks/>
            </p:cNvGrpSpPr>
            <p:nvPr/>
          </p:nvGrpSpPr>
          <p:grpSpPr bwMode="auto">
            <a:xfrm>
              <a:off x="2165350" y="2891590"/>
              <a:ext cx="7696200" cy="1031090"/>
              <a:chOff x="384" y="2423"/>
              <a:chExt cx="4848" cy="217"/>
            </a:xfrm>
            <a:effectLst>
              <a:outerShdw blurRad="50800" dist="38100" dir="2700000" algn="tl" rotWithShape="0">
                <a:prstClr val="black">
                  <a:alpha val="40000"/>
                </a:prstClr>
              </a:outerShdw>
            </a:effectLst>
          </p:grpSpPr>
          <p:sp>
            <p:nvSpPr>
              <p:cNvPr id="23" name="Line 13">
                <a:extLst>
                  <a:ext uri="{FF2B5EF4-FFF2-40B4-BE49-F238E27FC236}">
                    <a16:creationId xmlns:a16="http://schemas.microsoft.com/office/drawing/2014/main" id="{64C50756-FE2E-49B5-9BF5-A80649CFA61A}"/>
                  </a:ext>
                </a:extLst>
              </p:cNvPr>
              <p:cNvSpPr>
                <a:spLocks noChangeShapeType="1"/>
              </p:cNvSpPr>
              <p:nvPr/>
            </p:nvSpPr>
            <p:spPr bwMode="auto">
              <a:xfrm>
                <a:off x="384" y="2640"/>
                <a:ext cx="4848" cy="0"/>
              </a:xfrm>
              <a:prstGeom prst="line">
                <a:avLst/>
              </a:prstGeom>
              <a:noFill/>
              <a:ln w="28575">
                <a:solidFill>
                  <a:srgbClr val="FF0000"/>
                </a:solidFill>
                <a:round/>
                <a:headEnd/>
                <a:tailEnd type="none" w="lg" len="lg"/>
              </a:ln>
              <a:extLst>
                <a:ext uri="{909E8E84-426E-40DD-AFC4-6F175D3DCCD1}">
                  <a14:hiddenFill xmlns:a14="http://schemas.microsoft.com/office/drawing/2010/main">
                    <a:noFill/>
                  </a14:hiddenFill>
                </a:ext>
              </a:extLst>
            </p:spPr>
            <p:txBody>
              <a:bodyPr/>
              <a:lstStyle/>
              <a:p>
                <a:endParaRPr lang="en-US"/>
              </a:p>
            </p:txBody>
          </p:sp>
          <p:sp>
            <p:nvSpPr>
              <p:cNvPr id="24" name="Freeform 14">
                <a:extLst>
                  <a:ext uri="{FF2B5EF4-FFF2-40B4-BE49-F238E27FC236}">
                    <a16:creationId xmlns:a16="http://schemas.microsoft.com/office/drawing/2014/main" id="{F00EEB0E-CEEC-4009-B6E7-A6B80819EAA3}"/>
                  </a:ext>
                </a:extLst>
              </p:cNvPr>
              <p:cNvSpPr>
                <a:spLocks/>
              </p:cNvSpPr>
              <p:nvPr/>
            </p:nvSpPr>
            <p:spPr bwMode="auto">
              <a:xfrm>
                <a:off x="576"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28575">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25" name="Freeform 15">
                <a:extLst>
                  <a:ext uri="{FF2B5EF4-FFF2-40B4-BE49-F238E27FC236}">
                    <a16:creationId xmlns:a16="http://schemas.microsoft.com/office/drawing/2014/main" id="{58051E13-0B63-413A-B17B-0340B036F672}"/>
                  </a:ext>
                </a:extLst>
              </p:cNvPr>
              <p:cNvSpPr>
                <a:spLocks/>
              </p:cNvSpPr>
              <p:nvPr/>
            </p:nvSpPr>
            <p:spPr bwMode="auto">
              <a:xfrm flipH="1">
                <a:off x="2544" y="2423"/>
                <a:ext cx="2540" cy="217"/>
              </a:xfrm>
              <a:custGeom>
                <a:avLst/>
                <a:gdLst>
                  <a:gd name="T0" fmla="*/ 0 w 2540"/>
                  <a:gd name="T1" fmla="*/ 217 h 217"/>
                  <a:gd name="T2" fmla="*/ 9 w 2540"/>
                  <a:gd name="T3" fmla="*/ 193 h 217"/>
                  <a:gd name="T4" fmla="*/ 45 w 2540"/>
                  <a:gd name="T5" fmla="*/ 172 h 217"/>
                  <a:gd name="T6" fmla="*/ 162 w 2540"/>
                  <a:gd name="T7" fmla="*/ 136 h 217"/>
                  <a:gd name="T8" fmla="*/ 288 w 2540"/>
                  <a:gd name="T9" fmla="*/ 109 h 217"/>
                  <a:gd name="T10" fmla="*/ 486 w 2540"/>
                  <a:gd name="T11" fmla="*/ 82 h 217"/>
                  <a:gd name="T12" fmla="*/ 741 w 2540"/>
                  <a:gd name="T13" fmla="*/ 58 h 217"/>
                  <a:gd name="T14" fmla="*/ 948 w 2540"/>
                  <a:gd name="T15" fmla="*/ 40 h 217"/>
                  <a:gd name="T16" fmla="*/ 1113 w 2540"/>
                  <a:gd name="T17" fmla="*/ 28 h 217"/>
                  <a:gd name="T18" fmla="*/ 1347 w 2540"/>
                  <a:gd name="T19" fmla="*/ 16 h 217"/>
                  <a:gd name="T20" fmla="*/ 1563 w 2540"/>
                  <a:gd name="T21" fmla="*/ 10 h 217"/>
                  <a:gd name="T22" fmla="*/ 1734 w 2540"/>
                  <a:gd name="T23" fmla="*/ 7 h 217"/>
                  <a:gd name="T24" fmla="*/ 2037 w 2540"/>
                  <a:gd name="T25" fmla="*/ 1 h 217"/>
                  <a:gd name="T26" fmla="*/ 2298 w 2540"/>
                  <a:gd name="T27" fmla="*/ 1 h 217"/>
                  <a:gd name="T28" fmla="*/ 2502 w 2540"/>
                  <a:gd name="T29" fmla="*/ 1 h 217"/>
                  <a:gd name="T30" fmla="*/ 2529 w 2540"/>
                  <a:gd name="T31" fmla="*/ 1 h 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0"/>
                  <a:gd name="T49" fmla="*/ 0 h 217"/>
                  <a:gd name="T50" fmla="*/ 2540 w 2540"/>
                  <a:gd name="T51" fmla="*/ 217 h 2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0" h="217">
                    <a:moveTo>
                      <a:pt x="0" y="217"/>
                    </a:moveTo>
                    <a:cubicBezTo>
                      <a:pt x="1" y="208"/>
                      <a:pt x="2" y="200"/>
                      <a:pt x="9" y="193"/>
                    </a:cubicBezTo>
                    <a:cubicBezTo>
                      <a:pt x="16" y="186"/>
                      <a:pt x="20" y="182"/>
                      <a:pt x="45" y="172"/>
                    </a:cubicBezTo>
                    <a:cubicBezTo>
                      <a:pt x="70" y="162"/>
                      <a:pt x="122" y="146"/>
                      <a:pt x="162" y="136"/>
                    </a:cubicBezTo>
                    <a:cubicBezTo>
                      <a:pt x="202" y="126"/>
                      <a:pt x="234" y="118"/>
                      <a:pt x="288" y="109"/>
                    </a:cubicBezTo>
                    <a:cubicBezTo>
                      <a:pt x="342" y="100"/>
                      <a:pt x="410" y="90"/>
                      <a:pt x="486" y="82"/>
                    </a:cubicBezTo>
                    <a:cubicBezTo>
                      <a:pt x="562" y="74"/>
                      <a:pt x="664" y="65"/>
                      <a:pt x="741" y="58"/>
                    </a:cubicBezTo>
                    <a:cubicBezTo>
                      <a:pt x="818" y="51"/>
                      <a:pt x="886" y="45"/>
                      <a:pt x="948" y="40"/>
                    </a:cubicBezTo>
                    <a:cubicBezTo>
                      <a:pt x="1010" y="35"/>
                      <a:pt x="1047" y="32"/>
                      <a:pt x="1113" y="28"/>
                    </a:cubicBezTo>
                    <a:cubicBezTo>
                      <a:pt x="1179" y="24"/>
                      <a:pt x="1272" y="19"/>
                      <a:pt x="1347" y="16"/>
                    </a:cubicBezTo>
                    <a:cubicBezTo>
                      <a:pt x="1422" y="13"/>
                      <a:pt x="1499" y="11"/>
                      <a:pt x="1563" y="10"/>
                    </a:cubicBezTo>
                    <a:cubicBezTo>
                      <a:pt x="1627" y="9"/>
                      <a:pt x="1655" y="8"/>
                      <a:pt x="1734" y="7"/>
                    </a:cubicBezTo>
                    <a:cubicBezTo>
                      <a:pt x="1813" y="6"/>
                      <a:pt x="1943" y="2"/>
                      <a:pt x="2037" y="1"/>
                    </a:cubicBezTo>
                    <a:cubicBezTo>
                      <a:pt x="2131" y="0"/>
                      <a:pt x="2221" y="1"/>
                      <a:pt x="2298" y="1"/>
                    </a:cubicBezTo>
                    <a:cubicBezTo>
                      <a:pt x="2375" y="1"/>
                      <a:pt x="2464" y="1"/>
                      <a:pt x="2502" y="1"/>
                    </a:cubicBezTo>
                    <a:cubicBezTo>
                      <a:pt x="2540" y="1"/>
                      <a:pt x="2534" y="1"/>
                      <a:pt x="2529" y="1"/>
                    </a:cubicBezTo>
                  </a:path>
                </a:pathLst>
              </a:custGeom>
              <a:noFill/>
              <a:ln w="28575">
                <a:solidFill>
                  <a:srgbClr val="FF0000"/>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sp>
          <p:nvSpPr>
            <p:cNvPr id="26" name="Text Box 17">
              <a:extLst>
                <a:ext uri="{FF2B5EF4-FFF2-40B4-BE49-F238E27FC236}">
                  <a16:creationId xmlns:a16="http://schemas.microsoft.com/office/drawing/2014/main" id="{669F5999-0BEA-4CC1-A3EC-C3FE2B474D50}"/>
                </a:ext>
              </a:extLst>
            </p:cNvPr>
            <p:cNvSpPr txBox="1">
              <a:spLocks noChangeArrowheads="1"/>
            </p:cNvSpPr>
            <p:nvPr/>
          </p:nvSpPr>
          <p:spPr bwMode="auto">
            <a:xfrm>
              <a:off x="7033025" y="2499671"/>
              <a:ext cx="21666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Lift distribution (e=1)</a:t>
              </a:r>
            </a:p>
          </p:txBody>
        </p:sp>
        <p:cxnSp>
          <p:nvCxnSpPr>
            <p:cNvPr id="28" name="Straight Arrow Connector 27">
              <a:extLst>
                <a:ext uri="{FF2B5EF4-FFF2-40B4-BE49-F238E27FC236}">
                  <a16:creationId xmlns:a16="http://schemas.microsoft.com/office/drawing/2014/main" id="{CA6B8C35-2B1B-4CED-BBBE-571898E7D9B9}"/>
                </a:ext>
              </a:extLst>
            </p:cNvPr>
            <p:cNvCxnSpPr/>
            <p:nvPr/>
          </p:nvCxnSpPr>
          <p:spPr>
            <a:xfrm flipV="1">
              <a:off x="4350619" y="3062565"/>
              <a:ext cx="0" cy="8845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D242B7A4-3D51-4AE6-91E6-14CCA3B2D8C6}"/>
                </a:ext>
              </a:extLst>
            </p:cNvPr>
            <p:cNvCxnSpPr>
              <a:cxnSpLocks/>
            </p:cNvCxnSpPr>
            <p:nvPr/>
          </p:nvCxnSpPr>
          <p:spPr>
            <a:xfrm flipV="1">
              <a:off x="4889634" y="2964581"/>
              <a:ext cx="0" cy="9635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4C88D65D-EE9A-498D-A009-23E164B39BD5}"/>
                </a:ext>
              </a:extLst>
            </p:cNvPr>
            <p:cNvCxnSpPr>
              <a:cxnSpLocks/>
            </p:cNvCxnSpPr>
            <p:nvPr/>
          </p:nvCxnSpPr>
          <p:spPr>
            <a:xfrm flipV="1">
              <a:off x="5496025" y="2945331"/>
              <a:ext cx="0" cy="98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Straight Arrow Connector 32">
              <a:extLst>
                <a:ext uri="{FF2B5EF4-FFF2-40B4-BE49-F238E27FC236}">
                  <a16:creationId xmlns:a16="http://schemas.microsoft.com/office/drawing/2014/main" id="{CAC3D0EC-7EB7-4169-8521-AFC2EE9E4A74}"/>
                </a:ext>
              </a:extLst>
            </p:cNvPr>
            <p:cNvCxnSpPr>
              <a:cxnSpLocks/>
            </p:cNvCxnSpPr>
            <p:nvPr/>
          </p:nvCxnSpPr>
          <p:spPr>
            <a:xfrm flipV="1">
              <a:off x="6025414" y="2945331"/>
              <a:ext cx="0" cy="98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5B534783-47B9-490D-B2B9-A16625EE1A0B}"/>
                </a:ext>
              </a:extLst>
            </p:cNvPr>
            <p:cNvCxnSpPr>
              <a:cxnSpLocks/>
            </p:cNvCxnSpPr>
            <p:nvPr/>
          </p:nvCxnSpPr>
          <p:spPr>
            <a:xfrm flipV="1">
              <a:off x="6622181" y="2945331"/>
              <a:ext cx="0" cy="9827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5" name="Straight Arrow Connector 34">
              <a:extLst>
                <a:ext uri="{FF2B5EF4-FFF2-40B4-BE49-F238E27FC236}">
                  <a16:creationId xmlns:a16="http://schemas.microsoft.com/office/drawing/2014/main" id="{FE635799-B125-4CC8-9AA8-AD6028E0727C}"/>
                </a:ext>
              </a:extLst>
            </p:cNvPr>
            <p:cNvCxnSpPr>
              <a:cxnSpLocks/>
            </p:cNvCxnSpPr>
            <p:nvPr/>
          </p:nvCxnSpPr>
          <p:spPr>
            <a:xfrm flipV="1">
              <a:off x="7180447" y="2964581"/>
              <a:ext cx="0" cy="9635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Straight Arrow Connector 35">
              <a:extLst>
                <a:ext uri="{FF2B5EF4-FFF2-40B4-BE49-F238E27FC236}">
                  <a16:creationId xmlns:a16="http://schemas.microsoft.com/office/drawing/2014/main" id="{AC25F35A-278C-4D6A-BFF9-70CDA06C88D8}"/>
                </a:ext>
              </a:extLst>
            </p:cNvPr>
            <p:cNvCxnSpPr/>
            <p:nvPr/>
          </p:nvCxnSpPr>
          <p:spPr>
            <a:xfrm flipV="1">
              <a:off x="7845427" y="3062565"/>
              <a:ext cx="0" cy="8845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C3DF620F-2D67-4439-AA8F-0CF0BAB3CC0B}"/>
                </a:ext>
              </a:extLst>
            </p:cNvPr>
            <p:cNvCxnSpPr>
              <a:cxnSpLocks/>
            </p:cNvCxnSpPr>
            <p:nvPr/>
          </p:nvCxnSpPr>
          <p:spPr>
            <a:xfrm flipV="1">
              <a:off x="3869356" y="3166712"/>
              <a:ext cx="0" cy="78044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a:extLst>
                <a:ext uri="{FF2B5EF4-FFF2-40B4-BE49-F238E27FC236}">
                  <a16:creationId xmlns:a16="http://schemas.microsoft.com/office/drawing/2014/main" id="{647D662E-A51A-485C-81D9-A09968A6AEF3}"/>
                </a:ext>
              </a:extLst>
            </p:cNvPr>
            <p:cNvCxnSpPr>
              <a:cxnSpLocks/>
            </p:cNvCxnSpPr>
            <p:nvPr/>
          </p:nvCxnSpPr>
          <p:spPr>
            <a:xfrm flipV="1">
              <a:off x="3330342" y="3262965"/>
              <a:ext cx="0" cy="6916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1" name="Straight Arrow Connector 40">
              <a:extLst>
                <a:ext uri="{FF2B5EF4-FFF2-40B4-BE49-F238E27FC236}">
                  <a16:creationId xmlns:a16="http://schemas.microsoft.com/office/drawing/2014/main" id="{E2723282-935A-4B37-B783-03F4C01F4784}"/>
                </a:ext>
              </a:extLst>
            </p:cNvPr>
            <p:cNvCxnSpPr>
              <a:cxnSpLocks/>
            </p:cNvCxnSpPr>
            <p:nvPr/>
          </p:nvCxnSpPr>
          <p:spPr>
            <a:xfrm flipV="1">
              <a:off x="2868330" y="3455470"/>
              <a:ext cx="0" cy="4991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D1E1A6D9-0912-4F5A-A2E2-DD582C4756C7}"/>
                </a:ext>
              </a:extLst>
            </p:cNvPr>
            <p:cNvCxnSpPr>
              <a:cxnSpLocks/>
            </p:cNvCxnSpPr>
            <p:nvPr/>
          </p:nvCxnSpPr>
          <p:spPr>
            <a:xfrm flipV="1">
              <a:off x="9240255" y="3455470"/>
              <a:ext cx="0" cy="4991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4" name="Straight Arrow Connector 43">
              <a:extLst>
                <a:ext uri="{FF2B5EF4-FFF2-40B4-BE49-F238E27FC236}">
                  <a16:creationId xmlns:a16="http://schemas.microsoft.com/office/drawing/2014/main" id="{91DA6BD9-56D2-4439-BCD1-3282F142807B}"/>
                </a:ext>
              </a:extLst>
            </p:cNvPr>
            <p:cNvCxnSpPr>
              <a:cxnSpLocks/>
            </p:cNvCxnSpPr>
            <p:nvPr/>
          </p:nvCxnSpPr>
          <p:spPr>
            <a:xfrm flipV="1">
              <a:off x="8787866" y="3262965"/>
              <a:ext cx="0" cy="6916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5" name="Straight Arrow Connector 44">
              <a:extLst>
                <a:ext uri="{FF2B5EF4-FFF2-40B4-BE49-F238E27FC236}">
                  <a16:creationId xmlns:a16="http://schemas.microsoft.com/office/drawing/2014/main" id="{69053944-C1B5-403C-8DC1-3E2C19080FF1}"/>
                </a:ext>
              </a:extLst>
            </p:cNvPr>
            <p:cNvCxnSpPr>
              <a:cxnSpLocks/>
            </p:cNvCxnSpPr>
            <p:nvPr/>
          </p:nvCxnSpPr>
          <p:spPr>
            <a:xfrm flipV="1">
              <a:off x="8325852" y="3166712"/>
              <a:ext cx="0" cy="78044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21962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This diagram can be used to further size your aircraft:</a:t>
            </a:r>
          </a:p>
          <a:p>
            <a:pPr marL="457200" indent="-457200" eaLnBrk="1" hangingPunct="1">
              <a:spcBef>
                <a:spcPct val="20000"/>
              </a:spcBef>
              <a:buFont typeface="+mj-lt"/>
              <a:buAutoNum type="arabicPeriod"/>
            </a:pPr>
            <a:r>
              <a:rPr lang="en-US" altLang="en-US" dirty="0"/>
              <a:t>Choose the highest possible wing loading (W/S)</a:t>
            </a:r>
          </a:p>
          <a:p>
            <a:pPr marL="457200" indent="-457200" eaLnBrk="1" hangingPunct="1">
              <a:spcBef>
                <a:spcPct val="20000"/>
              </a:spcBef>
              <a:buFont typeface="+mj-lt"/>
              <a:buAutoNum type="arabicPeriod"/>
            </a:pPr>
            <a:r>
              <a:rPr lang="en-US" altLang="en-US" dirty="0"/>
              <a:t>Choose the lowest possible thrust or power loading (T/W or W/P)</a:t>
            </a:r>
            <a:endParaRPr lang="en-US" altLang="en-US" baseline="-25000" dirty="0"/>
          </a:p>
          <a:p>
            <a:pPr marL="0" indent="0" eaLnBrk="1" hangingPunct="1">
              <a:spcBef>
                <a:spcPct val="20000"/>
              </a:spcBef>
              <a:buNone/>
            </a:pPr>
            <a:endParaRPr lang="en-US" dirty="0"/>
          </a:p>
        </p:txBody>
      </p:sp>
      <p:grpSp>
        <p:nvGrpSpPr>
          <p:cNvPr id="5" name="Group 5">
            <a:extLst>
              <a:ext uri="{FF2B5EF4-FFF2-40B4-BE49-F238E27FC236}">
                <a16:creationId xmlns:a16="http://schemas.microsoft.com/office/drawing/2014/main" id="{C04E945B-5776-46B5-9765-B4913CDC5664}"/>
              </a:ext>
            </a:extLst>
          </p:cNvPr>
          <p:cNvGrpSpPr>
            <a:grpSpLocks/>
          </p:cNvGrpSpPr>
          <p:nvPr/>
        </p:nvGrpSpPr>
        <p:grpSpPr bwMode="auto">
          <a:xfrm>
            <a:off x="6497871" y="3110859"/>
            <a:ext cx="3246441" cy="2820989"/>
            <a:chOff x="3140" y="1895"/>
            <a:chExt cx="2045" cy="1777"/>
          </a:xfrm>
        </p:grpSpPr>
        <p:sp>
          <p:nvSpPr>
            <p:cNvPr id="7" name="Line 7">
              <a:extLst>
                <a:ext uri="{FF2B5EF4-FFF2-40B4-BE49-F238E27FC236}">
                  <a16:creationId xmlns:a16="http://schemas.microsoft.com/office/drawing/2014/main" id="{CA056A4E-18C3-4C73-8DFA-B13D4EEEC97A}"/>
                </a:ext>
              </a:extLst>
            </p:cNvPr>
            <p:cNvSpPr>
              <a:spLocks noChangeShapeType="1"/>
            </p:cNvSpPr>
            <p:nvPr/>
          </p:nvSpPr>
          <p:spPr bwMode="auto">
            <a:xfrm>
              <a:off x="3456"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 name="Line 8">
              <a:extLst>
                <a:ext uri="{FF2B5EF4-FFF2-40B4-BE49-F238E27FC236}">
                  <a16:creationId xmlns:a16="http://schemas.microsoft.com/office/drawing/2014/main" id="{5640DA25-5409-4CCE-BCF0-2BBCF217E01B}"/>
                </a:ext>
              </a:extLst>
            </p:cNvPr>
            <p:cNvSpPr>
              <a:spLocks noChangeShapeType="1"/>
            </p:cNvSpPr>
            <p:nvPr/>
          </p:nvSpPr>
          <p:spPr bwMode="auto">
            <a:xfrm>
              <a:off x="3456"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9" name="Text Box 9">
              <a:extLst>
                <a:ext uri="{FF2B5EF4-FFF2-40B4-BE49-F238E27FC236}">
                  <a16:creationId xmlns:a16="http://schemas.microsoft.com/office/drawing/2014/main" id="{4A0F7E6F-6CE0-48B7-94D8-3B0ABB793162}"/>
                </a:ext>
              </a:extLst>
            </p:cNvPr>
            <p:cNvSpPr txBox="1">
              <a:spLocks noChangeArrowheads="1"/>
            </p:cNvSpPr>
            <p:nvPr/>
          </p:nvSpPr>
          <p:spPr bwMode="auto">
            <a:xfrm rot="16200000">
              <a:off x="2453" y="2582"/>
              <a:ext cx="16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Power Loading W/P</a:t>
              </a:r>
            </a:p>
          </p:txBody>
        </p:sp>
        <p:sp>
          <p:nvSpPr>
            <p:cNvPr id="10" name="Text Box 10">
              <a:extLst>
                <a:ext uri="{FF2B5EF4-FFF2-40B4-BE49-F238E27FC236}">
                  <a16:creationId xmlns:a16="http://schemas.microsoft.com/office/drawing/2014/main" id="{B3103D2C-04BA-4850-B09E-9AC8D731C265}"/>
                </a:ext>
              </a:extLst>
            </p:cNvPr>
            <p:cNvSpPr txBox="1">
              <a:spLocks noChangeArrowheads="1"/>
            </p:cNvSpPr>
            <p:nvPr/>
          </p:nvSpPr>
          <p:spPr bwMode="auto">
            <a:xfrm>
              <a:off x="3507"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grpSp>
      <p:grpSp>
        <p:nvGrpSpPr>
          <p:cNvPr id="11" name="Group 11">
            <a:extLst>
              <a:ext uri="{FF2B5EF4-FFF2-40B4-BE49-F238E27FC236}">
                <a16:creationId xmlns:a16="http://schemas.microsoft.com/office/drawing/2014/main" id="{0FB8ABEB-5F29-4C27-BB4B-3CA3CAC5A8F7}"/>
              </a:ext>
            </a:extLst>
          </p:cNvPr>
          <p:cNvGrpSpPr>
            <a:grpSpLocks/>
          </p:cNvGrpSpPr>
          <p:nvPr/>
        </p:nvGrpSpPr>
        <p:grpSpPr bwMode="auto">
          <a:xfrm>
            <a:off x="1856014" y="2952107"/>
            <a:ext cx="3238501" cy="2979738"/>
            <a:chOff x="216" y="1795"/>
            <a:chExt cx="2040" cy="1877"/>
          </a:xfrm>
        </p:grpSpPr>
        <p:sp>
          <p:nvSpPr>
            <p:cNvPr id="12" name="Line 12">
              <a:extLst>
                <a:ext uri="{FF2B5EF4-FFF2-40B4-BE49-F238E27FC236}">
                  <a16:creationId xmlns:a16="http://schemas.microsoft.com/office/drawing/2014/main" id="{80C56042-4B5E-4B47-9560-3A5714EDBEE9}"/>
                </a:ext>
              </a:extLst>
            </p:cNvPr>
            <p:cNvSpPr>
              <a:spLocks noChangeShapeType="1"/>
            </p:cNvSpPr>
            <p:nvPr/>
          </p:nvSpPr>
          <p:spPr bwMode="auto">
            <a:xfrm>
              <a:off x="528"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 name="Line 13">
              <a:extLst>
                <a:ext uri="{FF2B5EF4-FFF2-40B4-BE49-F238E27FC236}">
                  <a16:creationId xmlns:a16="http://schemas.microsoft.com/office/drawing/2014/main" id="{E61378F0-8CBC-42DC-8E30-9AC3789E7B5D}"/>
                </a:ext>
              </a:extLst>
            </p:cNvPr>
            <p:cNvSpPr>
              <a:spLocks noChangeShapeType="1"/>
            </p:cNvSpPr>
            <p:nvPr/>
          </p:nvSpPr>
          <p:spPr bwMode="auto">
            <a:xfrm>
              <a:off x="528"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 name="Text Box 14">
              <a:extLst>
                <a:ext uri="{FF2B5EF4-FFF2-40B4-BE49-F238E27FC236}">
                  <a16:creationId xmlns:a16="http://schemas.microsoft.com/office/drawing/2014/main" id="{F3E82A28-C633-45CA-AD75-2F36A69EEF81}"/>
                </a:ext>
              </a:extLst>
            </p:cNvPr>
            <p:cNvSpPr txBox="1">
              <a:spLocks noChangeArrowheads="1"/>
            </p:cNvSpPr>
            <p:nvPr/>
          </p:nvSpPr>
          <p:spPr bwMode="auto">
            <a:xfrm rot="16200000">
              <a:off x="-564" y="2575"/>
              <a:ext cx="18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Thrust Loading</a:t>
              </a:r>
              <a:r>
                <a:rPr lang="en-US" baseline="0" dirty="0"/>
                <a:t> </a:t>
              </a:r>
              <a:r>
                <a:rPr lang="en-US" altLang="en-US" dirty="0">
                  <a:latin typeface="+mn-lt"/>
                </a:rPr>
                <a:t>T/W</a:t>
              </a:r>
            </a:p>
          </p:txBody>
        </p:sp>
        <p:sp>
          <p:nvSpPr>
            <p:cNvPr id="15" name="Text Box 15">
              <a:extLst>
                <a:ext uri="{FF2B5EF4-FFF2-40B4-BE49-F238E27FC236}">
                  <a16:creationId xmlns:a16="http://schemas.microsoft.com/office/drawing/2014/main" id="{8E250D85-1111-4F6C-93E5-CF69937AF3BE}"/>
                </a:ext>
              </a:extLst>
            </p:cNvPr>
            <p:cNvSpPr txBox="1">
              <a:spLocks noChangeArrowheads="1"/>
            </p:cNvSpPr>
            <p:nvPr/>
          </p:nvSpPr>
          <p:spPr bwMode="auto">
            <a:xfrm>
              <a:off x="569"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grpSp>
      <p:sp>
        <p:nvSpPr>
          <p:cNvPr id="3" name="TextBox 2">
            <a:extLst>
              <a:ext uri="{FF2B5EF4-FFF2-40B4-BE49-F238E27FC236}">
                <a16:creationId xmlns:a16="http://schemas.microsoft.com/office/drawing/2014/main" id="{6F08B552-3A32-4130-83F5-48C531599773}"/>
              </a:ext>
            </a:extLst>
          </p:cNvPr>
          <p:cNvSpPr txBox="1"/>
          <p:nvPr/>
        </p:nvSpPr>
        <p:spPr>
          <a:xfrm>
            <a:off x="2140177" y="3068995"/>
            <a:ext cx="2860674" cy="369332"/>
          </a:xfrm>
          <a:prstGeom prst="rect">
            <a:avLst/>
          </a:prstGeom>
          <a:noFill/>
        </p:spPr>
        <p:txBody>
          <a:bodyPr wrap="square">
            <a:spAutoFit/>
          </a:bodyPr>
          <a:lstStyle/>
          <a:p>
            <a:pPr algn="ctr"/>
            <a:r>
              <a:rPr lang="en-US" b="1" dirty="0">
                <a:latin typeface="+mn-lt"/>
              </a:rPr>
              <a:t>For jet aircraft:</a:t>
            </a:r>
          </a:p>
        </p:txBody>
      </p:sp>
      <p:sp>
        <p:nvSpPr>
          <p:cNvPr id="18" name="TextBox 17">
            <a:extLst>
              <a:ext uri="{FF2B5EF4-FFF2-40B4-BE49-F238E27FC236}">
                <a16:creationId xmlns:a16="http://schemas.microsoft.com/office/drawing/2014/main" id="{C4651BD3-3BCD-4064-9211-AC435D1F3E40}"/>
              </a:ext>
            </a:extLst>
          </p:cNvPr>
          <p:cNvSpPr txBox="1"/>
          <p:nvPr/>
        </p:nvSpPr>
        <p:spPr>
          <a:xfrm>
            <a:off x="6836228" y="3055844"/>
            <a:ext cx="3069772" cy="369332"/>
          </a:xfrm>
          <a:prstGeom prst="rect">
            <a:avLst/>
          </a:prstGeom>
          <a:noFill/>
        </p:spPr>
        <p:txBody>
          <a:bodyPr wrap="square">
            <a:spAutoFit/>
          </a:bodyPr>
          <a:lstStyle/>
          <a:p>
            <a:pPr algn="ctr"/>
            <a:r>
              <a:rPr lang="en-US" b="1" dirty="0">
                <a:latin typeface="+mn-lt"/>
              </a:rPr>
              <a:t>For propeller aircraft:</a:t>
            </a:r>
          </a:p>
        </p:txBody>
      </p:sp>
      <p:sp>
        <p:nvSpPr>
          <p:cNvPr id="17" name="Line 16">
            <a:extLst>
              <a:ext uri="{FF2B5EF4-FFF2-40B4-BE49-F238E27FC236}">
                <a16:creationId xmlns:a16="http://schemas.microsoft.com/office/drawing/2014/main" id="{25B62947-50CE-4562-9147-A7198ACBCE41}"/>
              </a:ext>
            </a:extLst>
          </p:cNvPr>
          <p:cNvSpPr>
            <a:spLocks noChangeShapeType="1"/>
          </p:cNvSpPr>
          <p:nvPr/>
        </p:nvSpPr>
        <p:spPr bwMode="auto">
          <a:xfrm>
            <a:off x="2732314" y="3836345"/>
            <a:ext cx="1676401" cy="129540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9" name="Line 6">
            <a:extLst>
              <a:ext uri="{FF2B5EF4-FFF2-40B4-BE49-F238E27FC236}">
                <a16:creationId xmlns:a16="http://schemas.microsoft.com/office/drawing/2014/main" id="{4718A4A3-FEAE-4C04-859B-7B47A5D89A75}"/>
              </a:ext>
            </a:extLst>
          </p:cNvPr>
          <p:cNvSpPr>
            <a:spLocks noChangeShapeType="1"/>
          </p:cNvSpPr>
          <p:nvPr/>
        </p:nvSpPr>
        <p:spPr bwMode="auto">
          <a:xfrm flipV="1">
            <a:off x="7304322" y="3912547"/>
            <a:ext cx="1524002" cy="1371601"/>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spTree>
    <p:extLst>
      <p:ext uri="{BB962C8B-B14F-4D97-AF65-F5344CB8AC3E}">
        <p14:creationId xmlns:p14="http://schemas.microsoft.com/office/powerpoint/2010/main" val="133030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r>
              <a:rPr lang="en-US" altLang="en-US" sz="2000" dirty="0"/>
              <a:t>Typical values for </a:t>
            </a:r>
            <a:r>
              <a:rPr lang="en-US" altLang="en-US" sz="2000" dirty="0" err="1"/>
              <a:t>C</a:t>
            </a:r>
            <a:r>
              <a:rPr lang="en-US" altLang="en-US" sz="2000" baseline="-25000" dirty="0" err="1"/>
              <a:t>Do</a:t>
            </a:r>
            <a:r>
              <a:rPr lang="en-US" altLang="en-US" sz="2000" dirty="0"/>
              <a:t> and e:</a:t>
            </a:r>
          </a:p>
          <a:p>
            <a:pPr marL="0" indent="0">
              <a:buNone/>
            </a:pPr>
            <a:endParaRPr lang="en-US" dirty="0"/>
          </a:p>
          <a:p>
            <a:pPr marL="0" indent="0">
              <a:buNone/>
            </a:pPr>
            <a:endParaRPr lang="en-US" dirty="0"/>
          </a:p>
          <a:p>
            <a:pPr marL="0" indent="0">
              <a:buNone/>
            </a:pPr>
            <a:endParaRPr lang="en-US"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Extension of flaps and undercarriage also has an effect on e:</a:t>
            </a:r>
          </a:p>
          <a:p>
            <a:r>
              <a:rPr lang="en-US" sz="1800" dirty="0"/>
              <a:t>For a typical jet aircraft:</a:t>
            </a:r>
          </a:p>
          <a:p>
            <a:pPr marL="0" indent="0">
              <a:buNone/>
            </a:pPr>
            <a:endParaRPr lang="en-US" dirty="0"/>
          </a:p>
        </p:txBody>
      </p:sp>
      <p:graphicFrame>
        <p:nvGraphicFramePr>
          <p:cNvPr id="7" name="Group 67">
            <a:extLst>
              <a:ext uri="{FF2B5EF4-FFF2-40B4-BE49-F238E27FC236}">
                <a16:creationId xmlns:a16="http://schemas.microsoft.com/office/drawing/2014/main" id="{87EF3152-5CF7-4B9D-9DC7-D490847195B4}"/>
              </a:ext>
            </a:extLst>
          </p:cNvPr>
          <p:cNvGraphicFramePr>
            <a:graphicFrameLocks noGrp="1"/>
          </p:cNvGraphicFramePr>
          <p:nvPr>
            <p:extLst>
              <p:ext uri="{D42A27DB-BD31-4B8C-83A1-F6EECF244321}">
                <p14:modId xmlns:p14="http://schemas.microsoft.com/office/powerpoint/2010/main" val="489619235"/>
              </p:ext>
            </p:extLst>
          </p:nvPr>
        </p:nvGraphicFramePr>
        <p:xfrm>
          <a:off x="3674696" y="1934846"/>
          <a:ext cx="4842605" cy="2298111"/>
        </p:xfrm>
        <a:graphic>
          <a:graphicData uri="http://schemas.openxmlformats.org/drawingml/2006/table">
            <a:tbl>
              <a:tblPr/>
              <a:tblGrid>
                <a:gridCol w="2032331">
                  <a:extLst>
                    <a:ext uri="{9D8B030D-6E8A-4147-A177-3AD203B41FA5}">
                      <a16:colId xmlns:a16="http://schemas.microsoft.com/office/drawing/2014/main" val="20000"/>
                    </a:ext>
                  </a:extLst>
                </a:gridCol>
                <a:gridCol w="1568615">
                  <a:extLst>
                    <a:ext uri="{9D8B030D-6E8A-4147-A177-3AD203B41FA5}">
                      <a16:colId xmlns:a16="http://schemas.microsoft.com/office/drawing/2014/main" val="20001"/>
                    </a:ext>
                  </a:extLst>
                </a:gridCol>
                <a:gridCol w="1241659">
                  <a:extLst>
                    <a:ext uri="{9D8B030D-6E8A-4147-A177-3AD203B41FA5}">
                      <a16:colId xmlns:a16="http://schemas.microsoft.com/office/drawing/2014/main" val="20002"/>
                    </a:ext>
                  </a:extLst>
                </a:gridCol>
              </a:tblGrid>
              <a:tr h="15803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Aircraft type</a:t>
                      </a:r>
                      <a:endParaRPr kumimoji="0" lang="en-US" sz="3200" b="0" i="0" u="none" strike="noStrike" cap="none" normalizeH="0" baseline="-25000" dirty="0">
                        <a:ln>
                          <a:noFill/>
                        </a:ln>
                        <a:solidFill>
                          <a:schemeClr val="tx1"/>
                        </a:solidFill>
                        <a:effectLst/>
                        <a:latin typeface="+mn-lt"/>
                      </a:endParaRPr>
                    </a:p>
                  </a:txBody>
                  <a:tcPr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err="1"/>
                        <a:t>C</a:t>
                      </a:r>
                      <a:r>
                        <a:rPr lang="en-US" altLang="en-US" sz="1400" b="1" baseline="-25000" dirty="0" err="1"/>
                        <a:t>Do</a:t>
                      </a:r>
                      <a:endParaRPr kumimoji="0" lang="en-US" sz="3200" b="0" i="0" u="none" strike="noStrike" cap="none" normalizeH="0" baseline="0" dirty="0">
                        <a:ln>
                          <a:noFill/>
                        </a:ln>
                        <a:solidFill>
                          <a:schemeClr val="tx1"/>
                        </a:solidFill>
                        <a:effectLst/>
                        <a:latin typeface="+mn-lt"/>
                      </a:endParaRPr>
                    </a:p>
                  </a:txBody>
                  <a:tcPr marT="0" marB="0" anchor="b" horzOverflow="overflow">
                    <a:lnL>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e</a:t>
                      </a:r>
                      <a:endParaRPr kumimoji="0" lang="en-US" sz="3200" b="0" i="0" u="none" strike="noStrike" cap="none" normalizeH="0" baseline="0" dirty="0">
                        <a:ln>
                          <a:noFill/>
                        </a:ln>
                        <a:solidFill>
                          <a:schemeClr val="tx1"/>
                        </a:solidFill>
                        <a:effectLst/>
                        <a:latin typeface="+mn-lt"/>
                      </a:endParaRPr>
                    </a:p>
                  </a:txBody>
                  <a:tcPr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lang="en-US" altLang="en-US" sz="1400" b="1" dirty="0">
                          <a:latin typeface="+mn-lt"/>
                        </a:rPr>
                        <a:t>Small single engine aircraft</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653831135"/>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fixed gear</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0.025 – 0.040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0.65 – 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retractable gear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0.020 – 0.030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0.75 – 0.85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31639">
                <a:tc>
                  <a:txBody>
                    <a:bodyPr/>
                    <a:lstStyle/>
                    <a:p>
                      <a:pPr algn="l"/>
                      <a:r>
                        <a:rPr lang="en-US" altLang="en-US" sz="1400" b="1" dirty="0">
                          <a:latin typeface="+mn-lt"/>
                        </a:rPr>
                        <a:t>Agricultural aircraft</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spray system removed </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0.060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0.65 – 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dirty="0">
                          <a:latin typeface="+mn-lt"/>
                        </a:rPr>
                        <a:t>- spray system installed</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0.070 – 0.080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0.65 – 0.75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b="1" dirty="0">
                          <a:latin typeface="+mn-lt"/>
                        </a:rPr>
                        <a:t>Twin piston aircraft</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0.022 – 0.028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algn="ctr"/>
                      <a:r>
                        <a:rPr lang="en-US" altLang="en-US" sz="1400" dirty="0">
                          <a:latin typeface="+mn-lt"/>
                        </a:rPr>
                        <a:t>0.75 – 0.85</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b="1" dirty="0" err="1">
                          <a:latin typeface="+mn-lt"/>
                        </a:rPr>
                        <a:t>Turbopropeller</a:t>
                      </a:r>
                      <a:r>
                        <a:rPr lang="en-US" altLang="en-US" sz="1400" b="1" dirty="0">
                          <a:latin typeface="+mn-lt"/>
                        </a:rPr>
                        <a:t> aircraft</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0.018 – 0.024</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0.80 – 0.85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lang="en-US" altLang="en-US" sz="1400" b="1" dirty="0">
                          <a:latin typeface="+mn-lt"/>
                        </a:rPr>
                        <a:t>High-subsonic jet aircraft</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dirty="0">
                          <a:latin typeface="+mn-lt"/>
                        </a:rPr>
                        <a:t>0.014 – 0.020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algn="ctr"/>
                      <a:r>
                        <a:rPr lang="en-US" altLang="en-US" sz="1400" dirty="0">
                          <a:latin typeface="+mn-lt"/>
                        </a:rPr>
                        <a:t>0.75 – 0.85*</a:t>
                      </a: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 name="TextBox 8">
            <a:extLst>
              <a:ext uri="{FF2B5EF4-FFF2-40B4-BE49-F238E27FC236}">
                <a16:creationId xmlns:a16="http://schemas.microsoft.com/office/drawing/2014/main" id="{02615B43-EF1D-4960-9A28-8F02F88C8B91}"/>
              </a:ext>
            </a:extLst>
          </p:cNvPr>
          <p:cNvSpPr txBox="1"/>
          <p:nvPr/>
        </p:nvSpPr>
        <p:spPr>
          <a:xfrm>
            <a:off x="3266172" y="4207331"/>
            <a:ext cx="5659655" cy="307777"/>
          </a:xfrm>
          <a:prstGeom prst="rect">
            <a:avLst/>
          </a:prstGeom>
          <a:noFill/>
        </p:spPr>
        <p:txBody>
          <a:bodyPr wrap="square">
            <a:spAutoFit/>
          </a:bodyPr>
          <a:lstStyle/>
          <a:p>
            <a:pPr marL="0" indent="0" algn="r">
              <a:buNone/>
            </a:pPr>
            <a:r>
              <a:rPr lang="en-US" altLang="en-US" sz="1400" dirty="0"/>
              <a:t>* The higher the sweep angle the lower e</a:t>
            </a:r>
          </a:p>
        </p:txBody>
      </p:sp>
      <p:graphicFrame>
        <p:nvGraphicFramePr>
          <p:cNvPr id="10" name="Group 67">
            <a:extLst>
              <a:ext uri="{FF2B5EF4-FFF2-40B4-BE49-F238E27FC236}">
                <a16:creationId xmlns:a16="http://schemas.microsoft.com/office/drawing/2014/main" id="{33719114-2699-470C-9D7E-4CA77E7575C3}"/>
              </a:ext>
            </a:extLst>
          </p:cNvPr>
          <p:cNvGraphicFramePr>
            <a:graphicFrameLocks noGrp="1"/>
          </p:cNvGraphicFramePr>
          <p:nvPr>
            <p:extLst>
              <p:ext uri="{D42A27DB-BD31-4B8C-83A1-F6EECF244321}">
                <p14:modId xmlns:p14="http://schemas.microsoft.com/office/powerpoint/2010/main" val="502699437"/>
              </p:ext>
            </p:extLst>
          </p:nvPr>
        </p:nvGraphicFramePr>
        <p:xfrm>
          <a:off x="4529740" y="4747078"/>
          <a:ext cx="3132515" cy="1139916"/>
        </p:xfrm>
        <a:graphic>
          <a:graphicData uri="http://schemas.openxmlformats.org/drawingml/2006/table">
            <a:tbl>
              <a:tblPr/>
              <a:tblGrid>
                <a:gridCol w="1583868">
                  <a:extLst>
                    <a:ext uri="{9D8B030D-6E8A-4147-A177-3AD203B41FA5}">
                      <a16:colId xmlns:a16="http://schemas.microsoft.com/office/drawing/2014/main" val="20000"/>
                    </a:ext>
                  </a:extLst>
                </a:gridCol>
                <a:gridCol w="1548647">
                  <a:extLst>
                    <a:ext uri="{9D8B030D-6E8A-4147-A177-3AD203B41FA5}">
                      <a16:colId xmlns:a16="http://schemas.microsoft.com/office/drawing/2014/main" val="20002"/>
                    </a:ext>
                  </a:extLst>
                </a:gridCol>
              </a:tblGrid>
              <a:tr h="136140">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Configuration</a:t>
                      </a:r>
                      <a:endParaRPr kumimoji="0" lang="en-US" sz="3200" b="0" i="0" u="none" strike="noStrike" cap="none" normalizeH="0" baseline="-25000" dirty="0">
                        <a:ln>
                          <a:noFill/>
                        </a:ln>
                        <a:solidFill>
                          <a:schemeClr val="tx1"/>
                        </a:solidFill>
                        <a:effectLst/>
                        <a:latin typeface="+mn-lt"/>
                      </a:endParaRPr>
                    </a:p>
                  </a:txBody>
                  <a:tcPr marT="0" marB="0" anchor="b" horzOverflow="overflow">
                    <a:lnL cap="flat">
                      <a:noFill/>
                    </a:lnL>
                    <a:lnR>
                      <a:noFill/>
                    </a:lnR>
                    <a:lnT cap="fla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lang="en-US" altLang="en-US" sz="1400" b="1" dirty="0"/>
                        <a:t>e</a:t>
                      </a:r>
                      <a:endParaRPr kumimoji="0" lang="en-US" sz="3200" b="0" i="0" u="none" strike="noStrike" cap="none" normalizeH="0" baseline="0" dirty="0">
                        <a:ln>
                          <a:noFill/>
                        </a:ln>
                        <a:solidFill>
                          <a:schemeClr val="tx1"/>
                        </a:solidFill>
                        <a:effectLst/>
                        <a:latin typeface="+mn-lt"/>
                      </a:endParaRPr>
                    </a:p>
                  </a:txBody>
                  <a:tcPr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defRPr/>
                      </a:pPr>
                      <a:r>
                        <a:rPr lang="en-US" altLang="en-US" sz="1400" b="0" dirty="0">
                          <a:latin typeface="+mn-lt"/>
                        </a:rPr>
                        <a:t>Clean</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0.80 – 0.85</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653831135"/>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Take-off Flaps</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0.75 – 0.80</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231639">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Landing Flaps</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0.70 – 0.75</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31639">
                <a:tc>
                  <a:txBody>
                    <a:bodyPr/>
                    <a:lstStyle/>
                    <a:p>
                      <a:pPr algn="l"/>
                      <a:r>
                        <a:rPr lang="en-US" altLang="en-US" sz="1400" b="0" dirty="0">
                          <a:latin typeface="+mn-lt"/>
                        </a:rPr>
                        <a:t>Undercarriage</a:t>
                      </a:r>
                    </a:p>
                  </a:txBody>
                  <a:tcPr marL="0" marR="0"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No effect</a:t>
                      </a: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12" name="Picture 11">
            <a:extLst>
              <a:ext uri="{FF2B5EF4-FFF2-40B4-BE49-F238E27FC236}">
                <a16:creationId xmlns:a16="http://schemas.microsoft.com/office/drawing/2014/main" id="{5A144791-DD6D-4291-8749-8C2E0057DE1D}"/>
              </a:ext>
            </a:extLst>
          </p:cNvPr>
          <p:cNvPicPr>
            <a:picLocks noChangeAspect="1"/>
          </p:cNvPicPr>
          <p:nvPr/>
        </p:nvPicPr>
        <p:blipFill>
          <a:blip r:embed="rId3"/>
          <a:stretch>
            <a:fillRect/>
          </a:stretch>
        </p:blipFill>
        <p:spPr>
          <a:xfrm>
            <a:off x="10915946" y="4874037"/>
            <a:ext cx="688908" cy="615749"/>
          </a:xfrm>
          <a:prstGeom prst="rect">
            <a:avLst/>
          </a:prstGeom>
        </p:spPr>
      </p:pic>
      <p:sp>
        <p:nvSpPr>
          <p:cNvPr id="13" name="TextBox 12">
            <a:extLst>
              <a:ext uri="{FF2B5EF4-FFF2-40B4-BE49-F238E27FC236}">
                <a16:creationId xmlns:a16="http://schemas.microsoft.com/office/drawing/2014/main" id="{AA4565EC-2874-4402-A49F-E02951ABD5AE}"/>
              </a:ext>
            </a:extLst>
          </p:cNvPr>
          <p:cNvSpPr txBox="1"/>
          <p:nvPr/>
        </p:nvSpPr>
        <p:spPr>
          <a:xfrm>
            <a:off x="9560017" y="2782669"/>
            <a:ext cx="2226646" cy="646331"/>
          </a:xfrm>
          <a:prstGeom prst="rect">
            <a:avLst/>
          </a:prstGeom>
          <a:solidFill>
            <a:srgbClr val="FFFF00"/>
          </a:solidFill>
          <a:ln>
            <a:solidFill>
              <a:schemeClr val="tx1"/>
            </a:solidFill>
          </a:ln>
        </p:spPr>
        <p:txBody>
          <a:bodyPr wrap="square">
            <a:spAutoFit/>
          </a:bodyPr>
          <a:lstStyle/>
          <a:p>
            <a:pPr algn="ctr"/>
            <a:r>
              <a:rPr lang="en-US" altLang="en-US" b="1" dirty="0"/>
              <a:t>Use this table as sanity check for C</a:t>
            </a:r>
            <a:r>
              <a:rPr lang="en-US" altLang="en-US" b="1" baseline="-25000" dirty="0"/>
              <a:t>D0</a:t>
            </a:r>
            <a:endParaRPr lang="en-US" altLang="en-US" sz="1600" baseline="-25000" dirty="0"/>
          </a:p>
        </p:txBody>
      </p:sp>
    </p:spTree>
    <p:extLst>
      <p:ext uri="{BB962C8B-B14F-4D97-AF65-F5344CB8AC3E}">
        <p14:creationId xmlns:p14="http://schemas.microsoft.com/office/powerpoint/2010/main" val="396264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 (Examples)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endParaRPr lang="en-US" altLang="en-US" sz="2000" dirty="0"/>
          </a:p>
          <a:p>
            <a:pPr marL="0" indent="0">
              <a:buNone/>
            </a:pPr>
            <a:endParaRPr lang="en-US" dirty="0"/>
          </a:p>
          <a:p>
            <a:pPr marL="0" indent="0">
              <a:buNone/>
            </a:pPr>
            <a:endParaRPr lang="en-US" dirty="0"/>
          </a:p>
        </p:txBody>
      </p:sp>
      <p:sp>
        <p:nvSpPr>
          <p:cNvPr id="8" name="TextBox 7">
            <a:extLst>
              <a:ext uri="{FF2B5EF4-FFF2-40B4-BE49-F238E27FC236}">
                <a16:creationId xmlns:a16="http://schemas.microsoft.com/office/drawing/2014/main" id="{C69568F2-FF4A-4FAE-A169-F5DA3ED0939B}"/>
              </a:ext>
            </a:extLst>
          </p:cNvPr>
          <p:cNvSpPr txBox="1"/>
          <p:nvPr/>
        </p:nvSpPr>
        <p:spPr>
          <a:xfrm>
            <a:off x="1135782" y="2106123"/>
            <a:ext cx="3955982" cy="2862322"/>
          </a:xfrm>
          <a:prstGeom prst="rect">
            <a:avLst/>
          </a:prstGeom>
          <a:noFill/>
        </p:spPr>
        <p:txBody>
          <a:bodyPr wrap="square">
            <a:spAutoFit/>
          </a:bodyPr>
          <a:lstStyle/>
          <a:p>
            <a:r>
              <a:rPr lang="en-US" altLang="en-US" b="1" dirty="0"/>
              <a:t>Single engine propeller driven aircraft:</a:t>
            </a:r>
          </a:p>
          <a:p>
            <a:endParaRPr lang="en-US" altLang="en-US" dirty="0"/>
          </a:p>
          <a:p>
            <a:r>
              <a:rPr lang="en-US" altLang="en-US" dirty="0"/>
              <a:t>W</a:t>
            </a:r>
            <a:r>
              <a:rPr lang="en-US" altLang="en-US" baseline="-25000" dirty="0"/>
              <a:t>TO</a:t>
            </a:r>
            <a:r>
              <a:rPr lang="en-US" altLang="en-US" dirty="0"/>
              <a:t> = 1,899 </a:t>
            </a:r>
            <a:r>
              <a:rPr lang="en-US" altLang="en-US" dirty="0" err="1"/>
              <a:t>lbs</a:t>
            </a:r>
            <a:r>
              <a:rPr lang="en-US" altLang="en-US" dirty="0"/>
              <a:t> </a:t>
            </a:r>
          </a:p>
          <a:p>
            <a:r>
              <a:rPr lang="en-US" altLang="en-US" dirty="0" err="1"/>
              <a:t>c</a:t>
            </a:r>
            <a:r>
              <a:rPr lang="en-US" altLang="en-US" baseline="-25000" dirty="0" err="1"/>
              <a:t>f</a:t>
            </a:r>
            <a:r>
              <a:rPr lang="en-US" altLang="en-US" dirty="0"/>
              <a:t> = 0.0060</a:t>
            </a:r>
          </a:p>
          <a:p>
            <a:r>
              <a:rPr lang="en-US" altLang="en-US" dirty="0"/>
              <a:t>a = -2.2218	b = 1.0000</a:t>
            </a:r>
          </a:p>
          <a:p>
            <a:r>
              <a:rPr lang="en-US" altLang="en-US" dirty="0"/>
              <a:t>c = 1.0892	d = 0.5147</a:t>
            </a:r>
          </a:p>
          <a:p>
            <a:r>
              <a:rPr lang="en-US" altLang="en-US" dirty="0" err="1"/>
              <a:t>S</a:t>
            </a:r>
            <a:r>
              <a:rPr lang="en-US" altLang="en-US" baseline="-25000" dirty="0" err="1"/>
              <a:t>wet</a:t>
            </a:r>
            <a:r>
              <a:rPr lang="en-US" altLang="en-US" dirty="0"/>
              <a:t> = 598 ft</a:t>
            </a:r>
            <a:r>
              <a:rPr lang="en-US" altLang="en-US" baseline="30000" dirty="0"/>
              <a:t>2</a:t>
            </a:r>
          </a:p>
          <a:p>
            <a:r>
              <a:rPr lang="en-US" altLang="en-US" dirty="0"/>
              <a:t>f = 0.333 m</a:t>
            </a:r>
            <a:r>
              <a:rPr lang="en-US" altLang="en-US" baseline="30000" dirty="0"/>
              <a:t>2</a:t>
            </a:r>
          </a:p>
          <a:p>
            <a:r>
              <a:rPr lang="en-US" altLang="en-US" dirty="0"/>
              <a:t>W/S = 850 N/m</a:t>
            </a:r>
            <a:r>
              <a:rPr lang="en-US" altLang="en-US" baseline="30000" dirty="0"/>
              <a:t>2</a:t>
            </a:r>
          </a:p>
          <a:p>
            <a:r>
              <a:rPr lang="en-US" altLang="en-US" dirty="0" err="1"/>
              <a:t>C</a:t>
            </a:r>
            <a:r>
              <a:rPr lang="en-US" altLang="en-US" baseline="-25000" dirty="0" err="1"/>
              <a:t>Do</a:t>
            </a:r>
            <a:r>
              <a:rPr lang="en-US" altLang="en-US" dirty="0"/>
              <a:t> = 0.0335</a:t>
            </a:r>
            <a:endParaRPr lang="en-US" dirty="0"/>
          </a:p>
        </p:txBody>
      </p:sp>
      <p:sp>
        <p:nvSpPr>
          <p:cNvPr id="11" name="TextBox 10">
            <a:extLst>
              <a:ext uri="{FF2B5EF4-FFF2-40B4-BE49-F238E27FC236}">
                <a16:creationId xmlns:a16="http://schemas.microsoft.com/office/drawing/2014/main" id="{5E58EFFA-5B1F-4656-88BE-4551F9DF9C78}"/>
              </a:ext>
            </a:extLst>
          </p:cNvPr>
          <p:cNvSpPr txBox="1"/>
          <p:nvPr/>
        </p:nvSpPr>
        <p:spPr>
          <a:xfrm>
            <a:off x="7324826" y="2106123"/>
            <a:ext cx="3214837" cy="2862322"/>
          </a:xfrm>
          <a:prstGeom prst="rect">
            <a:avLst/>
          </a:prstGeom>
          <a:noFill/>
        </p:spPr>
        <p:txBody>
          <a:bodyPr wrap="square">
            <a:spAutoFit/>
          </a:bodyPr>
          <a:lstStyle/>
          <a:p>
            <a:r>
              <a:rPr lang="en-US" altLang="en-US" b="1" dirty="0"/>
              <a:t>Business jet aircraft:</a:t>
            </a:r>
          </a:p>
          <a:p>
            <a:endParaRPr lang="en-US" altLang="en-US" dirty="0"/>
          </a:p>
          <a:p>
            <a:r>
              <a:rPr lang="en-US" altLang="en-US" dirty="0"/>
              <a:t>W</a:t>
            </a:r>
            <a:r>
              <a:rPr lang="en-US" altLang="en-US" baseline="-25000" dirty="0"/>
              <a:t>TO</a:t>
            </a:r>
            <a:r>
              <a:rPr lang="en-US" altLang="en-US" dirty="0"/>
              <a:t> = 56,890 </a:t>
            </a:r>
            <a:r>
              <a:rPr lang="en-US" altLang="en-US" dirty="0" err="1"/>
              <a:t>lbs</a:t>
            </a:r>
            <a:endParaRPr lang="en-US" altLang="en-US" dirty="0"/>
          </a:p>
          <a:p>
            <a:r>
              <a:rPr lang="en-US" altLang="en-US" dirty="0" err="1"/>
              <a:t>c</a:t>
            </a:r>
            <a:r>
              <a:rPr lang="en-US" altLang="en-US" baseline="-25000" dirty="0" err="1"/>
              <a:t>f</a:t>
            </a:r>
            <a:r>
              <a:rPr lang="en-US" altLang="en-US" dirty="0"/>
              <a:t> = 0.0030</a:t>
            </a:r>
          </a:p>
          <a:p>
            <a:r>
              <a:rPr lang="en-US" altLang="en-US" dirty="0"/>
              <a:t>a = -2.5229	b = 1.0000</a:t>
            </a:r>
          </a:p>
          <a:p>
            <a:r>
              <a:rPr lang="en-US" altLang="en-US" dirty="0"/>
              <a:t>c = 0.2263	d = 0.6977</a:t>
            </a:r>
          </a:p>
          <a:p>
            <a:r>
              <a:rPr lang="en-US" altLang="en-US" dirty="0" err="1"/>
              <a:t>S</a:t>
            </a:r>
            <a:r>
              <a:rPr lang="en-US" altLang="en-US" baseline="-25000" dirty="0" err="1"/>
              <a:t>wet</a:t>
            </a:r>
            <a:r>
              <a:rPr lang="en-US" altLang="en-US" dirty="0"/>
              <a:t> = 3,499 ft</a:t>
            </a:r>
            <a:r>
              <a:rPr lang="en-US" altLang="en-US" baseline="30000" dirty="0"/>
              <a:t>2</a:t>
            </a:r>
          </a:p>
          <a:p>
            <a:r>
              <a:rPr lang="en-US" altLang="en-US" dirty="0"/>
              <a:t>f = 0.975 m</a:t>
            </a:r>
            <a:r>
              <a:rPr lang="en-US" altLang="en-US" baseline="30000" dirty="0"/>
              <a:t>2</a:t>
            </a:r>
          </a:p>
          <a:p>
            <a:r>
              <a:rPr lang="en-US" altLang="en-US" dirty="0"/>
              <a:t>W/S = 3,500 N/m</a:t>
            </a:r>
            <a:r>
              <a:rPr lang="en-US" altLang="en-US" baseline="30000" dirty="0"/>
              <a:t>2</a:t>
            </a:r>
          </a:p>
          <a:p>
            <a:r>
              <a:rPr lang="en-US" altLang="en-US" dirty="0" err="1"/>
              <a:t>C</a:t>
            </a:r>
            <a:r>
              <a:rPr lang="en-US" altLang="en-US" baseline="-25000" dirty="0" err="1"/>
              <a:t>Do</a:t>
            </a:r>
            <a:r>
              <a:rPr lang="en-US" altLang="en-US" dirty="0"/>
              <a:t> = 0.0145</a:t>
            </a:r>
          </a:p>
        </p:txBody>
      </p:sp>
      <p:sp>
        <p:nvSpPr>
          <p:cNvPr id="12" name="TextBox 11">
            <a:extLst>
              <a:ext uri="{FF2B5EF4-FFF2-40B4-BE49-F238E27FC236}">
                <a16:creationId xmlns:a16="http://schemas.microsoft.com/office/drawing/2014/main" id="{9BCDDADB-C473-4173-B75C-A76934064F19}"/>
              </a:ext>
            </a:extLst>
          </p:cNvPr>
          <p:cNvSpPr txBox="1"/>
          <p:nvPr/>
        </p:nvSpPr>
        <p:spPr>
          <a:xfrm>
            <a:off x="4982677" y="5243360"/>
            <a:ext cx="2602030" cy="646331"/>
          </a:xfrm>
          <a:prstGeom prst="rect">
            <a:avLst/>
          </a:prstGeom>
          <a:solidFill>
            <a:srgbClr val="FFFF00"/>
          </a:solidFill>
          <a:ln>
            <a:solidFill>
              <a:schemeClr val="tx1"/>
            </a:solidFill>
          </a:ln>
        </p:spPr>
        <p:txBody>
          <a:bodyPr wrap="square">
            <a:spAutoFit/>
          </a:bodyPr>
          <a:lstStyle/>
          <a:p>
            <a:pPr algn="ctr"/>
            <a:r>
              <a:rPr lang="en-US" altLang="en-US" b="1" dirty="0"/>
              <a:t>Results from both cases satisfy the sanity check</a:t>
            </a:r>
            <a:endParaRPr lang="en-US" altLang="en-US" sz="1600" baseline="-25000" dirty="0"/>
          </a:p>
        </p:txBody>
      </p:sp>
    </p:spTree>
    <p:extLst>
      <p:ext uri="{BB962C8B-B14F-4D97-AF65-F5344CB8AC3E}">
        <p14:creationId xmlns:p14="http://schemas.microsoft.com/office/powerpoint/2010/main" val="305219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1 – Drag polar and zero-lift drag</a:t>
            </a:r>
          </a:p>
        </p:txBody>
      </p:sp>
      <p:sp>
        <p:nvSpPr>
          <p:cNvPr id="8" name="Content Placeholder 7">
            <a:extLst>
              <a:ext uri="{FF2B5EF4-FFF2-40B4-BE49-F238E27FC236}">
                <a16:creationId xmlns:a16="http://schemas.microsoft.com/office/drawing/2014/main" id="{C7DC91B0-5A18-4D5D-B0FE-10C0D9B4BEE8}"/>
              </a:ext>
            </a:extLst>
          </p:cNvPr>
          <p:cNvSpPr>
            <a:spLocks noGrp="1"/>
          </p:cNvSpPr>
          <p:nvPr>
            <p:ph idx="1"/>
          </p:nvPr>
        </p:nvSpPr>
        <p:spPr/>
        <p:txBody>
          <a:bodyPr/>
          <a:lstStyle/>
          <a:p>
            <a:r>
              <a:rPr lang="en-US" dirty="0"/>
              <a:t>Recall: to minimize L/D, find the tangent of the drag polar through the origin.</a:t>
            </a:r>
          </a:p>
        </p:txBody>
      </p:sp>
      <p:pic>
        <p:nvPicPr>
          <p:cNvPr id="10" name="Picture 9">
            <a:extLst>
              <a:ext uri="{FF2B5EF4-FFF2-40B4-BE49-F238E27FC236}">
                <a16:creationId xmlns:a16="http://schemas.microsoft.com/office/drawing/2014/main" id="{7ED30F13-B3DD-4469-AF60-8586366FB8FC}"/>
              </a:ext>
            </a:extLst>
          </p:cNvPr>
          <p:cNvPicPr>
            <a:picLocks noChangeAspect="1"/>
          </p:cNvPicPr>
          <p:nvPr/>
        </p:nvPicPr>
        <p:blipFill>
          <a:blip r:embed="rId3"/>
          <a:stretch>
            <a:fillRect/>
          </a:stretch>
        </p:blipFill>
        <p:spPr>
          <a:xfrm>
            <a:off x="7207924" y="2143279"/>
            <a:ext cx="4916031" cy="3829698"/>
          </a:xfrm>
          <a:prstGeom prst="rect">
            <a:avLst/>
          </a:prstGeom>
        </p:spPr>
      </p:pic>
      <p:graphicFrame>
        <p:nvGraphicFramePr>
          <p:cNvPr id="3" name="Object 5">
            <a:extLst>
              <a:ext uri="{FF2B5EF4-FFF2-40B4-BE49-F238E27FC236}">
                <a16:creationId xmlns:a16="http://schemas.microsoft.com/office/drawing/2014/main" id="{5154F0AF-5D50-7A44-9A72-F2A2A2814851}"/>
              </a:ext>
            </a:extLst>
          </p:cNvPr>
          <p:cNvGraphicFramePr>
            <a:graphicFrameLocks noChangeAspect="1"/>
          </p:cNvGraphicFramePr>
          <p:nvPr>
            <p:extLst>
              <p:ext uri="{D42A27DB-BD31-4B8C-83A1-F6EECF244321}">
                <p14:modId xmlns:p14="http://schemas.microsoft.com/office/powerpoint/2010/main" val="1521124550"/>
              </p:ext>
            </p:extLst>
          </p:nvPr>
        </p:nvGraphicFramePr>
        <p:xfrm>
          <a:off x="4323425" y="2485480"/>
          <a:ext cx="2436813" cy="1065213"/>
        </p:xfrm>
        <a:graphic>
          <a:graphicData uri="http://schemas.openxmlformats.org/presentationml/2006/ole">
            <mc:AlternateContent xmlns:mc="http://schemas.openxmlformats.org/markup-compatibility/2006">
              <mc:Choice xmlns:v="urn:schemas-microsoft-com:vml" Requires="v">
                <p:oleObj name="Equation" r:id="rId4" imgW="1015920" imgH="444240" progId="Equation.DSMT4">
                  <p:embed/>
                </p:oleObj>
              </mc:Choice>
              <mc:Fallback>
                <p:oleObj name="Equation" r:id="rId4" imgW="1015920" imgH="444240" progId="Equation.DSMT4">
                  <p:embed/>
                  <p:pic>
                    <p:nvPicPr>
                      <p:cNvPr id="3" name="Object 5">
                        <a:extLst>
                          <a:ext uri="{FF2B5EF4-FFF2-40B4-BE49-F238E27FC236}">
                            <a16:creationId xmlns:a16="http://schemas.microsoft.com/office/drawing/2014/main" id="{5154F0AF-5D50-7A44-9A72-F2A2A281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425" y="2485480"/>
                        <a:ext cx="2436813"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a:extLst>
              <a:ext uri="{FF2B5EF4-FFF2-40B4-BE49-F238E27FC236}">
                <a16:creationId xmlns:a16="http://schemas.microsoft.com/office/drawing/2014/main" id="{B827D467-B5E5-B4F1-5195-A897EB92396A}"/>
              </a:ext>
            </a:extLst>
          </p:cNvPr>
          <p:cNvGraphicFramePr>
            <a:graphicFrameLocks noChangeAspect="1"/>
          </p:cNvGraphicFramePr>
          <p:nvPr>
            <p:extLst>
              <p:ext uri="{D42A27DB-BD31-4B8C-83A1-F6EECF244321}">
                <p14:modId xmlns:p14="http://schemas.microsoft.com/office/powerpoint/2010/main" val="86697029"/>
              </p:ext>
            </p:extLst>
          </p:nvPr>
        </p:nvGraphicFramePr>
        <p:xfrm>
          <a:off x="4868863" y="3997889"/>
          <a:ext cx="1187450" cy="974725"/>
        </p:xfrm>
        <a:graphic>
          <a:graphicData uri="http://schemas.openxmlformats.org/presentationml/2006/ole">
            <mc:AlternateContent xmlns:mc="http://schemas.openxmlformats.org/markup-compatibility/2006">
              <mc:Choice xmlns:v="urn:schemas-microsoft-com:vml" Requires="v">
                <p:oleObj name="Equation" r:id="rId6" imgW="495000" imgH="406080" progId="Equation.DSMT4">
                  <p:embed/>
                </p:oleObj>
              </mc:Choice>
              <mc:Fallback>
                <p:oleObj name="Equation" r:id="rId6" imgW="495000" imgH="406080" progId="Equation.DSMT4">
                  <p:embed/>
                  <p:pic>
                    <p:nvPicPr>
                      <p:cNvPr id="4" name="Object 6">
                        <a:extLst>
                          <a:ext uri="{FF2B5EF4-FFF2-40B4-BE49-F238E27FC236}">
                            <a16:creationId xmlns:a16="http://schemas.microsoft.com/office/drawing/2014/main" id="{B827D467-B5E5-B4F1-5195-A897EB923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8863" y="3997889"/>
                        <a:ext cx="11874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49D750AD-CFD9-8CDB-8925-0D35B6C34B51}"/>
              </a:ext>
            </a:extLst>
          </p:cNvPr>
          <p:cNvSpPr txBox="1"/>
          <p:nvPr/>
        </p:nvSpPr>
        <p:spPr>
          <a:xfrm>
            <a:off x="4735234" y="3678040"/>
            <a:ext cx="1453415" cy="369332"/>
          </a:xfrm>
          <a:prstGeom prst="rect">
            <a:avLst/>
          </a:prstGeom>
          <a:noFill/>
        </p:spPr>
        <p:txBody>
          <a:bodyPr wrap="square">
            <a:spAutoFit/>
          </a:bodyPr>
          <a:lstStyle/>
          <a:p>
            <a:pPr algn="ctr"/>
            <a:r>
              <a:rPr lang="en-US" altLang="en-US" sz="1800" dirty="0"/>
              <a:t>with</a:t>
            </a:r>
            <a:endParaRPr lang="en-US" dirty="0"/>
          </a:p>
        </p:txBody>
      </p:sp>
      <p:sp>
        <p:nvSpPr>
          <p:cNvPr id="6" name="TextBox 5">
            <a:extLst>
              <a:ext uri="{FF2B5EF4-FFF2-40B4-BE49-F238E27FC236}">
                <a16:creationId xmlns:a16="http://schemas.microsoft.com/office/drawing/2014/main" id="{0055ADA9-3A29-3890-5BEA-D9CE51316976}"/>
              </a:ext>
            </a:extLst>
          </p:cNvPr>
          <p:cNvSpPr txBox="1"/>
          <p:nvPr/>
        </p:nvSpPr>
        <p:spPr>
          <a:xfrm>
            <a:off x="1135782" y="2106123"/>
            <a:ext cx="3955982" cy="2862322"/>
          </a:xfrm>
          <a:prstGeom prst="rect">
            <a:avLst/>
          </a:prstGeom>
          <a:noFill/>
        </p:spPr>
        <p:txBody>
          <a:bodyPr wrap="square">
            <a:spAutoFit/>
          </a:bodyPr>
          <a:lstStyle/>
          <a:p>
            <a:r>
              <a:rPr lang="en-US" altLang="en-US" b="1" dirty="0"/>
              <a:t>Single engine propeller driven aircraft:</a:t>
            </a:r>
          </a:p>
          <a:p>
            <a:endParaRPr lang="en-US" altLang="en-US" dirty="0"/>
          </a:p>
          <a:p>
            <a:r>
              <a:rPr lang="en-US" altLang="en-US" dirty="0"/>
              <a:t>W</a:t>
            </a:r>
            <a:r>
              <a:rPr lang="en-US" altLang="en-US" baseline="-25000" dirty="0"/>
              <a:t>TO</a:t>
            </a:r>
            <a:r>
              <a:rPr lang="en-US" altLang="en-US" dirty="0"/>
              <a:t> = 1,899 </a:t>
            </a:r>
            <a:r>
              <a:rPr lang="en-US" altLang="en-US" dirty="0" err="1"/>
              <a:t>lbs</a:t>
            </a:r>
            <a:r>
              <a:rPr lang="en-US" altLang="en-US" dirty="0"/>
              <a:t> </a:t>
            </a:r>
          </a:p>
          <a:p>
            <a:r>
              <a:rPr lang="en-US" altLang="en-US" dirty="0" err="1"/>
              <a:t>c</a:t>
            </a:r>
            <a:r>
              <a:rPr lang="en-US" altLang="en-US" baseline="-25000" dirty="0" err="1"/>
              <a:t>f</a:t>
            </a:r>
            <a:r>
              <a:rPr lang="en-US" altLang="en-US" dirty="0"/>
              <a:t> = 0.0060</a:t>
            </a:r>
          </a:p>
          <a:p>
            <a:r>
              <a:rPr lang="en-US" altLang="en-US" dirty="0"/>
              <a:t>a = -2.2218	b = 1.0000</a:t>
            </a:r>
          </a:p>
          <a:p>
            <a:r>
              <a:rPr lang="en-US" altLang="en-US" dirty="0"/>
              <a:t>c = 1.0892	d = 0.5147</a:t>
            </a:r>
          </a:p>
          <a:p>
            <a:r>
              <a:rPr lang="en-US" altLang="en-US" dirty="0" err="1"/>
              <a:t>S</a:t>
            </a:r>
            <a:r>
              <a:rPr lang="en-US" altLang="en-US" baseline="-25000" dirty="0" err="1"/>
              <a:t>wet</a:t>
            </a:r>
            <a:r>
              <a:rPr lang="en-US" altLang="en-US" dirty="0"/>
              <a:t> = 598 ft</a:t>
            </a:r>
            <a:r>
              <a:rPr lang="en-US" altLang="en-US" baseline="30000" dirty="0"/>
              <a:t>2</a:t>
            </a:r>
          </a:p>
          <a:p>
            <a:r>
              <a:rPr lang="en-US" altLang="en-US" dirty="0"/>
              <a:t>f = 0.333 m</a:t>
            </a:r>
            <a:r>
              <a:rPr lang="en-US" altLang="en-US" baseline="30000" dirty="0"/>
              <a:t>2</a:t>
            </a:r>
          </a:p>
          <a:p>
            <a:r>
              <a:rPr lang="en-US" altLang="en-US" dirty="0"/>
              <a:t>W/S = 850 N/m</a:t>
            </a:r>
            <a:r>
              <a:rPr lang="en-US" altLang="en-US" baseline="30000" dirty="0"/>
              <a:t>2</a:t>
            </a:r>
          </a:p>
          <a:p>
            <a:r>
              <a:rPr lang="en-US" altLang="en-US" dirty="0" err="1"/>
              <a:t>C</a:t>
            </a:r>
            <a:r>
              <a:rPr lang="en-US" altLang="en-US" baseline="-25000" dirty="0" err="1"/>
              <a:t>Do</a:t>
            </a:r>
            <a:r>
              <a:rPr lang="en-US" altLang="en-US" dirty="0"/>
              <a:t> = 0.0335</a:t>
            </a:r>
            <a:endParaRPr lang="en-US" dirty="0"/>
          </a:p>
        </p:txBody>
      </p:sp>
    </p:spTree>
    <p:extLst>
      <p:ext uri="{BB962C8B-B14F-4D97-AF65-F5344CB8AC3E}">
        <p14:creationId xmlns:p14="http://schemas.microsoft.com/office/powerpoint/2010/main" val="3034840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rPr>
              <a:t>The climb behavior additions to the T/W-W/S and W/P-W/S diagrams will be discussed in the following subsections:</a:t>
            </a:r>
          </a:p>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Drag polar and zero-lift drag</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Rate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Gradient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Climb Rate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Climb Gradient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p:txBody>
      </p:sp>
      <p:grpSp>
        <p:nvGrpSpPr>
          <p:cNvPr id="4" name="Group 3">
            <a:extLst>
              <a:ext uri="{FF2B5EF4-FFF2-40B4-BE49-F238E27FC236}">
                <a16:creationId xmlns:a16="http://schemas.microsoft.com/office/drawing/2014/main" id="{A7E5CC92-78BD-D986-A863-67633EF56491}"/>
              </a:ext>
            </a:extLst>
          </p:cNvPr>
          <p:cNvGrpSpPr/>
          <p:nvPr/>
        </p:nvGrpSpPr>
        <p:grpSpPr>
          <a:xfrm>
            <a:off x="7437148" y="3445327"/>
            <a:ext cx="4353320" cy="1737859"/>
            <a:chOff x="1143000" y="2619376"/>
            <a:chExt cx="5845704" cy="2333624"/>
          </a:xfrm>
        </p:grpSpPr>
        <p:sp>
          <p:nvSpPr>
            <p:cNvPr id="5" name="Line 5">
              <a:extLst>
                <a:ext uri="{FF2B5EF4-FFF2-40B4-BE49-F238E27FC236}">
                  <a16:creationId xmlns:a16="http://schemas.microsoft.com/office/drawing/2014/main" id="{26F6AC1B-0F9F-8E04-5D0A-BBDD828EB50E}"/>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6" name="Line 6">
              <a:extLst>
                <a:ext uri="{FF2B5EF4-FFF2-40B4-BE49-F238E27FC236}">
                  <a16:creationId xmlns:a16="http://schemas.microsoft.com/office/drawing/2014/main" id="{3BC5F908-D17B-4871-26D7-FCE4AF131FA4}"/>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7" name="Line 7">
              <a:extLst>
                <a:ext uri="{FF2B5EF4-FFF2-40B4-BE49-F238E27FC236}">
                  <a16:creationId xmlns:a16="http://schemas.microsoft.com/office/drawing/2014/main" id="{E22628F4-D991-A877-3BB1-14EA98B27896}"/>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8" name="Text Box 8">
              <a:extLst>
                <a:ext uri="{FF2B5EF4-FFF2-40B4-BE49-F238E27FC236}">
                  <a16:creationId xmlns:a16="http://schemas.microsoft.com/office/drawing/2014/main" id="{4E0C0E21-BB75-0ECE-C5F1-4B0A60F37654}"/>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9" name="Freeform 9">
              <a:extLst>
                <a:ext uri="{FF2B5EF4-FFF2-40B4-BE49-F238E27FC236}">
                  <a16:creationId xmlns:a16="http://schemas.microsoft.com/office/drawing/2014/main" id="{AC0BE4DE-A41E-7A0B-BB42-F76AD7E6251C}"/>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0" name="Text Box 10">
              <a:extLst>
                <a:ext uri="{FF2B5EF4-FFF2-40B4-BE49-F238E27FC236}">
                  <a16:creationId xmlns:a16="http://schemas.microsoft.com/office/drawing/2014/main" id="{2567338A-EE58-9619-9CD2-0967B4E16B04}"/>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1" name="Text Box 11">
              <a:extLst>
                <a:ext uri="{FF2B5EF4-FFF2-40B4-BE49-F238E27FC236}">
                  <a16:creationId xmlns:a16="http://schemas.microsoft.com/office/drawing/2014/main" id="{FC076B97-FAA7-30B0-2095-99C5C6FA94D2}"/>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2" name="Text Box 13">
              <a:extLst>
                <a:ext uri="{FF2B5EF4-FFF2-40B4-BE49-F238E27FC236}">
                  <a16:creationId xmlns:a16="http://schemas.microsoft.com/office/drawing/2014/main" id="{A7FBA8D3-1FD7-CE97-6FE5-8BDC7590539D}"/>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3" name="Freeform 14">
              <a:extLst>
                <a:ext uri="{FF2B5EF4-FFF2-40B4-BE49-F238E27FC236}">
                  <a16:creationId xmlns:a16="http://schemas.microsoft.com/office/drawing/2014/main" id="{9EB4B6D2-B54C-27D0-F9CC-7E7DD5013116}"/>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spTree>
    <p:extLst>
      <p:ext uri="{BB962C8B-B14F-4D97-AF65-F5344CB8AC3E}">
        <p14:creationId xmlns:p14="http://schemas.microsoft.com/office/powerpoint/2010/main" val="1793360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Climb requirements are normally dominated by the certification requirements</a:t>
            </a:r>
          </a:p>
          <a:p>
            <a:pPr marL="0" indent="0" eaLnBrk="1" hangingPunct="1">
              <a:spcBef>
                <a:spcPct val="20000"/>
              </a:spcBef>
              <a:buNone/>
            </a:pPr>
            <a:endParaRPr lang="en-US" altLang="en-US" dirty="0"/>
          </a:p>
          <a:p>
            <a:pPr marL="0" indent="0" eaLnBrk="1" hangingPunct="1">
              <a:spcBef>
                <a:spcPct val="20000"/>
              </a:spcBef>
              <a:buNone/>
            </a:pPr>
            <a:r>
              <a:rPr lang="en-US" altLang="en-US" dirty="0"/>
              <a:t>Typical requirements relate to:</a:t>
            </a:r>
          </a:p>
          <a:p>
            <a:r>
              <a:rPr lang="en-US" altLang="en-US" sz="2000" dirty="0"/>
              <a:t>Climb out after take-off</a:t>
            </a:r>
          </a:p>
          <a:p>
            <a:r>
              <a:rPr lang="en-US" altLang="en-US" sz="2000" dirty="0"/>
              <a:t>All engines operating climb (AEO)</a:t>
            </a:r>
          </a:p>
          <a:p>
            <a:r>
              <a:rPr lang="en-US" altLang="en-US" sz="2000" dirty="0"/>
              <a:t>One engine inoperative climb (OEI)</a:t>
            </a:r>
          </a:p>
          <a:p>
            <a:r>
              <a:rPr lang="en-US" altLang="en-US" sz="2000" dirty="0"/>
              <a:t>Balked landing (rejected landing)</a:t>
            </a:r>
          </a:p>
          <a:p>
            <a:pPr marL="0" indent="0" eaLnBrk="1" hangingPunct="1">
              <a:spcBef>
                <a:spcPct val="20000"/>
              </a:spcBef>
              <a:buNone/>
            </a:pPr>
            <a:endParaRPr lang="en-US" altLang="en-US" sz="1400" dirty="0"/>
          </a:p>
          <a:p>
            <a:pPr marL="0" indent="0" eaLnBrk="1" hangingPunct="1">
              <a:spcBef>
                <a:spcPct val="20000"/>
              </a:spcBef>
              <a:buNone/>
            </a:pPr>
            <a:r>
              <a:rPr lang="en-US" altLang="en-US" dirty="0"/>
              <a:t>Climb requirements can be given in terms of</a:t>
            </a:r>
          </a:p>
          <a:p>
            <a:r>
              <a:rPr lang="en-US" altLang="en-US" sz="2000" dirty="0"/>
              <a:t>Climb rate, c (m/s)</a:t>
            </a:r>
          </a:p>
          <a:p>
            <a:r>
              <a:rPr lang="en-US" altLang="en-US" sz="2000" dirty="0"/>
              <a:t>Climb gradient, c/V (%)</a:t>
            </a:r>
            <a:endParaRPr lang="el-GR" altLang="en-US" sz="2000" dirty="0"/>
          </a:p>
          <a:p>
            <a:pPr marL="0" indent="0" eaLnBrk="1" hangingPunct="1">
              <a:spcBef>
                <a:spcPct val="20000"/>
              </a:spcBef>
              <a:buNone/>
            </a:pPr>
            <a:endParaRPr lang="en-US" altLang="en-US" dirty="0"/>
          </a:p>
        </p:txBody>
      </p:sp>
      <p:grpSp>
        <p:nvGrpSpPr>
          <p:cNvPr id="4" name="Group 3">
            <a:extLst>
              <a:ext uri="{FF2B5EF4-FFF2-40B4-BE49-F238E27FC236}">
                <a16:creationId xmlns:a16="http://schemas.microsoft.com/office/drawing/2014/main" id="{1A6B11CF-396A-4704-B04A-D5EC33EB2190}"/>
              </a:ext>
            </a:extLst>
          </p:cNvPr>
          <p:cNvGrpSpPr/>
          <p:nvPr/>
        </p:nvGrpSpPr>
        <p:grpSpPr>
          <a:xfrm>
            <a:off x="7123328" y="4003425"/>
            <a:ext cx="4353320" cy="1737859"/>
            <a:chOff x="1143000" y="2619376"/>
            <a:chExt cx="5845704" cy="2333624"/>
          </a:xfrm>
        </p:grpSpPr>
        <p:sp>
          <p:nvSpPr>
            <p:cNvPr id="7" name="Line 5">
              <a:extLst>
                <a:ext uri="{FF2B5EF4-FFF2-40B4-BE49-F238E27FC236}">
                  <a16:creationId xmlns:a16="http://schemas.microsoft.com/office/drawing/2014/main" id="{D6A1E4A6-81CF-4B2A-B0E4-245031280F55}"/>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9" name="Line 6">
              <a:extLst>
                <a:ext uri="{FF2B5EF4-FFF2-40B4-BE49-F238E27FC236}">
                  <a16:creationId xmlns:a16="http://schemas.microsoft.com/office/drawing/2014/main" id="{CDF91121-5411-45D1-B9A2-A37CBAB4FA62}"/>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0" name="Line 7">
              <a:extLst>
                <a:ext uri="{FF2B5EF4-FFF2-40B4-BE49-F238E27FC236}">
                  <a16:creationId xmlns:a16="http://schemas.microsoft.com/office/drawing/2014/main" id="{DF622911-EF5B-4657-9053-E65E41F3E35A}"/>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3" name="Text Box 8">
              <a:extLst>
                <a:ext uri="{FF2B5EF4-FFF2-40B4-BE49-F238E27FC236}">
                  <a16:creationId xmlns:a16="http://schemas.microsoft.com/office/drawing/2014/main" id="{5D7D3FE0-56BB-4430-AA82-40374A64374C}"/>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14" name="Freeform 9">
              <a:extLst>
                <a:ext uri="{FF2B5EF4-FFF2-40B4-BE49-F238E27FC236}">
                  <a16:creationId xmlns:a16="http://schemas.microsoft.com/office/drawing/2014/main" id="{53709914-A25B-4992-9B5A-D3B19CF59755}"/>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5" name="Text Box 10">
              <a:extLst>
                <a:ext uri="{FF2B5EF4-FFF2-40B4-BE49-F238E27FC236}">
                  <a16:creationId xmlns:a16="http://schemas.microsoft.com/office/drawing/2014/main" id="{AAF183E3-F27B-498F-B410-F201A14A2BAE}"/>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6" name="Text Box 11">
              <a:extLst>
                <a:ext uri="{FF2B5EF4-FFF2-40B4-BE49-F238E27FC236}">
                  <a16:creationId xmlns:a16="http://schemas.microsoft.com/office/drawing/2014/main" id="{01B26E6A-E31A-4A00-83FC-8A2A05BB9C2E}"/>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7" name="Text Box 13">
              <a:extLst>
                <a:ext uri="{FF2B5EF4-FFF2-40B4-BE49-F238E27FC236}">
                  <a16:creationId xmlns:a16="http://schemas.microsoft.com/office/drawing/2014/main" id="{AD5C81B9-7461-4AB0-9A44-D845D61B81AA}"/>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8" name="Freeform 14">
              <a:extLst>
                <a:ext uri="{FF2B5EF4-FFF2-40B4-BE49-F238E27FC236}">
                  <a16:creationId xmlns:a16="http://schemas.microsoft.com/office/drawing/2014/main" id="{00085465-E9AC-4558-8F1A-28BB2E45ECFD}"/>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spTree>
    <p:extLst>
      <p:ext uri="{BB962C8B-B14F-4D97-AF65-F5344CB8AC3E}">
        <p14:creationId xmlns:p14="http://schemas.microsoft.com/office/powerpoint/2010/main" val="1851523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Climb requirements in the airworthiness regulations</a:t>
            </a:r>
          </a:p>
          <a:p>
            <a:pPr marL="457200" indent="-457200" eaLnBrk="1" hangingPunct="1">
              <a:spcBef>
                <a:spcPct val="20000"/>
              </a:spcBef>
              <a:buFont typeface="+mj-lt"/>
              <a:buAutoNum type="arabicPeriod"/>
            </a:pPr>
            <a:r>
              <a:rPr lang="en-US" altLang="en-US" dirty="0"/>
              <a:t>First define the </a:t>
            </a:r>
            <a:r>
              <a:rPr lang="en-US" altLang="en-US" b="1" u="sng" dirty="0"/>
              <a:t>conditions</a:t>
            </a:r>
            <a:r>
              <a:rPr lang="en-US" altLang="en-US" dirty="0"/>
              <a:t> under which the climb requirement must be met. E.g.:</a:t>
            </a:r>
          </a:p>
          <a:p>
            <a:pPr marL="625475" lvl="1" indent="-119063"/>
            <a:r>
              <a:rPr lang="en-US" altLang="en-US" dirty="0"/>
              <a:t>Power setting</a:t>
            </a:r>
          </a:p>
          <a:p>
            <a:pPr marL="625475" lvl="1" indent="-119063"/>
            <a:r>
              <a:rPr lang="en-US" altLang="en-US" dirty="0"/>
              <a:t>Landing gear setting</a:t>
            </a:r>
          </a:p>
          <a:p>
            <a:pPr marL="625475" lvl="1" indent="-119063"/>
            <a:r>
              <a:rPr lang="en-US" altLang="en-US" dirty="0"/>
              <a:t>Flap setting</a:t>
            </a:r>
          </a:p>
          <a:p>
            <a:pPr marL="461963" lvl="1" indent="0">
              <a:buNone/>
              <a:tabLst>
                <a:tab pos="231775" algn="l"/>
              </a:tabLst>
            </a:pPr>
            <a:r>
              <a:rPr lang="en-US" altLang="en-US" sz="2400" dirty="0"/>
              <a:t>These settings determine the drag polar we need to use</a:t>
            </a:r>
          </a:p>
          <a:p>
            <a:pPr marL="461963" lvl="1" indent="0">
              <a:buNone/>
              <a:tabLst>
                <a:tab pos="231775" algn="l"/>
              </a:tabLst>
            </a:pPr>
            <a:endParaRPr lang="en-US" altLang="en-US" sz="2400" dirty="0"/>
          </a:p>
          <a:p>
            <a:pPr marL="457200" indent="-457200">
              <a:buFont typeface="+mj-lt"/>
              <a:buAutoNum type="arabicPeriod"/>
            </a:pPr>
            <a:r>
              <a:rPr lang="en-US" altLang="en-US" dirty="0"/>
              <a:t>Then the climb </a:t>
            </a:r>
            <a:r>
              <a:rPr lang="en-US" altLang="en-US" b="1" u="sng" dirty="0"/>
              <a:t>requirement</a:t>
            </a:r>
            <a:r>
              <a:rPr lang="en-US" altLang="en-US" dirty="0"/>
              <a:t> itself is discussed</a:t>
            </a:r>
          </a:p>
          <a:p>
            <a:endParaRPr lang="el-GR" altLang="en-US" sz="2000" dirty="0"/>
          </a:p>
          <a:p>
            <a:pPr marL="0" indent="0" eaLnBrk="1" hangingPunct="1">
              <a:spcBef>
                <a:spcPct val="20000"/>
              </a:spcBef>
              <a:buNone/>
            </a:pPr>
            <a:endParaRPr lang="en-US" altLang="en-US" dirty="0"/>
          </a:p>
        </p:txBody>
      </p:sp>
    </p:spTree>
    <p:extLst>
      <p:ext uri="{BB962C8B-B14F-4D97-AF65-F5344CB8AC3E}">
        <p14:creationId xmlns:p14="http://schemas.microsoft.com/office/powerpoint/2010/main" val="1509842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Climb requirements airworthiness regulations:</a:t>
            </a:r>
          </a:p>
          <a:p>
            <a:pPr marL="457200" indent="-457200" eaLnBrk="1" hangingPunct="1">
              <a:spcBef>
                <a:spcPct val="20000"/>
              </a:spcBef>
              <a:buFont typeface="+mj-lt"/>
              <a:buAutoNum type="arabicPeriod"/>
            </a:pPr>
            <a:r>
              <a:rPr lang="en-US" altLang="en-US" dirty="0"/>
              <a:t>Small aircraft:</a:t>
            </a:r>
          </a:p>
          <a:p>
            <a:pPr marL="682625" lvl="1" indent="-119063"/>
            <a:r>
              <a:rPr lang="en-US" altLang="en-US" sz="1600" dirty="0"/>
              <a:t>CS/JAR/FAR 23.65	Climb: all engines operating</a:t>
            </a:r>
          </a:p>
          <a:p>
            <a:pPr marL="682625" lvl="1" indent="-119063"/>
            <a:r>
              <a:rPr lang="en-US" altLang="en-US" sz="1600" dirty="0"/>
              <a:t>CS/JAR/FAR 23.66	Take-off climb: one-engine-inoperative</a:t>
            </a:r>
          </a:p>
          <a:p>
            <a:pPr marL="682625" lvl="1" indent="-119063"/>
            <a:r>
              <a:rPr lang="en-US" altLang="en-US" sz="1600" dirty="0"/>
              <a:t>CS/JAR/FAR 23.67	Climb: one-engine inoperative</a:t>
            </a:r>
          </a:p>
          <a:p>
            <a:pPr marL="682625" lvl="1" indent="-119063"/>
            <a:r>
              <a:rPr lang="en-US" altLang="en-US" sz="1600" dirty="0"/>
              <a:t>CS/JAR/FAR 23.69	</a:t>
            </a:r>
            <a:r>
              <a:rPr lang="en-US" altLang="en-US" sz="1600" dirty="0" err="1"/>
              <a:t>En</a:t>
            </a:r>
            <a:r>
              <a:rPr lang="en-US" altLang="en-US" sz="1600" dirty="0"/>
              <a:t>-route climb/descent</a:t>
            </a:r>
          </a:p>
          <a:p>
            <a:pPr marL="682625" lvl="1" indent="-119063"/>
            <a:r>
              <a:rPr lang="en-US" altLang="en-US" sz="1600" dirty="0"/>
              <a:t>CS/JAR/FAR 23.77	Balked landing</a:t>
            </a:r>
          </a:p>
          <a:p>
            <a:pPr marL="457200" indent="-457200" eaLnBrk="1" hangingPunct="1">
              <a:spcBef>
                <a:spcPct val="20000"/>
              </a:spcBef>
              <a:buFont typeface="+mj-lt"/>
              <a:buAutoNum type="arabicPeriod"/>
            </a:pPr>
            <a:r>
              <a:rPr lang="en-US" altLang="en-US" dirty="0"/>
              <a:t>Large aircraft:</a:t>
            </a:r>
          </a:p>
          <a:p>
            <a:pPr marL="682625" lvl="1" indent="-119063"/>
            <a:r>
              <a:rPr lang="en-US" altLang="en-US" sz="1600" dirty="0"/>
              <a:t>CS/JAR/FAR 25.111	Take-off path</a:t>
            </a:r>
          </a:p>
          <a:p>
            <a:pPr marL="682625" lvl="1" indent="-119063"/>
            <a:r>
              <a:rPr lang="en-US" altLang="en-US" sz="1600" dirty="0"/>
              <a:t>CS/JAR/FAR 25.115	Take-off flight path</a:t>
            </a:r>
          </a:p>
          <a:p>
            <a:pPr marL="682625" lvl="1" indent="-119063"/>
            <a:r>
              <a:rPr lang="en-US" altLang="en-US" sz="1600" dirty="0"/>
              <a:t>CS/JAR/FAR 25.117	Climb: general</a:t>
            </a:r>
          </a:p>
          <a:p>
            <a:pPr marL="682625" lvl="1" indent="-119063"/>
            <a:r>
              <a:rPr lang="en-US" altLang="en-US" sz="1600" dirty="0"/>
              <a:t>CS/JAR/FAR 25.119	Landing climb: all engines operating</a:t>
            </a:r>
          </a:p>
          <a:p>
            <a:pPr marL="682625" lvl="1" indent="-119063"/>
            <a:r>
              <a:rPr lang="en-US" altLang="en-US" sz="1600" dirty="0"/>
              <a:t>CS/JAR/FAR 25.121	Climb: one-engine inoperative</a:t>
            </a:r>
          </a:p>
          <a:p>
            <a:endParaRPr lang="el-GR" altLang="en-US" sz="2000" dirty="0"/>
          </a:p>
          <a:p>
            <a:pPr marL="0" indent="0" eaLnBrk="1" hangingPunct="1">
              <a:spcBef>
                <a:spcPct val="20000"/>
              </a:spcBef>
              <a:buNone/>
            </a:pPr>
            <a:endParaRPr lang="en-US" altLang="en-US" dirty="0"/>
          </a:p>
        </p:txBody>
      </p:sp>
      <p:sp>
        <p:nvSpPr>
          <p:cNvPr id="5" name="TextBox 4">
            <a:extLst>
              <a:ext uri="{FF2B5EF4-FFF2-40B4-BE49-F238E27FC236}">
                <a16:creationId xmlns:a16="http://schemas.microsoft.com/office/drawing/2014/main" id="{7EDCD4FB-02E9-4C3B-8FE9-D6DA55532431}"/>
              </a:ext>
            </a:extLst>
          </p:cNvPr>
          <p:cNvSpPr txBox="1"/>
          <p:nvPr/>
        </p:nvSpPr>
        <p:spPr>
          <a:xfrm>
            <a:off x="6941678" y="2395609"/>
            <a:ext cx="5171664" cy="4130361"/>
          </a:xfrm>
          <a:prstGeom prst="rect">
            <a:avLst/>
          </a:prstGeom>
          <a:noFill/>
        </p:spPr>
        <p:txBody>
          <a:bodyPr wrap="square">
            <a:spAutoFit/>
          </a:bodyPr>
          <a:lstStyle/>
          <a:p>
            <a:pPr eaLnBrk="1" hangingPunct="1">
              <a:spcBef>
                <a:spcPct val="20000"/>
              </a:spcBef>
            </a:pPr>
            <a:r>
              <a:rPr lang="en-US" altLang="en-US" sz="1600" u="sng" dirty="0"/>
              <a:t>Example regulation </a:t>
            </a:r>
            <a:r>
              <a:rPr lang="en-US" altLang="en-US" sz="1600" b="1" u="sng" dirty="0"/>
              <a:t>conditions</a:t>
            </a:r>
            <a:r>
              <a:rPr lang="en-US" altLang="en-US" sz="1600" u="sng" dirty="0"/>
              <a:t>:</a:t>
            </a:r>
          </a:p>
          <a:p>
            <a:pPr eaLnBrk="1" hangingPunct="1">
              <a:spcBef>
                <a:spcPts val="0"/>
              </a:spcBef>
              <a:buFontTx/>
              <a:buChar char="-"/>
            </a:pPr>
            <a:r>
              <a:rPr lang="en-US" altLang="en-US" sz="1600" dirty="0"/>
              <a:t>Not more than maximum continuous power on each engine</a:t>
            </a:r>
          </a:p>
          <a:p>
            <a:pPr eaLnBrk="1" hangingPunct="1">
              <a:spcBef>
                <a:spcPts val="0"/>
              </a:spcBef>
              <a:buFontTx/>
              <a:buChar char="-"/>
            </a:pPr>
            <a:r>
              <a:rPr lang="en-US" altLang="en-US" sz="1600" dirty="0"/>
              <a:t>The landing gear retracted</a:t>
            </a:r>
          </a:p>
          <a:p>
            <a:pPr eaLnBrk="1" hangingPunct="1">
              <a:spcBef>
                <a:spcPts val="0"/>
              </a:spcBef>
              <a:buFontTx/>
              <a:buChar char="-"/>
            </a:pPr>
            <a:r>
              <a:rPr lang="en-US" altLang="en-US" sz="1600" dirty="0"/>
              <a:t>The wing flaps in the take-off position(s)</a:t>
            </a:r>
          </a:p>
          <a:p>
            <a:pPr eaLnBrk="1" hangingPunct="1">
              <a:spcBef>
                <a:spcPts val="0"/>
              </a:spcBef>
              <a:buFontTx/>
              <a:buChar char="-"/>
            </a:pPr>
            <a:r>
              <a:rPr lang="en-US" altLang="en-US" sz="1600" dirty="0"/>
              <a:t>A climb speed not less than </a:t>
            </a:r>
          </a:p>
          <a:p>
            <a:pPr marL="225425" lvl="1">
              <a:spcBef>
                <a:spcPts val="0"/>
              </a:spcBef>
              <a:buFontTx/>
              <a:buChar char="-"/>
            </a:pPr>
            <a:r>
              <a:rPr lang="en-US" altLang="en-US" sz="1600" dirty="0"/>
              <a:t>the greater of 1.1 V</a:t>
            </a:r>
            <a:r>
              <a:rPr lang="en-US" altLang="en-US" sz="1600" baseline="-25000" dirty="0"/>
              <a:t>MC</a:t>
            </a:r>
            <a:r>
              <a:rPr lang="en-US" altLang="en-US" sz="1600" dirty="0"/>
              <a:t> or 1.2 V</a:t>
            </a:r>
            <a:r>
              <a:rPr lang="en-US" altLang="en-US" sz="1600" baseline="-25000" dirty="0"/>
              <a:t>S1</a:t>
            </a:r>
            <a:r>
              <a:rPr lang="en-US" altLang="en-US" sz="1600" dirty="0"/>
              <a:t> for twin-engine A/C </a:t>
            </a:r>
          </a:p>
          <a:p>
            <a:pPr marL="225425" lvl="1">
              <a:spcBef>
                <a:spcPts val="0"/>
              </a:spcBef>
              <a:buFontTx/>
              <a:buChar char="-"/>
            </a:pPr>
            <a:r>
              <a:rPr lang="en-US" altLang="en-US" sz="1600" dirty="0"/>
              <a:t>1.2 V</a:t>
            </a:r>
            <a:r>
              <a:rPr lang="en-US" altLang="en-US" sz="1600" baseline="-25000" dirty="0"/>
              <a:t>S1</a:t>
            </a:r>
            <a:r>
              <a:rPr lang="en-US" altLang="en-US" sz="1600" dirty="0"/>
              <a:t> for single engine A/C</a:t>
            </a:r>
          </a:p>
          <a:p>
            <a:pPr marL="225425" lvl="1">
              <a:spcBef>
                <a:spcPct val="20000"/>
              </a:spcBef>
              <a:buFontTx/>
              <a:buChar char="-"/>
            </a:pPr>
            <a:endParaRPr lang="en-US" altLang="en-US" sz="1600" dirty="0"/>
          </a:p>
          <a:p>
            <a:pPr eaLnBrk="1" hangingPunct="1">
              <a:spcBef>
                <a:spcPct val="20000"/>
              </a:spcBef>
            </a:pPr>
            <a:r>
              <a:rPr lang="en-US" altLang="en-US" sz="1600" u="sng" dirty="0"/>
              <a:t>Example regulation </a:t>
            </a:r>
            <a:r>
              <a:rPr lang="en-US" altLang="en-US" sz="1600" b="1" u="sng" dirty="0"/>
              <a:t>Requirement</a:t>
            </a:r>
            <a:r>
              <a:rPr lang="en-US" altLang="en-US" sz="1600" u="sng" dirty="0"/>
              <a:t>:</a:t>
            </a:r>
          </a:p>
          <a:p>
            <a:pPr eaLnBrk="1" hangingPunct="1">
              <a:spcBef>
                <a:spcPts val="0"/>
              </a:spcBef>
            </a:pPr>
            <a:r>
              <a:rPr lang="en-US" altLang="en-US" sz="1600" dirty="0"/>
              <a:t>When the maximum mass is 2721 kg or less: Steady gradient of climb at sea level of at least</a:t>
            </a:r>
          </a:p>
          <a:p>
            <a:pPr lvl="1" eaLnBrk="1" hangingPunct="1">
              <a:spcBef>
                <a:spcPts val="0"/>
              </a:spcBef>
              <a:buFontTx/>
              <a:buChar char="-"/>
            </a:pPr>
            <a:r>
              <a:rPr lang="en-US" altLang="en-US" sz="1600" dirty="0"/>
              <a:t>8.3 % for landplanes</a:t>
            </a:r>
          </a:p>
          <a:p>
            <a:pPr lvl="1" eaLnBrk="1" hangingPunct="1">
              <a:spcBef>
                <a:spcPts val="0"/>
              </a:spcBef>
              <a:buFontTx/>
              <a:buChar char="-"/>
            </a:pPr>
            <a:r>
              <a:rPr lang="en-US" altLang="en-US" sz="1600" dirty="0"/>
              <a:t>6.7 % for seaplanes</a:t>
            </a:r>
          </a:p>
          <a:p>
            <a:pPr marL="225425" lvl="1">
              <a:spcBef>
                <a:spcPct val="20000"/>
              </a:spcBef>
              <a:buFontTx/>
              <a:buChar char="-"/>
            </a:pPr>
            <a:endParaRPr lang="en-US" altLang="en-US" sz="1600" dirty="0"/>
          </a:p>
          <a:p>
            <a:pPr marL="225425" lvl="1">
              <a:spcBef>
                <a:spcPct val="20000"/>
              </a:spcBef>
              <a:buFontTx/>
              <a:buChar char="-"/>
            </a:pPr>
            <a:endParaRPr lang="en-US" altLang="en-US" sz="1600" dirty="0"/>
          </a:p>
        </p:txBody>
      </p:sp>
      <p:cxnSp>
        <p:nvCxnSpPr>
          <p:cNvPr id="7" name="Straight Arrow Connector 6">
            <a:extLst>
              <a:ext uri="{FF2B5EF4-FFF2-40B4-BE49-F238E27FC236}">
                <a16:creationId xmlns:a16="http://schemas.microsoft.com/office/drawing/2014/main" id="{B1604235-C2FB-4886-BA9C-20D813FAFE37}"/>
              </a:ext>
            </a:extLst>
          </p:cNvPr>
          <p:cNvCxnSpPr/>
          <p:nvPr/>
        </p:nvCxnSpPr>
        <p:spPr>
          <a:xfrm>
            <a:off x="5810865" y="2576052"/>
            <a:ext cx="101272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9" name="Picture 8">
            <a:extLst>
              <a:ext uri="{FF2B5EF4-FFF2-40B4-BE49-F238E27FC236}">
                <a16:creationId xmlns:a16="http://schemas.microsoft.com/office/drawing/2014/main" id="{2DE6BEB6-D7AE-4ED8-B4ED-09E89A556F54}"/>
              </a:ext>
            </a:extLst>
          </p:cNvPr>
          <p:cNvPicPr>
            <a:picLocks noChangeAspect="1"/>
          </p:cNvPicPr>
          <p:nvPr/>
        </p:nvPicPr>
        <p:blipFill>
          <a:blip r:embed="rId3"/>
          <a:stretch>
            <a:fillRect/>
          </a:stretch>
        </p:blipFill>
        <p:spPr>
          <a:xfrm>
            <a:off x="11260400" y="1493970"/>
            <a:ext cx="688908" cy="615749"/>
          </a:xfrm>
          <a:prstGeom prst="rect">
            <a:avLst/>
          </a:prstGeom>
        </p:spPr>
      </p:pic>
      <p:cxnSp>
        <p:nvCxnSpPr>
          <p:cNvPr id="10" name="Straight Arrow Connector 9">
            <a:extLst>
              <a:ext uri="{FF2B5EF4-FFF2-40B4-BE49-F238E27FC236}">
                <a16:creationId xmlns:a16="http://schemas.microsoft.com/office/drawing/2014/main" id="{A372F5B5-C643-48F1-88B8-AA151E95D6AD}"/>
              </a:ext>
            </a:extLst>
          </p:cNvPr>
          <p:cNvCxnSpPr>
            <a:cxnSpLocks/>
          </p:cNvCxnSpPr>
          <p:nvPr/>
        </p:nvCxnSpPr>
        <p:spPr>
          <a:xfrm>
            <a:off x="6508955" y="4601497"/>
            <a:ext cx="31463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A95EFD96-941A-495D-ABBF-348C69094089}"/>
              </a:ext>
            </a:extLst>
          </p:cNvPr>
          <p:cNvCxnSpPr>
            <a:cxnSpLocks/>
          </p:cNvCxnSpPr>
          <p:nvPr/>
        </p:nvCxnSpPr>
        <p:spPr>
          <a:xfrm flipV="1">
            <a:off x="6508955" y="2576053"/>
            <a:ext cx="0" cy="2025444"/>
          </a:xfrm>
          <a:prstGeom prst="straightConnector1">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2459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To determine how climb requirements translate to the diagram:</a:t>
            </a:r>
          </a:p>
          <a:p>
            <a:r>
              <a:rPr lang="en-US" altLang="en-US" sz="2000" dirty="0"/>
              <a:t>By definition:</a:t>
            </a:r>
          </a:p>
          <a:p>
            <a:endParaRPr lang="en-US" altLang="en-US" sz="2000" dirty="0"/>
          </a:p>
          <a:p>
            <a:endParaRPr lang="en-US" altLang="en-US" sz="2000" dirty="0"/>
          </a:p>
          <a:p>
            <a:r>
              <a:rPr lang="en-US" altLang="en-US" sz="2000" dirty="0"/>
              <a:t>From performance theory, we know:</a:t>
            </a:r>
          </a:p>
          <a:p>
            <a:endParaRPr lang="en-US" altLang="en-US" sz="2000" dirty="0"/>
          </a:p>
          <a:p>
            <a:endParaRPr lang="en-US" altLang="en-US" sz="2000" dirty="0"/>
          </a:p>
          <a:p>
            <a:endParaRPr lang="en-US" altLang="en-US" sz="2000" dirty="0"/>
          </a:p>
          <a:p>
            <a:r>
              <a:rPr lang="en-US" altLang="en-US" sz="2000" dirty="0"/>
              <a:t>Therefore:</a:t>
            </a:r>
          </a:p>
          <a:p>
            <a:pPr marL="0" indent="0" eaLnBrk="1" hangingPunct="1">
              <a:spcBef>
                <a:spcPct val="20000"/>
              </a:spcBef>
              <a:buNone/>
            </a:pPr>
            <a:endParaRPr lang="en-US" altLang="en-US" dirty="0"/>
          </a:p>
        </p:txBody>
      </p:sp>
      <p:grpSp>
        <p:nvGrpSpPr>
          <p:cNvPr id="4" name="Group 3">
            <a:extLst>
              <a:ext uri="{FF2B5EF4-FFF2-40B4-BE49-F238E27FC236}">
                <a16:creationId xmlns:a16="http://schemas.microsoft.com/office/drawing/2014/main" id="{1A6B11CF-396A-4704-B04A-D5EC33EB2190}"/>
              </a:ext>
            </a:extLst>
          </p:cNvPr>
          <p:cNvGrpSpPr/>
          <p:nvPr/>
        </p:nvGrpSpPr>
        <p:grpSpPr>
          <a:xfrm>
            <a:off x="7254213" y="2318670"/>
            <a:ext cx="4353320" cy="1737859"/>
            <a:chOff x="1143000" y="2619376"/>
            <a:chExt cx="5845704" cy="2333624"/>
          </a:xfrm>
        </p:grpSpPr>
        <p:sp>
          <p:nvSpPr>
            <p:cNvPr id="7" name="Line 5">
              <a:extLst>
                <a:ext uri="{FF2B5EF4-FFF2-40B4-BE49-F238E27FC236}">
                  <a16:creationId xmlns:a16="http://schemas.microsoft.com/office/drawing/2014/main" id="{D6A1E4A6-81CF-4B2A-B0E4-245031280F55}"/>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9" name="Line 6">
              <a:extLst>
                <a:ext uri="{FF2B5EF4-FFF2-40B4-BE49-F238E27FC236}">
                  <a16:creationId xmlns:a16="http://schemas.microsoft.com/office/drawing/2014/main" id="{CDF91121-5411-45D1-B9A2-A37CBAB4FA62}"/>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0" name="Line 7">
              <a:extLst>
                <a:ext uri="{FF2B5EF4-FFF2-40B4-BE49-F238E27FC236}">
                  <a16:creationId xmlns:a16="http://schemas.microsoft.com/office/drawing/2014/main" id="{DF622911-EF5B-4657-9053-E65E41F3E35A}"/>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3" name="Text Box 8">
              <a:extLst>
                <a:ext uri="{FF2B5EF4-FFF2-40B4-BE49-F238E27FC236}">
                  <a16:creationId xmlns:a16="http://schemas.microsoft.com/office/drawing/2014/main" id="{5D7D3FE0-56BB-4430-AA82-40374A64374C}"/>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14" name="Freeform 9">
              <a:extLst>
                <a:ext uri="{FF2B5EF4-FFF2-40B4-BE49-F238E27FC236}">
                  <a16:creationId xmlns:a16="http://schemas.microsoft.com/office/drawing/2014/main" id="{53709914-A25B-4992-9B5A-D3B19CF59755}"/>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5" name="Text Box 10">
              <a:extLst>
                <a:ext uri="{FF2B5EF4-FFF2-40B4-BE49-F238E27FC236}">
                  <a16:creationId xmlns:a16="http://schemas.microsoft.com/office/drawing/2014/main" id="{AAF183E3-F27B-498F-B410-F201A14A2BAE}"/>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6" name="Text Box 11">
              <a:extLst>
                <a:ext uri="{FF2B5EF4-FFF2-40B4-BE49-F238E27FC236}">
                  <a16:creationId xmlns:a16="http://schemas.microsoft.com/office/drawing/2014/main" id="{01B26E6A-E31A-4A00-83FC-8A2A05BB9C2E}"/>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7" name="Text Box 13">
              <a:extLst>
                <a:ext uri="{FF2B5EF4-FFF2-40B4-BE49-F238E27FC236}">
                  <a16:creationId xmlns:a16="http://schemas.microsoft.com/office/drawing/2014/main" id="{AD5C81B9-7461-4AB0-9A44-D845D61B81AA}"/>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8" name="Freeform 14">
              <a:extLst>
                <a:ext uri="{FF2B5EF4-FFF2-40B4-BE49-F238E27FC236}">
                  <a16:creationId xmlns:a16="http://schemas.microsoft.com/office/drawing/2014/main" id="{00085465-E9AC-4558-8F1A-28BB2E45ECFD}"/>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graphicFrame>
        <p:nvGraphicFramePr>
          <p:cNvPr id="19" name="Object 5">
            <a:extLst>
              <a:ext uri="{FF2B5EF4-FFF2-40B4-BE49-F238E27FC236}">
                <a16:creationId xmlns:a16="http://schemas.microsoft.com/office/drawing/2014/main" id="{6D9C8D98-613A-4AEE-8E94-FE2E3FFEB5E8}"/>
              </a:ext>
            </a:extLst>
          </p:cNvPr>
          <p:cNvGraphicFramePr>
            <a:graphicFrameLocks noChangeAspect="1"/>
          </p:cNvGraphicFramePr>
          <p:nvPr>
            <p:extLst>
              <p:ext uri="{D42A27DB-BD31-4B8C-83A1-F6EECF244321}">
                <p14:modId xmlns:p14="http://schemas.microsoft.com/office/powerpoint/2010/main" val="3004911583"/>
              </p:ext>
            </p:extLst>
          </p:nvPr>
        </p:nvGraphicFramePr>
        <p:xfrm>
          <a:off x="3034834" y="2099467"/>
          <a:ext cx="977900" cy="919162"/>
        </p:xfrm>
        <a:graphic>
          <a:graphicData uri="http://schemas.openxmlformats.org/presentationml/2006/ole">
            <mc:AlternateContent xmlns:mc="http://schemas.openxmlformats.org/markup-compatibility/2006">
              <mc:Choice xmlns:v="urn:schemas-microsoft-com:vml" Requires="v">
                <p:oleObj name="Equation" r:id="rId2" imgW="431640" imgH="406080" progId="Equation.DSMT4">
                  <p:embed/>
                </p:oleObj>
              </mc:Choice>
              <mc:Fallback>
                <p:oleObj name="Equation" r:id="rId2" imgW="431640" imgH="406080" progId="Equation.DSMT4">
                  <p:embed/>
                  <p:pic>
                    <p:nvPicPr>
                      <p:cNvPr id="19" name="Object 5">
                        <a:extLst>
                          <a:ext uri="{FF2B5EF4-FFF2-40B4-BE49-F238E27FC236}">
                            <a16:creationId xmlns:a16="http://schemas.microsoft.com/office/drawing/2014/main" id="{6D9C8D98-613A-4AEE-8E94-FE2E3FFEB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834" y="2099467"/>
                        <a:ext cx="9779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9">
            <a:extLst>
              <a:ext uri="{FF2B5EF4-FFF2-40B4-BE49-F238E27FC236}">
                <a16:creationId xmlns:a16="http://schemas.microsoft.com/office/drawing/2014/main" id="{DEBEC623-273F-4055-9266-B34D92A6F96D}"/>
              </a:ext>
            </a:extLst>
          </p:cNvPr>
          <p:cNvGraphicFramePr>
            <a:graphicFrameLocks noChangeAspect="1"/>
          </p:cNvGraphicFramePr>
          <p:nvPr>
            <p:extLst>
              <p:ext uri="{D42A27DB-BD31-4B8C-83A1-F6EECF244321}">
                <p14:modId xmlns:p14="http://schemas.microsoft.com/office/powerpoint/2010/main" val="3941725845"/>
              </p:ext>
            </p:extLst>
          </p:nvPr>
        </p:nvGraphicFramePr>
        <p:xfrm>
          <a:off x="3064203" y="4879085"/>
          <a:ext cx="1436688" cy="920750"/>
        </p:xfrm>
        <a:graphic>
          <a:graphicData uri="http://schemas.openxmlformats.org/presentationml/2006/ole">
            <mc:AlternateContent xmlns:mc="http://schemas.openxmlformats.org/markup-compatibility/2006">
              <mc:Choice xmlns:v="urn:schemas-microsoft-com:vml" Requires="v">
                <p:oleObj name="Equation" r:id="rId4" imgW="634680" imgH="406080" progId="Equation.DSMT4">
                  <p:embed/>
                </p:oleObj>
              </mc:Choice>
              <mc:Fallback>
                <p:oleObj name="Equation" r:id="rId4" imgW="634680" imgH="406080" progId="Equation.DSMT4">
                  <p:embed/>
                  <p:pic>
                    <p:nvPicPr>
                      <p:cNvPr id="20" name="Object 9">
                        <a:extLst>
                          <a:ext uri="{FF2B5EF4-FFF2-40B4-BE49-F238E27FC236}">
                            <a16:creationId xmlns:a16="http://schemas.microsoft.com/office/drawing/2014/main" id="{DEBEC623-273F-4055-9266-B34D92A6F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03" y="4879085"/>
                        <a:ext cx="1436688"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8">
            <a:extLst>
              <a:ext uri="{FF2B5EF4-FFF2-40B4-BE49-F238E27FC236}">
                <a16:creationId xmlns:a16="http://schemas.microsoft.com/office/drawing/2014/main" id="{7BD24C96-BDF9-4145-B2DD-6DA593F4FC25}"/>
              </a:ext>
            </a:extLst>
          </p:cNvPr>
          <p:cNvGraphicFramePr>
            <a:graphicFrameLocks noChangeAspect="1"/>
          </p:cNvGraphicFramePr>
          <p:nvPr>
            <p:extLst>
              <p:ext uri="{D42A27DB-BD31-4B8C-83A1-F6EECF244321}">
                <p14:modId xmlns:p14="http://schemas.microsoft.com/office/powerpoint/2010/main" val="2660436161"/>
              </p:ext>
            </p:extLst>
          </p:nvPr>
        </p:nvGraphicFramePr>
        <p:xfrm>
          <a:off x="3064203" y="3700194"/>
          <a:ext cx="1897062" cy="517525"/>
        </p:xfrm>
        <a:graphic>
          <a:graphicData uri="http://schemas.openxmlformats.org/presentationml/2006/ole">
            <mc:AlternateContent xmlns:mc="http://schemas.openxmlformats.org/markup-compatibility/2006">
              <mc:Choice xmlns:v="urn:schemas-microsoft-com:vml" Requires="v">
                <p:oleObj name="Equation" r:id="rId6" imgW="838080" imgH="228600" progId="Equation.DSMT4">
                  <p:embed/>
                </p:oleObj>
              </mc:Choice>
              <mc:Fallback>
                <p:oleObj name="Equation" r:id="rId6" imgW="838080" imgH="228600" progId="Equation.DSMT4">
                  <p:embed/>
                  <p:pic>
                    <p:nvPicPr>
                      <p:cNvPr id="21" name="Object 8">
                        <a:extLst>
                          <a:ext uri="{FF2B5EF4-FFF2-40B4-BE49-F238E27FC236}">
                            <a16:creationId xmlns:a16="http://schemas.microsoft.com/office/drawing/2014/main" id="{7BD24C96-BDF9-4145-B2DD-6DA593F4FC25}"/>
                          </a:ext>
                        </a:extLst>
                      </p:cNvPr>
                      <p:cNvPicPr>
                        <a:picLocks noChangeAspect="1" noChangeArrowheads="1"/>
                      </p:cNvPicPr>
                      <p:nvPr/>
                    </p:nvPicPr>
                    <p:blipFill>
                      <a:blip r:embed="rId7"/>
                      <a:srcRect/>
                      <a:stretch>
                        <a:fillRect/>
                      </a:stretch>
                    </p:blipFill>
                    <p:spPr bwMode="auto">
                      <a:xfrm>
                        <a:off x="3064203" y="3700194"/>
                        <a:ext cx="18970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3">
            <a:extLst>
              <a:ext uri="{FF2B5EF4-FFF2-40B4-BE49-F238E27FC236}">
                <a16:creationId xmlns:a16="http://schemas.microsoft.com/office/drawing/2014/main" id="{F8F88E44-FBDA-4529-B823-A0FD488AB851}"/>
              </a:ext>
            </a:extLst>
          </p:cNvPr>
          <p:cNvSpPr txBox="1">
            <a:spLocks noChangeArrowheads="1"/>
          </p:cNvSpPr>
          <p:nvPr/>
        </p:nvSpPr>
        <p:spPr bwMode="auto">
          <a:xfrm>
            <a:off x="7568033" y="4536970"/>
            <a:ext cx="2711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Remember: </a:t>
            </a:r>
          </a:p>
          <a:p>
            <a:pPr marL="285750" indent="-285750">
              <a:buFont typeface="Arial" panose="020B0604020202020204" pitchFamily="34" charset="0"/>
              <a:buChar char="•"/>
            </a:pPr>
            <a:r>
              <a:rPr lang="en-US" altLang="en-US" sz="1600" dirty="0">
                <a:latin typeface="+mn-lt"/>
              </a:rPr>
              <a:t>c  = Climb </a:t>
            </a:r>
            <a:r>
              <a:rPr lang="en-US" altLang="en-US" sz="1600" dirty="0">
                <a:latin typeface="+mn-lt"/>
                <a:cs typeface="Tahoma" panose="020B0604030504040204" pitchFamily="34" charset="0"/>
              </a:rPr>
              <a:t>rate</a:t>
            </a:r>
          </a:p>
          <a:p>
            <a:pPr marL="285750" indent="-285750">
              <a:buFont typeface="Arial" panose="020B0604020202020204" pitchFamily="34" charset="0"/>
              <a:buChar char="•"/>
            </a:pPr>
            <a:r>
              <a:rPr lang="en-US" altLang="en-US" sz="1600" dirty="0">
                <a:latin typeface="+mn-lt"/>
                <a:cs typeface="Tahoma" panose="020B0604030504040204" pitchFamily="34" charset="0"/>
              </a:rPr>
              <a:t>P</a:t>
            </a:r>
            <a:r>
              <a:rPr lang="en-US" altLang="en-US" sz="1600" baseline="-25000" dirty="0">
                <a:latin typeface="+mn-lt"/>
                <a:cs typeface="Tahoma" panose="020B0604030504040204" pitchFamily="34" charset="0"/>
              </a:rPr>
              <a:t>a</a:t>
            </a:r>
            <a:r>
              <a:rPr lang="en-US" altLang="en-US" sz="1600" dirty="0">
                <a:latin typeface="+mn-lt"/>
                <a:cs typeface="Tahoma" panose="020B0604030504040204" pitchFamily="34" charset="0"/>
              </a:rPr>
              <a:t> = Available power</a:t>
            </a:r>
          </a:p>
          <a:p>
            <a:pPr marL="285750" indent="-285750">
              <a:buFont typeface="Arial" panose="020B0604020202020204" pitchFamily="34" charset="0"/>
              <a:buChar char="•"/>
            </a:pPr>
            <a:r>
              <a:rPr lang="en-US" altLang="en-US" sz="1600" dirty="0" err="1">
                <a:latin typeface="+mn-lt"/>
                <a:cs typeface="Tahoma" panose="020B0604030504040204" pitchFamily="34" charset="0"/>
              </a:rPr>
              <a:t>P</a:t>
            </a:r>
            <a:r>
              <a:rPr lang="en-US" altLang="en-US" sz="1600" baseline="-25000" dirty="0" err="1">
                <a:latin typeface="+mn-lt"/>
                <a:cs typeface="Tahoma" panose="020B0604030504040204" pitchFamily="34" charset="0"/>
              </a:rPr>
              <a:t>r</a:t>
            </a:r>
            <a:r>
              <a:rPr lang="en-US" altLang="en-US" sz="1600" dirty="0">
                <a:latin typeface="+mn-lt"/>
                <a:cs typeface="Tahoma" panose="020B0604030504040204" pitchFamily="34" charset="0"/>
              </a:rPr>
              <a:t> = Required Power</a:t>
            </a:r>
          </a:p>
          <a:p>
            <a:pPr marL="285750" indent="-285750">
              <a:buFont typeface="Arial" panose="020B0604020202020204" pitchFamily="34" charset="0"/>
              <a:buChar char="•"/>
            </a:pPr>
            <a:r>
              <a:rPr lang="en-US" altLang="en-US" sz="1600" dirty="0">
                <a:latin typeface="+mn-lt"/>
                <a:cs typeface="Tahoma" panose="020B0604030504040204" pitchFamily="34" charset="0"/>
              </a:rPr>
              <a:t>W = Aircraft weight</a:t>
            </a:r>
          </a:p>
        </p:txBody>
      </p:sp>
    </p:spTree>
    <p:extLst>
      <p:ext uri="{BB962C8B-B14F-4D97-AF65-F5344CB8AC3E}">
        <p14:creationId xmlns:p14="http://schemas.microsoft.com/office/powerpoint/2010/main" val="74311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For propeller aircraft we know:</a:t>
            </a:r>
          </a:p>
          <a:p>
            <a:endParaRPr lang="en-US" altLang="en-US" sz="2000" dirty="0"/>
          </a:p>
          <a:p>
            <a:endParaRPr lang="en-US" altLang="en-US" sz="2000" dirty="0"/>
          </a:p>
          <a:p>
            <a:r>
              <a:rPr lang="en-US" altLang="en-US" sz="2000" dirty="0"/>
              <a:t>Assuming small climb angles and steady climb:</a:t>
            </a:r>
          </a:p>
          <a:p>
            <a:endParaRPr lang="en-US" altLang="en-US" sz="2000" dirty="0"/>
          </a:p>
          <a:p>
            <a:endParaRPr lang="en-US" altLang="en-US" sz="2000" dirty="0"/>
          </a:p>
          <a:p>
            <a:endParaRPr lang="en-US" altLang="en-US" sz="2000" dirty="0"/>
          </a:p>
          <a:p>
            <a:r>
              <a:rPr lang="en-US" altLang="en-US" sz="2000" dirty="0"/>
              <a:t>Then:</a:t>
            </a:r>
          </a:p>
          <a:p>
            <a:pPr marL="0" indent="0" eaLnBrk="1" hangingPunct="1">
              <a:spcBef>
                <a:spcPct val="20000"/>
              </a:spcBef>
              <a:buNone/>
            </a:pPr>
            <a:endParaRPr lang="en-US" altLang="en-US" dirty="0"/>
          </a:p>
        </p:txBody>
      </p:sp>
      <p:sp>
        <p:nvSpPr>
          <p:cNvPr id="5" name="Text Box 13">
            <a:extLst>
              <a:ext uri="{FF2B5EF4-FFF2-40B4-BE49-F238E27FC236}">
                <a16:creationId xmlns:a16="http://schemas.microsoft.com/office/drawing/2014/main" id="{F8F88E44-FBDA-4529-B823-A0FD488AB851}"/>
              </a:ext>
            </a:extLst>
          </p:cNvPr>
          <p:cNvSpPr txBox="1">
            <a:spLocks noChangeArrowheads="1"/>
          </p:cNvSpPr>
          <p:nvPr/>
        </p:nvSpPr>
        <p:spPr bwMode="auto">
          <a:xfrm>
            <a:off x="9480392" y="1177665"/>
            <a:ext cx="27116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Remember: </a:t>
            </a:r>
          </a:p>
          <a:p>
            <a:pPr marL="285750" indent="-285750">
              <a:buFont typeface="Arial" panose="020B0604020202020204" pitchFamily="34" charset="0"/>
              <a:buChar char="•"/>
            </a:pPr>
            <a:r>
              <a:rPr lang="en-US" altLang="en-US" sz="1600" dirty="0" err="1">
                <a:latin typeface="+mn-lt"/>
                <a:cs typeface="Tahoma" panose="020B0604030504040204" pitchFamily="34" charset="0"/>
              </a:rPr>
              <a:t>P</a:t>
            </a:r>
            <a:r>
              <a:rPr lang="en-US" altLang="en-US" sz="1600" baseline="-25000" dirty="0" err="1">
                <a:latin typeface="+mn-lt"/>
                <a:cs typeface="Tahoma" panose="020B0604030504040204" pitchFamily="34" charset="0"/>
              </a:rPr>
              <a:t>br</a:t>
            </a:r>
            <a:r>
              <a:rPr lang="en-US" altLang="en-US" sz="1600" dirty="0">
                <a:latin typeface="+mn-lt"/>
                <a:cs typeface="Tahoma" panose="020B0604030504040204" pitchFamily="34" charset="0"/>
              </a:rPr>
              <a:t> = Brake/shaft Power</a:t>
            </a:r>
          </a:p>
          <a:p>
            <a:pPr marL="285750" indent="-285750">
              <a:buFont typeface="Arial" panose="020B0604020202020204" pitchFamily="34" charset="0"/>
              <a:buChar char="•"/>
            </a:pPr>
            <a:r>
              <a:rPr lang="en-US" altLang="en-US" sz="1600" dirty="0">
                <a:latin typeface="+mn-lt"/>
                <a:cs typeface="Tahoma" panose="020B0604030504040204" pitchFamily="34" charset="0"/>
              </a:rPr>
              <a:t>Ƞ</a:t>
            </a:r>
            <a:r>
              <a:rPr lang="en-US" altLang="en-US" sz="1600" baseline="-25000" dirty="0">
                <a:latin typeface="+mn-lt"/>
                <a:cs typeface="Tahoma" panose="020B0604030504040204" pitchFamily="34" charset="0"/>
              </a:rPr>
              <a:t>p </a:t>
            </a:r>
            <a:r>
              <a:rPr lang="en-US" altLang="en-US" sz="1600" dirty="0">
                <a:latin typeface="+mn-lt"/>
                <a:cs typeface="Tahoma" panose="020B0604030504040204" pitchFamily="34" charset="0"/>
              </a:rPr>
              <a:t>= Propulsive efficiency</a:t>
            </a:r>
          </a:p>
        </p:txBody>
      </p:sp>
      <p:graphicFrame>
        <p:nvGraphicFramePr>
          <p:cNvPr id="22" name="Object 4">
            <a:extLst>
              <a:ext uri="{FF2B5EF4-FFF2-40B4-BE49-F238E27FC236}">
                <a16:creationId xmlns:a16="http://schemas.microsoft.com/office/drawing/2014/main" id="{8E8ABB06-B3B4-4B6B-ACC5-A778B7AC79E6}"/>
              </a:ext>
            </a:extLst>
          </p:cNvPr>
          <p:cNvGraphicFramePr>
            <a:graphicFrameLocks noChangeAspect="1"/>
          </p:cNvGraphicFramePr>
          <p:nvPr>
            <p:extLst>
              <p:ext uri="{D42A27DB-BD31-4B8C-83A1-F6EECF244321}">
                <p14:modId xmlns:p14="http://schemas.microsoft.com/office/powerpoint/2010/main" val="2053220439"/>
              </p:ext>
            </p:extLst>
          </p:nvPr>
        </p:nvGraphicFramePr>
        <p:xfrm>
          <a:off x="3119438" y="2146300"/>
          <a:ext cx="1287462" cy="461963"/>
        </p:xfrm>
        <a:graphic>
          <a:graphicData uri="http://schemas.openxmlformats.org/presentationml/2006/ole">
            <mc:AlternateContent xmlns:mc="http://schemas.openxmlformats.org/markup-compatibility/2006">
              <mc:Choice xmlns:v="urn:schemas-microsoft-com:vml" Requires="v">
                <p:oleObj name="Equation" r:id="rId3" imgW="672840" imgH="241200" progId="Equation.DSMT4">
                  <p:embed/>
                </p:oleObj>
              </mc:Choice>
              <mc:Fallback>
                <p:oleObj name="Equation" r:id="rId3" imgW="672840" imgH="241200" progId="Equation.DSMT4">
                  <p:embed/>
                  <p:pic>
                    <p:nvPicPr>
                      <p:cNvPr id="22" name="Object 4">
                        <a:extLst>
                          <a:ext uri="{FF2B5EF4-FFF2-40B4-BE49-F238E27FC236}">
                            <a16:creationId xmlns:a16="http://schemas.microsoft.com/office/drawing/2014/main" id="{8E8ABB06-B3B4-4B6B-ACC5-A778B7AC79E6}"/>
                          </a:ext>
                        </a:extLst>
                      </p:cNvPr>
                      <p:cNvPicPr>
                        <a:picLocks noChangeAspect="1" noChangeArrowheads="1"/>
                      </p:cNvPicPr>
                      <p:nvPr/>
                    </p:nvPicPr>
                    <p:blipFill>
                      <a:blip r:embed="rId4"/>
                      <a:srcRect/>
                      <a:stretch>
                        <a:fillRect/>
                      </a:stretch>
                    </p:blipFill>
                    <p:spPr bwMode="auto">
                      <a:xfrm>
                        <a:off x="3119438" y="2146300"/>
                        <a:ext cx="1287462" cy="461963"/>
                      </a:xfrm>
                      <a:prstGeom prst="rect">
                        <a:avLst/>
                      </a:prstGeom>
                      <a:noFill/>
                      <a:ln>
                        <a:noFill/>
                      </a:ln>
                      <a:effectLst/>
                    </p:spPr>
                  </p:pic>
                </p:oleObj>
              </mc:Fallback>
            </mc:AlternateContent>
          </a:graphicData>
        </a:graphic>
      </p:graphicFrame>
      <p:graphicFrame>
        <p:nvGraphicFramePr>
          <p:cNvPr id="23" name="Object 7">
            <a:extLst>
              <a:ext uri="{FF2B5EF4-FFF2-40B4-BE49-F238E27FC236}">
                <a16:creationId xmlns:a16="http://schemas.microsoft.com/office/drawing/2014/main" id="{B4DC446F-7AE5-4488-BDD9-BD03F39D75D8}"/>
              </a:ext>
            </a:extLst>
          </p:cNvPr>
          <p:cNvGraphicFramePr>
            <a:graphicFrameLocks noChangeAspect="1"/>
          </p:cNvGraphicFramePr>
          <p:nvPr>
            <p:extLst>
              <p:ext uri="{D42A27DB-BD31-4B8C-83A1-F6EECF244321}">
                <p14:modId xmlns:p14="http://schemas.microsoft.com/office/powerpoint/2010/main" val="4178894816"/>
              </p:ext>
            </p:extLst>
          </p:nvPr>
        </p:nvGraphicFramePr>
        <p:xfrm>
          <a:off x="7639050" y="2033588"/>
          <a:ext cx="2746375" cy="687387"/>
        </p:xfrm>
        <a:graphic>
          <a:graphicData uri="http://schemas.openxmlformats.org/presentationml/2006/ole">
            <mc:AlternateContent xmlns:mc="http://schemas.openxmlformats.org/markup-compatibility/2006">
              <mc:Choice xmlns:v="urn:schemas-microsoft-com:vml" Requires="v">
                <p:oleObj name="Equation" r:id="rId5" imgW="1625400" imgH="406080" progId="Equation.DSMT4">
                  <p:embed/>
                </p:oleObj>
              </mc:Choice>
              <mc:Fallback>
                <p:oleObj name="Equation" r:id="rId5" imgW="1625400" imgH="406080" progId="Equation.DSMT4">
                  <p:embed/>
                  <p:pic>
                    <p:nvPicPr>
                      <p:cNvPr id="23" name="Object 7">
                        <a:extLst>
                          <a:ext uri="{FF2B5EF4-FFF2-40B4-BE49-F238E27FC236}">
                            <a16:creationId xmlns:a16="http://schemas.microsoft.com/office/drawing/2014/main" id="{B4DC446F-7AE5-4488-BDD9-BD03F39D75D8}"/>
                          </a:ext>
                        </a:extLst>
                      </p:cNvPr>
                      <p:cNvPicPr>
                        <a:picLocks noChangeAspect="1" noChangeArrowheads="1"/>
                      </p:cNvPicPr>
                      <p:nvPr/>
                    </p:nvPicPr>
                    <p:blipFill>
                      <a:blip r:embed="rId6"/>
                      <a:srcRect/>
                      <a:stretch>
                        <a:fillRect/>
                      </a:stretch>
                    </p:blipFill>
                    <p:spPr bwMode="auto">
                      <a:xfrm>
                        <a:off x="7639050" y="2033588"/>
                        <a:ext cx="2746375" cy="687387"/>
                      </a:xfrm>
                      <a:prstGeom prst="rect">
                        <a:avLst/>
                      </a:prstGeom>
                      <a:noFill/>
                      <a:ln>
                        <a:noFill/>
                      </a:ln>
                      <a:effectLst/>
                    </p:spPr>
                  </p:pic>
                </p:oleObj>
              </mc:Fallback>
            </mc:AlternateContent>
          </a:graphicData>
        </a:graphic>
      </p:graphicFrame>
      <p:graphicFrame>
        <p:nvGraphicFramePr>
          <p:cNvPr id="24" name="Object 8">
            <a:extLst>
              <a:ext uri="{FF2B5EF4-FFF2-40B4-BE49-F238E27FC236}">
                <a16:creationId xmlns:a16="http://schemas.microsoft.com/office/drawing/2014/main" id="{5814467A-4E65-466E-9780-CDFFDD2901E2}"/>
              </a:ext>
            </a:extLst>
          </p:cNvPr>
          <p:cNvGraphicFramePr>
            <a:graphicFrameLocks noChangeAspect="1"/>
          </p:cNvGraphicFramePr>
          <p:nvPr>
            <p:extLst>
              <p:ext uri="{D42A27DB-BD31-4B8C-83A1-F6EECF244321}">
                <p14:modId xmlns:p14="http://schemas.microsoft.com/office/powerpoint/2010/main" val="427099942"/>
              </p:ext>
            </p:extLst>
          </p:nvPr>
        </p:nvGraphicFramePr>
        <p:xfrm>
          <a:off x="2614613" y="3311525"/>
          <a:ext cx="2498725" cy="714375"/>
        </p:xfrm>
        <a:graphic>
          <a:graphicData uri="http://schemas.openxmlformats.org/presentationml/2006/ole">
            <mc:AlternateContent xmlns:mc="http://schemas.openxmlformats.org/markup-compatibility/2006">
              <mc:Choice xmlns:v="urn:schemas-microsoft-com:vml" Requires="v">
                <p:oleObj name="Equation" r:id="rId7" imgW="1422360" imgH="406080" progId="Equation.DSMT4">
                  <p:embed/>
                </p:oleObj>
              </mc:Choice>
              <mc:Fallback>
                <p:oleObj name="Equation" r:id="rId7" imgW="1422360" imgH="406080" progId="Equation.DSMT4">
                  <p:embed/>
                  <p:pic>
                    <p:nvPicPr>
                      <p:cNvPr id="24" name="Object 8">
                        <a:extLst>
                          <a:ext uri="{FF2B5EF4-FFF2-40B4-BE49-F238E27FC236}">
                            <a16:creationId xmlns:a16="http://schemas.microsoft.com/office/drawing/2014/main" id="{5814467A-4E65-466E-9780-CDFFDD2901E2}"/>
                          </a:ext>
                        </a:extLst>
                      </p:cNvPr>
                      <p:cNvPicPr>
                        <a:picLocks noChangeAspect="1" noChangeArrowheads="1"/>
                      </p:cNvPicPr>
                      <p:nvPr/>
                    </p:nvPicPr>
                    <p:blipFill>
                      <a:blip r:embed="rId8"/>
                      <a:srcRect/>
                      <a:stretch>
                        <a:fillRect/>
                      </a:stretch>
                    </p:blipFill>
                    <p:spPr bwMode="auto">
                      <a:xfrm>
                        <a:off x="2614613" y="3311525"/>
                        <a:ext cx="2498725" cy="714375"/>
                      </a:xfrm>
                      <a:prstGeom prst="rect">
                        <a:avLst/>
                      </a:prstGeom>
                      <a:noFill/>
                      <a:ln>
                        <a:noFill/>
                      </a:ln>
                      <a:effectLst/>
                    </p:spPr>
                  </p:pic>
                </p:oleObj>
              </mc:Fallback>
            </mc:AlternateContent>
          </a:graphicData>
        </a:graphic>
      </p:graphicFrame>
      <p:sp>
        <p:nvSpPr>
          <p:cNvPr id="25" name="Rectangle 10">
            <a:extLst>
              <a:ext uri="{FF2B5EF4-FFF2-40B4-BE49-F238E27FC236}">
                <a16:creationId xmlns:a16="http://schemas.microsoft.com/office/drawing/2014/main" id="{09292D6F-492F-4FC3-8791-E1E0CD7719BB}"/>
              </a:ext>
            </a:extLst>
          </p:cNvPr>
          <p:cNvSpPr>
            <a:spLocks noChangeArrowheads="1"/>
          </p:cNvSpPr>
          <p:nvPr/>
        </p:nvSpPr>
        <p:spPr bwMode="auto">
          <a:xfrm>
            <a:off x="6031530" y="3393931"/>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or</a:t>
            </a:r>
          </a:p>
        </p:txBody>
      </p:sp>
      <p:graphicFrame>
        <p:nvGraphicFramePr>
          <p:cNvPr id="26" name="Object 11">
            <a:extLst>
              <a:ext uri="{FF2B5EF4-FFF2-40B4-BE49-F238E27FC236}">
                <a16:creationId xmlns:a16="http://schemas.microsoft.com/office/drawing/2014/main" id="{8CA3381A-2661-4F20-B87F-FAB38BE24656}"/>
              </a:ext>
            </a:extLst>
          </p:cNvPr>
          <p:cNvGraphicFramePr>
            <a:graphicFrameLocks noChangeAspect="1"/>
          </p:cNvGraphicFramePr>
          <p:nvPr>
            <p:extLst>
              <p:ext uri="{D42A27DB-BD31-4B8C-83A1-F6EECF244321}">
                <p14:modId xmlns:p14="http://schemas.microsoft.com/office/powerpoint/2010/main" val="1857568534"/>
              </p:ext>
            </p:extLst>
          </p:nvPr>
        </p:nvGraphicFramePr>
        <p:xfrm>
          <a:off x="7616825" y="3311525"/>
          <a:ext cx="1620838" cy="769938"/>
        </p:xfrm>
        <a:graphic>
          <a:graphicData uri="http://schemas.openxmlformats.org/presentationml/2006/ole">
            <mc:AlternateContent xmlns:mc="http://schemas.openxmlformats.org/markup-compatibility/2006">
              <mc:Choice xmlns:v="urn:schemas-microsoft-com:vml" Requires="v">
                <p:oleObj name="Equation" r:id="rId9" imgW="1015920" imgH="482400" progId="Equation.DSMT4">
                  <p:embed/>
                </p:oleObj>
              </mc:Choice>
              <mc:Fallback>
                <p:oleObj name="Equation" r:id="rId9" imgW="1015920" imgH="482400" progId="Equation.DSMT4">
                  <p:embed/>
                  <p:pic>
                    <p:nvPicPr>
                      <p:cNvPr id="26" name="Object 11">
                        <a:extLst>
                          <a:ext uri="{FF2B5EF4-FFF2-40B4-BE49-F238E27FC236}">
                            <a16:creationId xmlns:a16="http://schemas.microsoft.com/office/drawing/2014/main" id="{8CA3381A-2661-4F20-B87F-FAB38BE24656}"/>
                          </a:ext>
                        </a:extLst>
                      </p:cNvPr>
                      <p:cNvPicPr>
                        <a:picLocks noChangeAspect="1" noChangeArrowheads="1"/>
                      </p:cNvPicPr>
                      <p:nvPr/>
                    </p:nvPicPr>
                    <p:blipFill>
                      <a:blip r:embed="rId10"/>
                      <a:srcRect/>
                      <a:stretch>
                        <a:fillRect/>
                      </a:stretch>
                    </p:blipFill>
                    <p:spPr bwMode="auto">
                      <a:xfrm>
                        <a:off x="7616825" y="3311525"/>
                        <a:ext cx="1620838" cy="769938"/>
                      </a:xfrm>
                      <a:prstGeom prst="rect">
                        <a:avLst/>
                      </a:prstGeom>
                      <a:noFill/>
                      <a:ln>
                        <a:noFill/>
                      </a:ln>
                      <a:effectLst/>
                    </p:spPr>
                  </p:pic>
                </p:oleObj>
              </mc:Fallback>
            </mc:AlternateContent>
          </a:graphicData>
        </a:graphic>
      </p:graphicFrame>
      <p:sp>
        <p:nvSpPr>
          <p:cNvPr id="27" name="Rectangle 10">
            <a:extLst>
              <a:ext uri="{FF2B5EF4-FFF2-40B4-BE49-F238E27FC236}">
                <a16:creationId xmlns:a16="http://schemas.microsoft.com/office/drawing/2014/main" id="{EC6BB71F-D23A-4A8C-A578-94953332E689}"/>
              </a:ext>
            </a:extLst>
          </p:cNvPr>
          <p:cNvSpPr>
            <a:spLocks noChangeArrowheads="1"/>
          </p:cNvSpPr>
          <p:nvPr/>
        </p:nvSpPr>
        <p:spPr bwMode="auto">
          <a:xfrm>
            <a:off x="6031530" y="2146360"/>
            <a:ext cx="76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and</a:t>
            </a:r>
          </a:p>
        </p:txBody>
      </p:sp>
      <p:graphicFrame>
        <p:nvGraphicFramePr>
          <p:cNvPr id="28" name="Object 4">
            <a:extLst>
              <a:ext uri="{FF2B5EF4-FFF2-40B4-BE49-F238E27FC236}">
                <a16:creationId xmlns:a16="http://schemas.microsoft.com/office/drawing/2014/main" id="{2DACDF2A-75CF-4FA0-A3BF-1DD4FADBB9A4}"/>
              </a:ext>
            </a:extLst>
          </p:cNvPr>
          <p:cNvGraphicFramePr>
            <a:graphicFrameLocks noChangeAspect="1"/>
          </p:cNvGraphicFramePr>
          <p:nvPr>
            <p:extLst>
              <p:ext uri="{D42A27DB-BD31-4B8C-83A1-F6EECF244321}">
                <p14:modId xmlns:p14="http://schemas.microsoft.com/office/powerpoint/2010/main" val="857340897"/>
              </p:ext>
            </p:extLst>
          </p:nvPr>
        </p:nvGraphicFramePr>
        <p:xfrm>
          <a:off x="531813" y="4521200"/>
          <a:ext cx="5197475" cy="1370013"/>
        </p:xfrm>
        <a:graphic>
          <a:graphicData uri="http://schemas.openxmlformats.org/presentationml/2006/ole">
            <mc:AlternateContent xmlns:mc="http://schemas.openxmlformats.org/markup-compatibility/2006">
              <mc:Choice xmlns:v="urn:schemas-microsoft-com:vml" Requires="v">
                <p:oleObj name="Equation" r:id="rId11" imgW="3327120" imgH="876240" progId="Equation.DSMT4">
                  <p:embed/>
                </p:oleObj>
              </mc:Choice>
              <mc:Fallback>
                <p:oleObj name="Equation" r:id="rId11" imgW="3327120" imgH="876240" progId="Equation.DSMT4">
                  <p:embed/>
                  <p:pic>
                    <p:nvPicPr>
                      <p:cNvPr id="28" name="Object 4">
                        <a:extLst>
                          <a:ext uri="{FF2B5EF4-FFF2-40B4-BE49-F238E27FC236}">
                            <a16:creationId xmlns:a16="http://schemas.microsoft.com/office/drawing/2014/main" id="{2DACDF2A-75CF-4FA0-A3BF-1DD4FADBB9A4}"/>
                          </a:ext>
                        </a:extLst>
                      </p:cNvPr>
                      <p:cNvPicPr>
                        <a:picLocks noChangeAspect="1" noChangeArrowheads="1"/>
                      </p:cNvPicPr>
                      <p:nvPr/>
                    </p:nvPicPr>
                    <p:blipFill>
                      <a:blip r:embed="rId12"/>
                      <a:srcRect/>
                      <a:stretch>
                        <a:fillRect/>
                      </a:stretch>
                    </p:blipFill>
                    <p:spPr bwMode="auto">
                      <a:xfrm>
                        <a:off x="531813" y="4521200"/>
                        <a:ext cx="5197475" cy="1370013"/>
                      </a:xfrm>
                      <a:prstGeom prst="rect">
                        <a:avLst/>
                      </a:prstGeom>
                      <a:noFill/>
                      <a:ln>
                        <a:noFill/>
                      </a:ln>
                      <a:effectLst/>
                    </p:spPr>
                  </p:pic>
                </p:oleObj>
              </mc:Fallback>
            </mc:AlternateContent>
          </a:graphicData>
        </a:graphic>
      </p:graphicFrame>
      <p:sp>
        <p:nvSpPr>
          <p:cNvPr id="30" name="Rectangle 10">
            <a:extLst>
              <a:ext uri="{FF2B5EF4-FFF2-40B4-BE49-F238E27FC236}">
                <a16:creationId xmlns:a16="http://schemas.microsoft.com/office/drawing/2014/main" id="{C06DD136-96A3-4A69-BA89-0D86F7898FE2}"/>
              </a:ext>
            </a:extLst>
          </p:cNvPr>
          <p:cNvSpPr>
            <a:spLocks noChangeArrowheads="1"/>
          </p:cNvSpPr>
          <p:nvPr/>
        </p:nvSpPr>
        <p:spPr bwMode="auto">
          <a:xfrm>
            <a:off x="6031530" y="4994418"/>
            <a:ext cx="76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and</a:t>
            </a:r>
          </a:p>
        </p:txBody>
      </p:sp>
      <p:graphicFrame>
        <p:nvGraphicFramePr>
          <p:cNvPr id="31" name="Object 12">
            <a:extLst>
              <a:ext uri="{FF2B5EF4-FFF2-40B4-BE49-F238E27FC236}">
                <a16:creationId xmlns:a16="http://schemas.microsoft.com/office/drawing/2014/main" id="{8C0F2EFA-831A-48B5-8459-6D54499F8DC4}"/>
              </a:ext>
            </a:extLst>
          </p:cNvPr>
          <p:cNvGraphicFramePr>
            <a:graphicFrameLocks noChangeAspect="1"/>
          </p:cNvGraphicFramePr>
          <p:nvPr>
            <p:extLst>
              <p:ext uri="{D42A27DB-BD31-4B8C-83A1-F6EECF244321}">
                <p14:modId xmlns:p14="http://schemas.microsoft.com/office/powerpoint/2010/main" val="1969396741"/>
              </p:ext>
            </p:extLst>
          </p:nvPr>
        </p:nvGraphicFramePr>
        <p:xfrm>
          <a:off x="7656513" y="4540250"/>
          <a:ext cx="3276600" cy="1441450"/>
        </p:xfrm>
        <a:graphic>
          <a:graphicData uri="http://schemas.openxmlformats.org/presentationml/2006/ole">
            <mc:AlternateContent xmlns:mc="http://schemas.openxmlformats.org/markup-compatibility/2006">
              <mc:Choice xmlns:v="urn:schemas-microsoft-com:vml" Requires="v">
                <p:oleObj name="Equation" r:id="rId13" imgW="1993680" imgH="876240" progId="Equation.DSMT4">
                  <p:embed/>
                </p:oleObj>
              </mc:Choice>
              <mc:Fallback>
                <p:oleObj name="Equation" r:id="rId13" imgW="1993680" imgH="876240" progId="Equation.DSMT4">
                  <p:embed/>
                  <p:pic>
                    <p:nvPicPr>
                      <p:cNvPr id="31" name="Object 12">
                        <a:extLst>
                          <a:ext uri="{FF2B5EF4-FFF2-40B4-BE49-F238E27FC236}">
                            <a16:creationId xmlns:a16="http://schemas.microsoft.com/office/drawing/2014/main" id="{8C0F2EFA-831A-48B5-8459-6D54499F8DC4}"/>
                          </a:ext>
                        </a:extLst>
                      </p:cNvPr>
                      <p:cNvPicPr>
                        <a:picLocks noChangeAspect="1" noChangeArrowheads="1"/>
                      </p:cNvPicPr>
                      <p:nvPr/>
                    </p:nvPicPr>
                    <p:blipFill>
                      <a:blip r:embed="rId14"/>
                      <a:srcRect/>
                      <a:stretch>
                        <a:fillRect/>
                      </a:stretch>
                    </p:blipFill>
                    <p:spPr bwMode="auto">
                      <a:xfrm>
                        <a:off x="7656513" y="4540250"/>
                        <a:ext cx="3276600" cy="1441450"/>
                      </a:xfrm>
                      <a:prstGeom prst="rect">
                        <a:avLst/>
                      </a:prstGeom>
                      <a:noFill/>
                      <a:ln>
                        <a:noFill/>
                      </a:ln>
                      <a:effectLst/>
                    </p:spPr>
                  </p:pic>
                </p:oleObj>
              </mc:Fallback>
            </mc:AlternateContent>
          </a:graphicData>
        </a:graphic>
      </p:graphicFrame>
      <p:grpSp>
        <p:nvGrpSpPr>
          <p:cNvPr id="8" name="Group 7">
            <a:extLst>
              <a:ext uri="{FF2B5EF4-FFF2-40B4-BE49-F238E27FC236}">
                <a16:creationId xmlns:a16="http://schemas.microsoft.com/office/drawing/2014/main" id="{7CCB350F-72E3-99AA-C0DC-17CA8AD82568}"/>
              </a:ext>
            </a:extLst>
          </p:cNvPr>
          <p:cNvGrpSpPr/>
          <p:nvPr/>
        </p:nvGrpSpPr>
        <p:grpSpPr>
          <a:xfrm>
            <a:off x="1853584" y="4139193"/>
            <a:ext cx="492369" cy="513251"/>
            <a:chOff x="1992923" y="4081463"/>
            <a:chExt cx="492369" cy="513251"/>
          </a:xfrm>
        </p:grpSpPr>
        <p:cxnSp>
          <p:nvCxnSpPr>
            <p:cNvPr id="6" name="Straight Arrow Connector 5">
              <a:extLst>
                <a:ext uri="{FF2B5EF4-FFF2-40B4-BE49-F238E27FC236}">
                  <a16:creationId xmlns:a16="http://schemas.microsoft.com/office/drawing/2014/main" id="{94ACDF99-C82F-54FB-596B-C77C951D951F}"/>
                </a:ext>
              </a:extLst>
            </p:cNvPr>
            <p:cNvCxnSpPr/>
            <p:nvPr/>
          </p:nvCxnSpPr>
          <p:spPr>
            <a:xfrm flipH="1">
              <a:off x="1992923" y="4368556"/>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3092DB9-A9AE-B58C-F374-FEBEC878C632}"/>
                </a:ext>
              </a:extLst>
            </p:cNvPr>
            <p:cNvSpPr txBox="1"/>
            <p:nvPr/>
          </p:nvSpPr>
          <p:spPr>
            <a:xfrm>
              <a:off x="2192215" y="4081463"/>
              <a:ext cx="293077" cy="369332"/>
            </a:xfrm>
            <a:prstGeom prst="rect">
              <a:avLst/>
            </a:prstGeom>
            <a:noFill/>
          </p:spPr>
          <p:txBody>
            <a:bodyPr wrap="square" rtlCol="0">
              <a:spAutoFit/>
            </a:bodyPr>
            <a:lstStyle/>
            <a:p>
              <a:r>
                <a:rPr lang="en-US" dirty="0"/>
                <a:t>2</a:t>
              </a:r>
            </a:p>
          </p:txBody>
        </p:sp>
      </p:grpSp>
      <p:grpSp>
        <p:nvGrpSpPr>
          <p:cNvPr id="9" name="Group 8">
            <a:extLst>
              <a:ext uri="{FF2B5EF4-FFF2-40B4-BE49-F238E27FC236}">
                <a16:creationId xmlns:a16="http://schemas.microsoft.com/office/drawing/2014/main" id="{0805597B-3488-92B9-E6FB-C42B11309717}"/>
              </a:ext>
            </a:extLst>
          </p:cNvPr>
          <p:cNvGrpSpPr/>
          <p:nvPr/>
        </p:nvGrpSpPr>
        <p:grpSpPr>
          <a:xfrm>
            <a:off x="10886812" y="2191231"/>
            <a:ext cx="613763" cy="369332"/>
            <a:chOff x="1871529" y="4081463"/>
            <a:chExt cx="613763" cy="369332"/>
          </a:xfrm>
        </p:grpSpPr>
        <p:cxnSp>
          <p:nvCxnSpPr>
            <p:cNvPr id="10" name="Straight Arrow Connector 9">
              <a:extLst>
                <a:ext uri="{FF2B5EF4-FFF2-40B4-BE49-F238E27FC236}">
                  <a16:creationId xmlns:a16="http://schemas.microsoft.com/office/drawing/2014/main" id="{867DE50D-324E-21E5-16FF-90A21F0109E8}"/>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E334B13-3DBC-AB65-7605-F1ABB85DAE2B}"/>
                </a:ext>
              </a:extLst>
            </p:cNvPr>
            <p:cNvSpPr txBox="1"/>
            <p:nvPr/>
          </p:nvSpPr>
          <p:spPr>
            <a:xfrm>
              <a:off x="2192215" y="4081463"/>
              <a:ext cx="293077" cy="369332"/>
            </a:xfrm>
            <a:prstGeom prst="rect">
              <a:avLst/>
            </a:prstGeom>
            <a:noFill/>
          </p:spPr>
          <p:txBody>
            <a:bodyPr wrap="square" rtlCol="0">
              <a:spAutoFit/>
            </a:bodyPr>
            <a:lstStyle/>
            <a:p>
              <a:r>
                <a:rPr lang="en-US" dirty="0"/>
                <a:t>2</a:t>
              </a:r>
            </a:p>
          </p:txBody>
        </p:sp>
      </p:grpSp>
      <p:grpSp>
        <p:nvGrpSpPr>
          <p:cNvPr id="13" name="Group 12">
            <a:extLst>
              <a:ext uri="{FF2B5EF4-FFF2-40B4-BE49-F238E27FC236}">
                <a16:creationId xmlns:a16="http://schemas.microsoft.com/office/drawing/2014/main" id="{1E2E329A-ECF4-E19A-FCC2-DDFEC7BBB203}"/>
              </a:ext>
            </a:extLst>
          </p:cNvPr>
          <p:cNvGrpSpPr/>
          <p:nvPr/>
        </p:nvGrpSpPr>
        <p:grpSpPr>
          <a:xfrm>
            <a:off x="9447195" y="3484046"/>
            <a:ext cx="613763" cy="369332"/>
            <a:chOff x="1871529" y="4081463"/>
            <a:chExt cx="613763" cy="369332"/>
          </a:xfrm>
        </p:grpSpPr>
        <p:cxnSp>
          <p:nvCxnSpPr>
            <p:cNvPr id="14" name="Straight Arrow Connector 13">
              <a:extLst>
                <a:ext uri="{FF2B5EF4-FFF2-40B4-BE49-F238E27FC236}">
                  <a16:creationId xmlns:a16="http://schemas.microsoft.com/office/drawing/2014/main" id="{2F28618B-CCFE-B2A9-FDCE-6F0E9AF0A888}"/>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AEF7857-1648-6830-B173-E951BB3B82AD}"/>
                </a:ext>
              </a:extLst>
            </p:cNvPr>
            <p:cNvSpPr txBox="1"/>
            <p:nvPr/>
          </p:nvSpPr>
          <p:spPr>
            <a:xfrm>
              <a:off x="2192215" y="4081463"/>
              <a:ext cx="293077" cy="369332"/>
            </a:xfrm>
            <a:prstGeom prst="rect">
              <a:avLst/>
            </a:prstGeom>
            <a:noFill/>
          </p:spPr>
          <p:txBody>
            <a:bodyPr wrap="square" rtlCol="0">
              <a:spAutoFit/>
            </a:bodyPr>
            <a:lstStyle/>
            <a:p>
              <a:r>
                <a:rPr lang="en-US" dirty="0"/>
                <a:t>4</a:t>
              </a:r>
            </a:p>
          </p:txBody>
        </p:sp>
      </p:grpSp>
      <p:grpSp>
        <p:nvGrpSpPr>
          <p:cNvPr id="16" name="Group 15">
            <a:extLst>
              <a:ext uri="{FF2B5EF4-FFF2-40B4-BE49-F238E27FC236}">
                <a16:creationId xmlns:a16="http://schemas.microsoft.com/office/drawing/2014/main" id="{4FA644FA-BB2D-7106-08B1-62F10241B99E}"/>
              </a:ext>
            </a:extLst>
          </p:cNvPr>
          <p:cNvGrpSpPr/>
          <p:nvPr/>
        </p:nvGrpSpPr>
        <p:grpSpPr>
          <a:xfrm>
            <a:off x="2820737" y="4264099"/>
            <a:ext cx="468923" cy="501528"/>
            <a:chOff x="2016369" y="4081463"/>
            <a:chExt cx="468923" cy="501528"/>
          </a:xfrm>
        </p:grpSpPr>
        <p:cxnSp>
          <p:nvCxnSpPr>
            <p:cNvPr id="17" name="Straight Arrow Connector 16">
              <a:extLst>
                <a:ext uri="{FF2B5EF4-FFF2-40B4-BE49-F238E27FC236}">
                  <a16:creationId xmlns:a16="http://schemas.microsoft.com/office/drawing/2014/main" id="{C5FEE6D1-EAA8-291A-9F97-83CCBFD8269A}"/>
                </a:ext>
              </a:extLst>
            </p:cNvPr>
            <p:cNvCxnSpPr/>
            <p:nvPr/>
          </p:nvCxnSpPr>
          <p:spPr>
            <a:xfrm flipH="1">
              <a:off x="2016369" y="4356833"/>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52096BC-C2E3-495A-F58F-FEE6C4DAA584}"/>
                </a:ext>
              </a:extLst>
            </p:cNvPr>
            <p:cNvSpPr txBox="1"/>
            <p:nvPr/>
          </p:nvSpPr>
          <p:spPr>
            <a:xfrm>
              <a:off x="2192215" y="4081463"/>
              <a:ext cx="293077" cy="369332"/>
            </a:xfrm>
            <a:prstGeom prst="rect">
              <a:avLst/>
            </a:prstGeom>
            <a:noFill/>
          </p:spPr>
          <p:txBody>
            <a:bodyPr wrap="square" rtlCol="0">
              <a:spAutoFit/>
            </a:bodyPr>
            <a:lstStyle/>
            <a:p>
              <a:r>
                <a:rPr lang="en-US" dirty="0"/>
                <a:t>4</a:t>
              </a:r>
            </a:p>
          </p:txBody>
        </p:sp>
      </p:grpSp>
      <p:grpSp>
        <p:nvGrpSpPr>
          <p:cNvPr id="19" name="Group 18">
            <a:extLst>
              <a:ext uri="{FF2B5EF4-FFF2-40B4-BE49-F238E27FC236}">
                <a16:creationId xmlns:a16="http://schemas.microsoft.com/office/drawing/2014/main" id="{5FBFA75D-34C6-B543-56B8-440907A4F1AB}"/>
              </a:ext>
            </a:extLst>
          </p:cNvPr>
          <p:cNvGrpSpPr/>
          <p:nvPr/>
        </p:nvGrpSpPr>
        <p:grpSpPr>
          <a:xfrm>
            <a:off x="2052876" y="5575880"/>
            <a:ext cx="492368" cy="451393"/>
            <a:chOff x="1992924" y="3999402"/>
            <a:chExt cx="492368" cy="451393"/>
          </a:xfrm>
        </p:grpSpPr>
        <p:cxnSp>
          <p:nvCxnSpPr>
            <p:cNvPr id="20" name="Straight Arrow Connector 19">
              <a:extLst>
                <a:ext uri="{FF2B5EF4-FFF2-40B4-BE49-F238E27FC236}">
                  <a16:creationId xmlns:a16="http://schemas.microsoft.com/office/drawing/2014/main" id="{534C5E9E-5693-4D86-AC01-22D61ACD1BBB}"/>
                </a:ext>
              </a:extLst>
            </p:cNvPr>
            <p:cNvCxnSpPr>
              <a:cxnSpLocks/>
            </p:cNvCxnSpPr>
            <p:nvPr/>
          </p:nvCxnSpPr>
          <p:spPr>
            <a:xfrm flipH="1" flipV="1">
              <a:off x="1992924" y="3999402"/>
              <a:ext cx="257906" cy="22860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369A1B4-7C74-632A-EEE6-C6101A228DEA}"/>
                </a:ext>
              </a:extLst>
            </p:cNvPr>
            <p:cNvSpPr txBox="1"/>
            <p:nvPr/>
          </p:nvSpPr>
          <p:spPr>
            <a:xfrm>
              <a:off x="2192215" y="4081463"/>
              <a:ext cx="293077" cy="369332"/>
            </a:xfrm>
            <a:prstGeom prst="rect">
              <a:avLst/>
            </a:prstGeom>
            <a:noFill/>
          </p:spPr>
          <p:txBody>
            <a:bodyPr wrap="square" rtlCol="0">
              <a:spAutoFit/>
            </a:bodyPr>
            <a:lstStyle/>
            <a:p>
              <a:r>
                <a:rPr lang="en-US" dirty="0"/>
                <a:t>3</a:t>
              </a:r>
            </a:p>
          </p:txBody>
        </p:sp>
      </p:grpSp>
      <p:grpSp>
        <p:nvGrpSpPr>
          <p:cNvPr id="32" name="Group 31">
            <a:extLst>
              <a:ext uri="{FF2B5EF4-FFF2-40B4-BE49-F238E27FC236}">
                <a16:creationId xmlns:a16="http://schemas.microsoft.com/office/drawing/2014/main" id="{C4664E27-5D4D-4E17-7114-3C6E2B799A8C}"/>
              </a:ext>
            </a:extLst>
          </p:cNvPr>
          <p:cNvGrpSpPr/>
          <p:nvPr/>
        </p:nvGrpSpPr>
        <p:grpSpPr>
          <a:xfrm>
            <a:off x="5218104" y="3484046"/>
            <a:ext cx="613763" cy="369332"/>
            <a:chOff x="1871529" y="4081463"/>
            <a:chExt cx="613763" cy="369332"/>
          </a:xfrm>
        </p:grpSpPr>
        <p:cxnSp>
          <p:nvCxnSpPr>
            <p:cNvPr id="33" name="Straight Arrow Connector 32">
              <a:extLst>
                <a:ext uri="{FF2B5EF4-FFF2-40B4-BE49-F238E27FC236}">
                  <a16:creationId xmlns:a16="http://schemas.microsoft.com/office/drawing/2014/main" id="{D1F4794F-08FD-404B-9773-A4C41A7ABC4F}"/>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2142DDC0-9C8A-6E10-D013-0FD7B8D0AF29}"/>
                </a:ext>
              </a:extLst>
            </p:cNvPr>
            <p:cNvSpPr txBox="1"/>
            <p:nvPr/>
          </p:nvSpPr>
          <p:spPr>
            <a:xfrm>
              <a:off x="2192215" y="4081463"/>
              <a:ext cx="293077" cy="369332"/>
            </a:xfrm>
            <a:prstGeom prst="rect">
              <a:avLst/>
            </a:prstGeom>
            <a:noFill/>
          </p:spPr>
          <p:txBody>
            <a:bodyPr wrap="square" rtlCol="0">
              <a:spAutoFit/>
            </a:bodyPr>
            <a:lstStyle/>
            <a:p>
              <a:r>
                <a:rPr lang="en-US" dirty="0"/>
                <a:t>3</a:t>
              </a:r>
            </a:p>
          </p:txBody>
        </p:sp>
      </p:grpSp>
      <p:grpSp>
        <p:nvGrpSpPr>
          <p:cNvPr id="35" name="Group 34">
            <a:extLst>
              <a:ext uri="{FF2B5EF4-FFF2-40B4-BE49-F238E27FC236}">
                <a16:creationId xmlns:a16="http://schemas.microsoft.com/office/drawing/2014/main" id="{72628CE1-A29B-AA40-87D2-61B3BB050436}"/>
              </a:ext>
            </a:extLst>
          </p:cNvPr>
          <p:cNvGrpSpPr/>
          <p:nvPr/>
        </p:nvGrpSpPr>
        <p:grpSpPr>
          <a:xfrm>
            <a:off x="5147414" y="2191231"/>
            <a:ext cx="613763" cy="369332"/>
            <a:chOff x="1871529" y="4081463"/>
            <a:chExt cx="613763" cy="369332"/>
          </a:xfrm>
        </p:grpSpPr>
        <p:cxnSp>
          <p:nvCxnSpPr>
            <p:cNvPr id="36" name="Straight Arrow Connector 35">
              <a:extLst>
                <a:ext uri="{FF2B5EF4-FFF2-40B4-BE49-F238E27FC236}">
                  <a16:creationId xmlns:a16="http://schemas.microsoft.com/office/drawing/2014/main" id="{D0A259DD-5199-9EEC-C73F-25AE81E28F16}"/>
                </a:ext>
              </a:extLst>
            </p:cNvPr>
            <p:cNvCxnSpPr>
              <a:cxnSpLocks/>
            </p:cNvCxnSpPr>
            <p:nvPr/>
          </p:nvCxnSpPr>
          <p:spPr>
            <a:xfrm flipH="1">
              <a:off x="1871529" y="4267642"/>
              <a:ext cx="332409" cy="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47AC6F42-4679-D7CD-7866-78EC1E401EB6}"/>
                </a:ext>
              </a:extLst>
            </p:cNvPr>
            <p:cNvSpPr txBox="1"/>
            <p:nvPr/>
          </p:nvSpPr>
          <p:spPr>
            <a:xfrm>
              <a:off x="2192215" y="4081463"/>
              <a:ext cx="293077" cy="369332"/>
            </a:xfrm>
            <a:prstGeom prst="rect">
              <a:avLst/>
            </a:prstGeom>
            <a:noFill/>
          </p:spPr>
          <p:txBody>
            <a:bodyPr wrap="square" rtlCol="0">
              <a:spAutoFit/>
            </a:bodyPr>
            <a:lstStyle/>
            <a:p>
              <a:r>
                <a:rPr lang="en-US" dirty="0"/>
                <a:t>1</a:t>
              </a:r>
            </a:p>
          </p:txBody>
        </p:sp>
      </p:grpSp>
      <p:grpSp>
        <p:nvGrpSpPr>
          <p:cNvPr id="38" name="Group 37">
            <a:extLst>
              <a:ext uri="{FF2B5EF4-FFF2-40B4-BE49-F238E27FC236}">
                <a16:creationId xmlns:a16="http://schemas.microsoft.com/office/drawing/2014/main" id="{494499BB-1746-709B-FC0B-CDBD8D344850}"/>
              </a:ext>
            </a:extLst>
          </p:cNvPr>
          <p:cNvGrpSpPr/>
          <p:nvPr/>
        </p:nvGrpSpPr>
        <p:grpSpPr>
          <a:xfrm>
            <a:off x="8181059" y="4362259"/>
            <a:ext cx="492369" cy="513251"/>
            <a:chOff x="1992923" y="4081463"/>
            <a:chExt cx="492369" cy="513251"/>
          </a:xfrm>
        </p:grpSpPr>
        <p:cxnSp>
          <p:nvCxnSpPr>
            <p:cNvPr id="39" name="Straight Arrow Connector 38">
              <a:extLst>
                <a:ext uri="{FF2B5EF4-FFF2-40B4-BE49-F238E27FC236}">
                  <a16:creationId xmlns:a16="http://schemas.microsoft.com/office/drawing/2014/main" id="{B8235F62-AB9D-2B2C-31B9-0797CC74DF77}"/>
                </a:ext>
              </a:extLst>
            </p:cNvPr>
            <p:cNvCxnSpPr/>
            <p:nvPr/>
          </p:nvCxnSpPr>
          <p:spPr>
            <a:xfrm flipH="1">
              <a:off x="1992923" y="4368556"/>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97E62DC-A9A0-0342-FFC4-133CB84E0C4D}"/>
                </a:ext>
              </a:extLst>
            </p:cNvPr>
            <p:cNvSpPr txBox="1"/>
            <p:nvPr/>
          </p:nvSpPr>
          <p:spPr>
            <a:xfrm>
              <a:off x="2192215" y="4081463"/>
              <a:ext cx="293077" cy="369332"/>
            </a:xfrm>
            <a:prstGeom prst="rect">
              <a:avLst/>
            </a:prstGeom>
            <a:noFill/>
          </p:spPr>
          <p:txBody>
            <a:bodyPr wrap="square" rtlCol="0">
              <a:spAutoFit/>
            </a:bodyPr>
            <a:lstStyle/>
            <a:p>
              <a:r>
                <a:rPr lang="en-US" dirty="0"/>
                <a:t>1</a:t>
              </a:r>
            </a:p>
          </p:txBody>
        </p:sp>
      </p:grpSp>
    </p:spTree>
    <p:extLst>
      <p:ext uri="{BB962C8B-B14F-4D97-AF65-F5344CB8AC3E}">
        <p14:creationId xmlns:p14="http://schemas.microsoft.com/office/powerpoint/2010/main" val="66637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a:t>
            </a:r>
            <a:r>
              <a:rPr lang="en-US" dirty="0"/>
              <a:t>– </a:t>
            </a:r>
            <a:r>
              <a:rPr lang="en-US" sz="3200" dirty="0"/>
              <a:t>Climb Rate Requirements (Propeller Aircraft)</a:t>
            </a:r>
            <a:endParaRPr lang="en-US" dirty="0"/>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r>
              <a:rPr lang="en-US" altLang="en-US" sz="2000" dirty="0"/>
              <a:t>To maximize the climb rate c, we must maximize:</a:t>
            </a:r>
          </a:p>
          <a:p>
            <a:endParaRPr lang="en-US" altLang="en-US" sz="2000" dirty="0"/>
          </a:p>
          <a:p>
            <a:endParaRPr lang="en-US" altLang="en-US" sz="2000" dirty="0"/>
          </a:p>
          <a:p>
            <a:endParaRPr lang="en-US" altLang="en-US" sz="2000" dirty="0"/>
          </a:p>
          <a:p>
            <a:endParaRPr lang="en-US" altLang="en-US" sz="2000" dirty="0"/>
          </a:p>
          <a:p>
            <a:r>
              <a:rPr lang="en-US" altLang="en-US" sz="2000" dirty="0"/>
              <a:t>Which means we must maximize:</a:t>
            </a:r>
          </a:p>
          <a:p>
            <a:endParaRPr lang="en-US" altLang="en-US" sz="2000" dirty="0"/>
          </a:p>
          <a:p>
            <a:endParaRPr lang="en-US" altLang="en-US" sz="2000" dirty="0"/>
          </a:p>
          <a:p>
            <a:r>
              <a:rPr lang="en-US" altLang="en-US" sz="2000" dirty="0"/>
              <a:t>Assuming </a:t>
            </a:r>
          </a:p>
          <a:p>
            <a:pPr marL="0" indent="0" eaLnBrk="1" hangingPunct="1">
              <a:spcBef>
                <a:spcPct val="20000"/>
              </a:spcBef>
              <a:buNone/>
            </a:pPr>
            <a:endParaRPr lang="en-US" altLang="en-US" dirty="0"/>
          </a:p>
        </p:txBody>
      </p:sp>
      <p:graphicFrame>
        <p:nvGraphicFramePr>
          <p:cNvPr id="31" name="Object 12">
            <a:extLst>
              <a:ext uri="{FF2B5EF4-FFF2-40B4-BE49-F238E27FC236}">
                <a16:creationId xmlns:a16="http://schemas.microsoft.com/office/drawing/2014/main" id="{8C0F2EFA-831A-48B5-8459-6D54499F8DC4}"/>
              </a:ext>
            </a:extLst>
          </p:cNvPr>
          <p:cNvGraphicFramePr>
            <a:graphicFrameLocks noChangeAspect="1"/>
          </p:cNvGraphicFramePr>
          <p:nvPr>
            <p:extLst>
              <p:ext uri="{D42A27DB-BD31-4B8C-83A1-F6EECF244321}">
                <p14:modId xmlns:p14="http://schemas.microsoft.com/office/powerpoint/2010/main" val="211160421"/>
              </p:ext>
            </p:extLst>
          </p:nvPr>
        </p:nvGraphicFramePr>
        <p:xfrm>
          <a:off x="4718050" y="1987550"/>
          <a:ext cx="2378075" cy="1441450"/>
        </p:xfrm>
        <a:graphic>
          <a:graphicData uri="http://schemas.openxmlformats.org/presentationml/2006/ole">
            <mc:AlternateContent xmlns:mc="http://schemas.openxmlformats.org/markup-compatibility/2006">
              <mc:Choice xmlns:v="urn:schemas-microsoft-com:vml" Requires="v">
                <p:oleObj name="Equation" r:id="rId3" imgW="1447560" imgH="876240" progId="Equation.DSMT4">
                  <p:embed/>
                </p:oleObj>
              </mc:Choice>
              <mc:Fallback>
                <p:oleObj name="Equation" r:id="rId3" imgW="1447560" imgH="876240" progId="Equation.DSMT4">
                  <p:embed/>
                  <p:pic>
                    <p:nvPicPr>
                      <p:cNvPr id="31" name="Object 12">
                        <a:extLst>
                          <a:ext uri="{FF2B5EF4-FFF2-40B4-BE49-F238E27FC236}">
                            <a16:creationId xmlns:a16="http://schemas.microsoft.com/office/drawing/2014/main" id="{8C0F2EFA-831A-48B5-8459-6D54499F8DC4}"/>
                          </a:ext>
                        </a:extLst>
                      </p:cNvPr>
                      <p:cNvPicPr>
                        <a:picLocks noChangeAspect="1" noChangeArrowheads="1"/>
                      </p:cNvPicPr>
                      <p:nvPr/>
                    </p:nvPicPr>
                    <p:blipFill>
                      <a:blip r:embed="rId4"/>
                      <a:srcRect/>
                      <a:stretch>
                        <a:fillRect/>
                      </a:stretch>
                    </p:blipFill>
                    <p:spPr bwMode="auto">
                      <a:xfrm>
                        <a:off x="4718050" y="1987550"/>
                        <a:ext cx="2378075" cy="1441450"/>
                      </a:xfrm>
                      <a:prstGeom prst="rect">
                        <a:avLst/>
                      </a:prstGeom>
                      <a:noFill/>
                      <a:ln>
                        <a:noFill/>
                      </a:ln>
                      <a:effectLst/>
                    </p:spPr>
                  </p:pic>
                </p:oleObj>
              </mc:Fallback>
            </mc:AlternateContent>
          </a:graphicData>
        </a:graphic>
      </p:graphicFrame>
      <p:graphicFrame>
        <p:nvGraphicFramePr>
          <p:cNvPr id="14" name="Object 4">
            <a:extLst>
              <a:ext uri="{FF2B5EF4-FFF2-40B4-BE49-F238E27FC236}">
                <a16:creationId xmlns:a16="http://schemas.microsoft.com/office/drawing/2014/main" id="{C73C98FE-5ACA-4C34-AF12-CE9CAFBA7F93}"/>
              </a:ext>
            </a:extLst>
          </p:cNvPr>
          <p:cNvGraphicFramePr>
            <a:graphicFrameLocks noChangeAspect="1"/>
          </p:cNvGraphicFramePr>
          <p:nvPr>
            <p:extLst>
              <p:ext uri="{D42A27DB-BD31-4B8C-83A1-F6EECF244321}">
                <p14:modId xmlns:p14="http://schemas.microsoft.com/office/powerpoint/2010/main" val="1182966186"/>
              </p:ext>
            </p:extLst>
          </p:nvPr>
        </p:nvGraphicFramePr>
        <p:xfrm>
          <a:off x="5756275" y="3725699"/>
          <a:ext cx="679450" cy="842963"/>
        </p:xfrm>
        <a:graphic>
          <a:graphicData uri="http://schemas.openxmlformats.org/presentationml/2006/ole">
            <mc:AlternateContent xmlns:mc="http://schemas.openxmlformats.org/markup-compatibility/2006">
              <mc:Choice xmlns:v="urn:schemas-microsoft-com:vml" Requires="v">
                <p:oleObj name="Equation" r:id="rId5" imgW="368280" imgH="457200" progId="Equation.DSMT4">
                  <p:embed/>
                </p:oleObj>
              </mc:Choice>
              <mc:Fallback>
                <p:oleObj name="Equation" r:id="rId5" imgW="368280" imgH="457200" progId="Equation.DSMT4">
                  <p:embed/>
                  <p:pic>
                    <p:nvPicPr>
                      <p:cNvPr id="14" name="Object 4">
                        <a:extLst>
                          <a:ext uri="{FF2B5EF4-FFF2-40B4-BE49-F238E27FC236}">
                            <a16:creationId xmlns:a16="http://schemas.microsoft.com/office/drawing/2014/main" id="{C73C98FE-5ACA-4C34-AF12-CE9CAFBA7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6275" y="3725699"/>
                        <a:ext cx="679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a:extLst>
              <a:ext uri="{FF2B5EF4-FFF2-40B4-BE49-F238E27FC236}">
                <a16:creationId xmlns:a16="http://schemas.microsoft.com/office/drawing/2014/main" id="{C0C23368-6449-4D4B-BD96-874810449B5F}"/>
              </a:ext>
            </a:extLst>
          </p:cNvPr>
          <p:cNvGraphicFramePr>
            <a:graphicFrameLocks noChangeAspect="1"/>
          </p:cNvGraphicFramePr>
          <p:nvPr>
            <p:extLst>
              <p:ext uri="{D42A27DB-BD31-4B8C-83A1-F6EECF244321}">
                <p14:modId xmlns:p14="http://schemas.microsoft.com/office/powerpoint/2010/main" val="192675867"/>
              </p:ext>
            </p:extLst>
          </p:nvPr>
        </p:nvGraphicFramePr>
        <p:xfrm>
          <a:off x="4764786" y="4916615"/>
          <a:ext cx="2114362" cy="924259"/>
        </p:xfrm>
        <a:graphic>
          <a:graphicData uri="http://schemas.openxmlformats.org/presentationml/2006/ole">
            <mc:AlternateContent xmlns:mc="http://schemas.openxmlformats.org/markup-compatibility/2006">
              <mc:Choice xmlns:v="urn:schemas-microsoft-com:vml" Requires="v">
                <p:oleObj name="Equation" r:id="rId7" imgW="1015920" imgH="444240" progId="Equation.DSMT4">
                  <p:embed/>
                </p:oleObj>
              </mc:Choice>
              <mc:Fallback>
                <p:oleObj name="Equation" r:id="rId7" imgW="1015920" imgH="444240" progId="Equation.DSMT4">
                  <p:embed/>
                  <p:pic>
                    <p:nvPicPr>
                      <p:cNvPr id="15" name="Object 5">
                        <a:extLst>
                          <a:ext uri="{FF2B5EF4-FFF2-40B4-BE49-F238E27FC236}">
                            <a16:creationId xmlns:a16="http://schemas.microsoft.com/office/drawing/2014/main" id="{C0C23368-6449-4D4B-BD96-874810449B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4786" y="4916615"/>
                        <a:ext cx="2114362" cy="924259"/>
                      </a:xfrm>
                      <a:prstGeom prst="rect">
                        <a:avLst/>
                      </a:prstGeom>
                      <a:noFill/>
                      <a:ln>
                        <a:noFill/>
                      </a:ln>
                      <a:effectLst/>
                    </p:spPr>
                  </p:pic>
                </p:oleObj>
              </mc:Fallback>
            </mc:AlternateContent>
          </a:graphicData>
        </a:graphic>
      </p:graphicFrame>
      <p:graphicFrame>
        <p:nvGraphicFramePr>
          <p:cNvPr id="16" name="Object 7">
            <a:extLst>
              <a:ext uri="{FF2B5EF4-FFF2-40B4-BE49-F238E27FC236}">
                <a16:creationId xmlns:a16="http://schemas.microsoft.com/office/drawing/2014/main" id="{3805DA8C-865E-4104-A79F-A65AE21E0E1D}"/>
              </a:ext>
            </a:extLst>
          </p:cNvPr>
          <p:cNvGraphicFramePr>
            <a:graphicFrameLocks noChangeAspect="1"/>
          </p:cNvGraphicFramePr>
          <p:nvPr>
            <p:extLst>
              <p:ext uri="{D42A27DB-BD31-4B8C-83A1-F6EECF244321}">
                <p14:modId xmlns:p14="http://schemas.microsoft.com/office/powerpoint/2010/main" val="4047598795"/>
              </p:ext>
            </p:extLst>
          </p:nvPr>
        </p:nvGraphicFramePr>
        <p:xfrm>
          <a:off x="8756687" y="5077300"/>
          <a:ext cx="1897063" cy="561975"/>
        </p:xfrm>
        <a:graphic>
          <a:graphicData uri="http://schemas.openxmlformats.org/presentationml/2006/ole">
            <mc:AlternateContent xmlns:mc="http://schemas.openxmlformats.org/markup-compatibility/2006">
              <mc:Choice xmlns:v="urn:schemas-microsoft-com:vml" Requires="v">
                <p:oleObj name="Equation" r:id="rId9" imgW="1028520" imgH="304560" progId="Equation.DSMT4">
                  <p:embed/>
                </p:oleObj>
              </mc:Choice>
              <mc:Fallback>
                <p:oleObj name="Equation" r:id="rId9" imgW="1028520" imgH="304560" progId="Equation.DSMT4">
                  <p:embed/>
                  <p:pic>
                    <p:nvPicPr>
                      <p:cNvPr id="16" name="Object 7">
                        <a:extLst>
                          <a:ext uri="{FF2B5EF4-FFF2-40B4-BE49-F238E27FC236}">
                            <a16:creationId xmlns:a16="http://schemas.microsoft.com/office/drawing/2014/main" id="{3805DA8C-865E-4104-A79F-A65AE21E0E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56687" y="5077300"/>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
            <a:extLst>
              <a:ext uri="{FF2B5EF4-FFF2-40B4-BE49-F238E27FC236}">
                <a16:creationId xmlns:a16="http://schemas.microsoft.com/office/drawing/2014/main" id="{06D586B3-A966-4A82-B8E7-DFE235C5B51B}"/>
              </a:ext>
            </a:extLst>
          </p:cNvPr>
          <p:cNvGraphicFramePr>
            <a:graphicFrameLocks noChangeAspect="1"/>
          </p:cNvGraphicFramePr>
          <p:nvPr>
            <p:extLst>
              <p:ext uri="{D42A27DB-BD31-4B8C-83A1-F6EECF244321}">
                <p14:modId xmlns:p14="http://schemas.microsoft.com/office/powerpoint/2010/main" val="1729464469"/>
              </p:ext>
            </p:extLst>
          </p:nvPr>
        </p:nvGraphicFramePr>
        <p:xfrm>
          <a:off x="1548841" y="5175674"/>
          <a:ext cx="1169988" cy="468312"/>
        </p:xfrm>
        <a:graphic>
          <a:graphicData uri="http://schemas.openxmlformats.org/presentationml/2006/ole">
            <mc:AlternateContent xmlns:mc="http://schemas.openxmlformats.org/markup-compatibility/2006">
              <mc:Choice xmlns:v="urn:schemas-microsoft-com:vml" Requires="v">
                <p:oleObj name="Equation" r:id="rId11" imgW="634680" imgH="253800" progId="Equation.DSMT4">
                  <p:embed/>
                </p:oleObj>
              </mc:Choice>
              <mc:Fallback>
                <p:oleObj name="Equation" r:id="rId11" imgW="634680" imgH="253800" progId="Equation.DSMT4">
                  <p:embed/>
                  <p:pic>
                    <p:nvPicPr>
                      <p:cNvPr id="17" name="Object 9">
                        <a:extLst>
                          <a:ext uri="{FF2B5EF4-FFF2-40B4-BE49-F238E27FC236}">
                            <a16:creationId xmlns:a16="http://schemas.microsoft.com/office/drawing/2014/main" id="{06D586B3-A966-4A82-B8E7-DFE235C5B5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8841" y="5175674"/>
                        <a:ext cx="1169988"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18">
            <a:extLst>
              <a:ext uri="{FF2B5EF4-FFF2-40B4-BE49-F238E27FC236}">
                <a16:creationId xmlns:a16="http://schemas.microsoft.com/office/drawing/2014/main" id="{B7D0B71D-3D5B-47B1-AC00-50C185B61D70}"/>
              </a:ext>
            </a:extLst>
          </p:cNvPr>
          <p:cNvSpPr txBox="1"/>
          <p:nvPr/>
        </p:nvSpPr>
        <p:spPr>
          <a:xfrm>
            <a:off x="3062485" y="5173621"/>
            <a:ext cx="1426210" cy="369332"/>
          </a:xfrm>
          <a:prstGeom prst="rect">
            <a:avLst/>
          </a:prstGeom>
          <a:noFill/>
        </p:spPr>
        <p:txBody>
          <a:bodyPr wrap="square">
            <a:spAutoFit/>
          </a:bodyPr>
          <a:lstStyle/>
          <a:p>
            <a:r>
              <a:rPr lang="en-US" altLang="en-US" sz="1800" dirty="0"/>
              <a:t>, then using</a:t>
            </a:r>
          </a:p>
        </p:txBody>
      </p:sp>
      <p:sp>
        <p:nvSpPr>
          <p:cNvPr id="20" name="TextBox 19">
            <a:extLst>
              <a:ext uri="{FF2B5EF4-FFF2-40B4-BE49-F238E27FC236}">
                <a16:creationId xmlns:a16="http://schemas.microsoft.com/office/drawing/2014/main" id="{5B9343A6-39E1-4A5C-83FB-D51662723649}"/>
              </a:ext>
            </a:extLst>
          </p:cNvPr>
          <p:cNvSpPr txBox="1"/>
          <p:nvPr/>
        </p:nvSpPr>
        <p:spPr>
          <a:xfrm>
            <a:off x="7463091" y="5173621"/>
            <a:ext cx="1426210" cy="369332"/>
          </a:xfrm>
          <a:prstGeom prst="rect">
            <a:avLst/>
          </a:prstGeom>
          <a:noFill/>
        </p:spPr>
        <p:txBody>
          <a:bodyPr wrap="square">
            <a:spAutoFit/>
          </a:bodyPr>
          <a:lstStyle/>
          <a:p>
            <a:r>
              <a:rPr lang="en-US" altLang="en-US" sz="1800" dirty="0"/>
              <a:t>, we get</a:t>
            </a:r>
          </a:p>
        </p:txBody>
      </p:sp>
    </p:spTree>
    <p:extLst>
      <p:ext uri="{BB962C8B-B14F-4D97-AF65-F5344CB8AC3E}">
        <p14:creationId xmlns:p14="http://schemas.microsoft.com/office/powerpoint/2010/main" val="213586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These diagrams contain information that accounts for the following requirements:</a:t>
            </a:r>
          </a:p>
          <a:p>
            <a:pPr marL="457200" indent="-457200" eaLnBrk="1" hangingPunct="1">
              <a:spcBef>
                <a:spcPct val="20000"/>
              </a:spcBef>
              <a:buFont typeface="+mj-lt"/>
              <a:buAutoNum type="arabicPeriod"/>
            </a:pPr>
            <a:r>
              <a:rPr lang="en-US" altLang="en-US" dirty="0"/>
              <a:t>Stall speed</a:t>
            </a:r>
          </a:p>
          <a:p>
            <a:pPr marL="457200" indent="-457200" eaLnBrk="1" hangingPunct="1">
              <a:spcBef>
                <a:spcPct val="20000"/>
              </a:spcBef>
              <a:buFont typeface="+mj-lt"/>
              <a:buAutoNum type="arabicPeriod"/>
            </a:pPr>
            <a:r>
              <a:rPr lang="en-US" altLang="en-US" dirty="0"/>
              <a:t>Take-off distance</a:t>
            </a:r>
          </a:p>
          <a:p>
            <a:pPr marL="457200" indent="-457200" eaLnBrk="1" hangingPunct="1">
              <a:spcBef>
                <a:spcPct val="20000"/>
              </a:spcBef>
              <a:buFont typeface="+mj-lt"/>
              <a:buAutoNum type="arabicPeriod"/>
            </a:pPr>
            <a:r>
              <a:rPr lang="en-US" altLang="en-US" dirty="0"/>
              <a:t>Landing distance</a:t>
            </a:r>
          </a:p>
          <a:p>
            <a:pPr marL="457200" indent="-457200" eaLnBrk="1" hangingPunct="1">
              <a:spcBef>
                <a:spcPct val="20000"/>
              </a:spcBef>
              <a:buFont typeface="+mj-lt"/>
              <a:buAutoNum type="arabicPeriod"/>
            </a:pPr>
            <a:r>
              <a:rPr lang="en-US" altLang="en-US" dirty="0"/>
              <a:t>Climb speed &amp; rate behavior</a:t>
            </a:r>
          </a:p>
          <a:p>
            <a:pPr marL="457200" indent="-457200" eaLnBrk="1" hangingPunct="1">
              <a:spcBef>
                <a:spcPct val="20000"/>
              </a:spcBef>
              <a:buFont typeface="+mj-lt"/>
              <a:buAutoNum type="arabicPeriod"/>
            </a:pPr>
            <a:r>
              <a:rPr lang="en-US" altLang="en-US" dirty="0"/>
              <a:t>Maneuvering behavior</a:t>
            </a:r>
          </a:p>
          <a:p>
            <a:pPr marL="457200" indent="-457200" eaLnBrk="1" hangingPunct="1">
              <a:spcBef>
                <a:spcPct val="20000"/>
              </a:spcBef>
              <a:buFont typeface="+mj-lt"/>
              <a:buAutoNum type="arabicPeriod"/>
            </a:pPr>
            <a:r>
              <a:rPr lang="en-US" altLang="en-US" dirty="0"/>
              <a:t>Cruise speed</a:t>
            </a:r>
          </a:p>
          <a:p>
            <a:pPr marL="0" indent="0" eaLnBrk="1" hangingPunct="1">
              <a:spcBef>
                <a:spcPct val="20000"/>
              </a:spcBef>
              <a:buNone/>
            </a:pPr>
            <a:endParaRPr lang="en-US" dirty="0"/>
          </a:p>
        </p:txBody>
      </p:sp>
      <p:grpSp>
        <p:nvGrpSpPr>
          <p:cNvPr id="19" name="Group 5">
            <a:extLst>
              <a:ext uri="{FF2B5EF4-FFF2-40B4-BE49-F238E27FC236}">
                <a16:creationId xmlns:a16="http://schemas.microsoft.com/office/drawing/2014/main" id="{227C9301-6C93-4045-B52B-36F17522C820}"/>
              </a:ext>
            </a:extLst>
          </p:cNvPr>
          <p:cNvGrpSpPr>
            <a:grpSpLocks/>
          </p:cNvGrpSpPr>
          <p:nvPr/>
        </p:nvGrpSpPr>
        <p:grpSpPr bwMode="auto">
          <a:xfrm>
            <a:off x="8122444" y="2600476"/>
            <a:ext cx="3567112" cy="2471738"/>
            <a:chOff x="2937" y="2112"/>
            <a:chExt cx="2247" cy="1557"/>
          </a:xfrm>
        </p:grpSpPr>
        <p:sp>
          <p:nvSpPr>
            <p:cNvPr id="21" name="Line 7">
              <a:extLst>
                <a:ext uri="{FF2B5EF4-FFF2-40B4-BE49-F238E27FC236}">
                  <a16:creationId xmlns:a16="http://schemas.microsoft.com/office/drawing/2014/main" id="{F19E0A70-B4BE-46E8-A7F3-334B83A35616}"/>
                </a:ext>
              </a:extLst>
            </p:cNvPr>
            <p:cNvSpPr>
              <a:spLocks noChangeShapeType="1"/>
            </p:cNvSpPr>
            <p:nvPr/>
          </p:nvSpPr>
          <p:spPr bwMode="auto">
            <a:xfrm>
              <a:off x="3456"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2" name="Line 8">
              <a:extLst>
                <a:ext uri="{FF2B5EF4-FFF2-40B4-BE49-F238E27FC236}">
                  <a16:creationId xmlns:a16="http://schemas.microsoft.com/office/drawing/2014/main" id="{D1A72D97-E06B-43EC-9653-382431353DBC}"/>
                </a:ext>
              </a:extLst>
            </p:cNvPr>
            <p:cNvSpPr>
              <a:spLocks noChangeShapeType="1"/>
            </p:cNvSpPr>
            <p:nvPr/>
          </p:nvSpPr>
          <p:spPr bwMode="auto">
            <a:xfrm>
              <a:off x="3456"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3" name="Text Box 9">
              <a:extLst>
                <a:ext uri="{FF2B5EF4-FFF2-40B4-BE49-F238E27FC236}">
                  <a16:creationId xmlns:a16="http://schemas.microsoft.com/office/drawing/2014/main" id="{D19C9E55-C523-48B3-8F89-A72511724234}"/>
                </a:ext>
              </a:extLst>
            </p:cNvPr>
            <p:cNvSpPr txBox="1">
              <a:spLocks noChangeArrowheads="1"/>
            </p:cNvSpPr>
            <p:nvPr/>
          </p:nvSpPr>
          <p:spPr bwMode="auto">
            <a:xfrm>
              <a:off x="2937" y="2208"/>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W/P</a:t>
              </a:r>
            </a:p>
          </p:txBody>
        </p:sp>
        <p:sp>
          <p:nvSpPr>
            <p:cNvPr id="24" name="Text Box 10">
              <a:extLst>
                <a:ext uri="{FF2B5EF4-FFF2-40B4-BE49-F238E27FC236}">
                  <a16:creationId xmlns:a16="http://schemas.microsoft.com/office/drawing/2014/main" id="{71279A2C-800B-4BBA-8CBD-09B396B19366}"/>
                </a:ext>
              </a:extLst>
            </p:cNvPr>
            <p:cNvSpPr txBox="1">
              <a:spLocks noChangeArrowheads="1"/>
            </p:cNvSpPr>
            <p:nvPr/>
          </p:nvSpPr>
          <p:spPr bwMode="auto">
            <a:xfrm>
              <a:off x="4715" y="3381"/>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W/S</a:t>
              </a:r>
            </a:p>
          </p:txBody>
        </p:sp>
      </p:grpSp>
      <p:grpSp>
        <p:nvGrpSpPr>
          <p:cNvPr id="25" name="Group 11">
            <a:extLst>
              <a:ext uri="{FF2B5EF4-FFF2-40B4-BE49-F238E27FC236}">
                <a16:creationId xmlns:a16="http://schemas.microsoft.com/office/drawing/2014/main" id="{F7C96C42-B4AC-4450-BA5B-2AD48045769D}"/>
              </a:ext>
            </a:extLst>
          </p:cNvPr>
          <p:cNvGrpSpPr>
            <a:grpSpLocks/>
          </p:cNvGrpSpPr>
          <p:nvPr/>
        </p:nvGrpSpPr>
        <p:grpSpPr bwMode="auto">
          <a:xfrm>
            <a:off x="4012010" y="2600476"/>
            <a:ext cx="3551238" cy="2471738"/>
            <a:chOff x="19" y="2112"/>
            <a:chExt cx="2237" cy="1557"/>
          </a:xfrm>
        </p:grpSpPr>
        <p:sp>
          <p:nvSpPr>
            <p:cNvPr id="26" name="Line 12">
              <a:extLst>
                <a:ext uri="{FF2B5EF4-FFF2-40B4-BE49-F238E27FC236}">
                  <a16:creationId xmlns:a16="http://schemas.microsoft.com/office/drawing/2014/main" id="{775962EA-5730-4829-870D-A61D17A533B8}"/>
                </a:ext>
              </a:extLst>
            </p:cNvPr>
            <p:cNvSpPr>
              <a:spLocks noChangeShapeType="1"/>
            </p:cNvSpPr>
            <p:nvPr/>
          </p:nvSpPr>
          <p:spPr bwMode="auto">
            <a:xfrm>
              <a:off x="528"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7" name="Line 13">
              <a:extLst>
                <a:ext uri="{FF2B5EF4-FFF2-40B4-BE49-F238E27FC236}">
                  <a16:creationId xmlns:a16="http://schemas.microsoft.com/office/drawing/2014/main" id="{FDFD61B5-B9F0-481F-8B00-8C5FCD13BC73}"/>
                </a:ext>
              </a:extLst>
            </p:cNvPr>
            <p:cNvSpPr>
              <a:spLocks noChangeShapeType="1"/>
            </p:cNvSpPr>
            <p:nvPr/>
          </p:nvSpPr>
          <p:spPr bwMode="auto">
            <a:xfrm>
              <a:off x="528"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8" name="Text Box 14">
              <a:extLst>
                <a:ext uri="{FF2B5EF4-FFF2-40B4-BE49-F238E27FC236}">
                  <a16:creationId xmlns:a16="http://schemas.microsoft.com/office/drawing/2014/main" id="{1A9101D3-1B1B-43B5-B7DB-EF1EE9AE5E92}"/>
                </a:ext>
              </a:extLst>
            </p:cNvPr>
            <p:cNvSpPr txBox="1">
              <a:spLocks noChangeArrowheads="1"/>
            </p:cNvSpPr>
            <p:nvPr/>
          </p:nvSpPr>
          <p:spPr bwMode="auto">
            <a:xfrm>
              <a:off x="19" y="2208"/>
              <a:ext cx="4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T/W</a:t>
              </a:r>
            </a:p>
          </p:txBody>
        </p:sp>
        <p:sp>
          <p:nvSpPr>
            <p:cNvPr id="29" name="Text Box 15">
              <a:extLst>
                <a:ext uri="{FF2B5EF4-FFF2-40B4-BE49-F238E27FC236}">
                  <a16:creationId xmlns:a16="http://schemas.microsoft.com/office/drawing/2014/main" id="{635C3AE5-5462-4A03-BCFF-71DC4AD65CE5}"/>
                </a:ext>
              </a:extLst>
            </p:cNvPr>
            <p:cNvSpPr txBox="1">
              <a:spLocks noChangeArrowheads="1"/>
            </p:cNvSpPr>
            <p:nvPr/>
          </p:nvSpPr>
          <p:spPr bwMode="auto">
            <a:xfrm>
              <a:off x="1787" y="3381"/>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W/S</a:t>
              </a:r>
            </a:p>
          </p:txBody>
        </p:sp>
      </p:grpSp>
      <p:sp>
        <p:nvSpPr>
          <p:cNvPr id="31" name="TextBox 30">
            <a:extLst>
              <a:ext uri="{FF2B5EF4-FFF2-40B4-BE49-F238E27FC236}">
                <a16:creationId xmlns:a16="http://schemas.microsoft.com/office/drawing/2014/main" id="{B2603080-F0D1-48B5-AC19-59F09E32DBD6}"/>
              </a:ext>
            </a:extLst>
          </p:cNvPr>
          <p:cNvSpPr txBox="1"/>
          <p:nvPr/>
        </p:nvSpPr>
        <p:spPr>
          <a:xfrm>
            <a:off x="4665663" y="2214126"/>
            <a:ext cx="2860674" cy="369332"/>
          </a:xfrm>
          <a:prstGeom prst="rect">
            <a:avLst/>
          </a:prstGeom>
          <a:noFill/>
        </p:spPr>
        <p:txBody>
          <a:bodyPr wrap="square">
            <a:spAutoFit/>
          </a:bodyPr>
          <a:lstStyle/>
          <a:p>
            <a:pPr algn="ctr"/>
            <a:r>
              <a:rPr lang="en-US" b="1" dirty="0">
                <a:latin typeface="+mn-lt"/>
              </a:rPr>
              <a:t>For jet aircraft:</a:t>
            </a:r>
          </a:p>
        </p:txBody>
      </p:sp>
      <p:sp>
        <p:nvSpPr>
          <p:cNvPr id="32" name="TextBox 31">
            <a:extLst>
              <a:ext uri="{FF2B5EF4-FFF2-40B4-BE49-F238E27FC236}">
                <a16:creationId xmlns:a16="http://schemas.microsoft.com/office/drawing/2014/main" id="{CA954CC6-299F-4E23-8228-5EF3DD7B37D8}"/>
              </a:ext>
            </a:extLst>
          </p:cNvPr>
          <p:cNvSpPr txBox="1"/>
          <p:nvPr/>
        </p:nvSpPr>
        <p:spPr>
          <a:xfrm>
            <a:off x="8783070" y="2200975"/>
            <a:ext cx="3069772" cy="369332"/>
          </a:xfrm>
          <a:prstGeom prst="rect">
            <a:avLst/>
          </a:prstGeom>
          <a:noFill/>
        </p:spPr>
        <p:txBody>
          <a:bodyPr wrap="square">
            <a:spAutoFit/>
          </a:bodyPr>
          <a:lstStyle/>
          <a:p>
            <a:pPr algn="ctr"/>
            <a:r>
              <a:rPr lang="en-US" b="1" dirty="0">
                <a:latin typeface="+mn-lt"/>
              </a:rPr>
              <a:t>For propeller aircraft:</a:t>
            </a:r>
          </a:p>
        </p:txBody>
      </p:sp>
      <p:sp>
        <p:nvSpPr>
          <p:cNvPr id="17" name="Rectangle 16">
            <a:extLst>
              <a:ext uri="{FF2B5EF4-FFF2-40B4-BE49-F238E27FC236}">
                <a16:creationId xmlns:a16="http://schemas.microsoft.com/office/drawing/2014/main" id="{7D6CE449-50EA-4773-B1A9-2642A3767925}"/>
              </a:ext>
            </a:extLst>
          </p:cNvPr>
          <p:cNvSpPr/>
          <p:nvPr/>
        </p:nvSpPr>
        <p:spPr>
          <a:xfrm>
            <a:off x="6672943" y="2901514"/>
            <a:ext cx="435414"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588D0EA-81D0-4DA1-84FA-E7906CC4C37B}"/>
              </a:ext>
            </a:extLst>
          </p:cNvPr>
          <p:cNvSpPr/>
          <p:nvPr/>
        </p:nvSpPr>
        <p:spPr>
          <a:xfrm rot="14400000">
            <a:off x="5927533" y="2380964"/>
            <a:ext cx="511607" cy="294820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oon 33">
            <a:extLst>
              <a:ext uri="{FF2B5EF4-FFF2-40B4-BE49-F238E27FC236}">
                <a16:creationId xmlns:a16="http://schemas.microsoft.com/office/drawing/2014/main" id="{E65D676A-3376-419E-85A3-60C53BC342FB}"/>
              </a:ext>
            </a:extLst>
          </p:cNvPr>
          <p:cNvSpPr/>
          <p:nvPr/>
        </p:nvSpPr>
        <p:spPr>
          <a:xfrm rot="17495278">
            <a:off x="6319556" y="1952226"/>
            <a:ext cx="388550"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C693A2A-0137-45AB-A816-3D5C22E047A0}"/>
              </a:ext>
            </a:extLst>
          </p:cNvPr>
          <p:cNvSpPr/>
          <p:nvPr/>
        </p:nvSpPr>
        <p:spPr>
          <a:xfrm rot="5400000">
            <a:off x="6185790" y="2427386"/>
            <a:ext cx="276353" cy="28811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3FD80E5-0622-4211-A470-75E4AA880537}"/>
              </a:ext>
            </a:extLst>
          </p:cNvPr>
          <p:cNvSpPr/>
          <p:nvPr/>
        </p:nvSpPr>
        <p:spPr>
          <a:xfrm>
            <a:off x="11010988" y="2901514"/>
            <a:ext cx="435414"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Moon 36">
            <a:extLst>
              <a:ext uri="{FF2B5EF4-FFF2-40B4-BE49-F238E27FC236}">
                <a16:creationId xmlns:a16="http://schemas.microsoft.com/office/drawing/2014/main" id="{1044CE78-D415-405B-9EF8-72BE6FA7FF66}"/>
              </a:ext>
            </a:extLst>
          </p:cNvPr>
          <p:cNvSpPr/>
          <p:nvPr/>
        </p:nvSpPr>
        <p:spPr>
          <a:xfrm rot="17495278">
            <a:off x="10245472" y="2079352"/>
            <a:ext cx="661984"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oon 37">
            <a:extLst>
              <a:ext uri="{FF2B5EF4-FFF2-40B4-BE49-F238E27FC236}">
                <a16:creationId xmlns:a16="http://schemas.microsoft.com/office/drawing/2014/main" id="{A74387AA-112C-4176-9A8C-DBD0CA2F9C57}"/>
              </a:ext>
            </a:extLst>
          </p:cNvPr>
          <p:cNvSpPr/>
          <p:nvPr/>
        </p:nvSpPr>
        <p:spPr>
          <a:xfrm rot="16678760">
            <a:off x="10526588" y="2495065"/>
            <a:ext cx="327806"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 Box 14">
            <a:extLst>
              <a:ext uri="{FF2B5EF4-FFF2-40B4-BE49-F238E27FC236}">
                <a16:creationId xmlns:a16="http://schemas.microsoft.com/office/drawing/2014/main" id="{3B2D6D2E-ACD6-44CB-9985-8829CBDF6EC3}"/>
              </a:ext>
            </a:extLst>
          </p:cNvPr>
          <p:cNvSpPr txBox="1">
            <a:spLocks noChangeArrowheads="1"/>
          </p:cNvSpPr>
          <p:nvPr/>
        </p:nvSpPr>
        <p:spPr bwMode="auto">
          <a:xfrm>
            <a:off x="6743063" y="4120683"/>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1</a:t>
            </a:r>
          </a:p>
        </p:txBody>
      </p:sp>
      <p:sp>
        <p:nvSpPr>
          <p:cNvPr id="42" name="Text Box 14">
            <a:extLst>
              <a:ext uri="{FF2B5EF4-FFF2-40B4-BE49-F238E27FC236}">
                <a16:creationId xmlns:a16="http://schemas.microsoft.com/office/drawing/2014/main" id="{EF195FFA-9BB6-4549-B51D-43A4EE4B8BF9}"/>
              </a:ext>
            </a:extLst>
          </p:cNvPr>
          <p:cNvSpPr txBox="1">
            <a:spLocks noChangeArrowheads="1"/>
          </p:cNvSpPr>
          <p:nvPr/>
        </p:nvSpPr>
        <p:spPr bwMode="auto">
          <a:xfrm>
            <a:off x="11098798" y="2902224"/>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1</a:t>
            </a:r>
          </a:p>
        </p:txBody>
      </p:sp>
      <p:sp>
        <p:nvSpPr>
          <p:cNvPr id="48" name="Text Box 14">
            <a:extLst>
              <a:ext uri="{FF2B5EF4-FFF2-40B4-BE49-F238E27FC236}">
                <a16:creationId xmlns:a16="http://schemas.microsoft.com/office/drawing/2014/main" id="{2AE17DBE-8560-4C71-BFC7-3417E58B3776}"/>
              </a:ext>
            </a:extLst>
          </p:cNvPr>
          <p:cNvSpPr txBox="1">
            <a:spLocks noChangeArrowheads="1"/>
          </p:cNvSpPr>
          <p:nvPr/>
        </p:nvSpPr>
        <p:spPr bwMode="auto">
          <a:xfrm>
            <a:off x="4994722" y="4106683"/>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2</a:t>
            </a:r>
          </a:p>
        </p:txBody>
      </p:sp>
      <p:sp>
        <p:nvSpPr>
          <p:cNvPr id="49" name="Text Box 14">
            <a:extLst>
              <a:ext uri="{FF2B5EF4-FFF2-40B4-BE49-F238E27FC236}">
                <a16:creationId xmlns:a16="http://schemas.microsoft.com/office/drawing/2014/main" id="{BF0307A2-A3F2-4A4A-9045-453A907C0A0D}"/>
              </a:ext>
            </a:extLst>
          </p:cNvPr>
          <p:cNvSpPr txBox="1">
            <a:spLocks noChangeArrowheads="1"/>
          </p:cNvSpPr>
          <p:nvPr/>
        </p:nvSpPr>
        <p:spPr bwMode="auto">
          <a:xfrm>
            <a:off x="9781534" y="2615844"/>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2</a:t>
            </a:r>
          </a:p>
        </p:txBody>
      </p:sp>
      <p:sp>
        <p:nvSpPr>
          <p:cNvPr id="50" name="Rectangle 49">
            <a:extLst>
              <a:ext uri="{FF2B5EF4-FFF2-40B4-BE49-F238E27FC236}">
                <a16:creationId xmlns:a16="http://schemas.microsoft.com/office/drawing/2014/main" id="{43238C7C-D54D-4CB6-8946-53299A7F71E5}"/>
              </a:ext>
            </a:extLst>
          </p:cNvPr>
          <p:cNvSpPr/>
          <p:nvPr/>
        </p:nvSpPr>
        <p:spPr>
          <a:xfrm>
            <a:off x="10750065" y="2901514"/>
            <a:ext cx="249850"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 Box 14">
            <a:extLst>
              <a:ext uri="{FF2B5EF4-FFF2-40B4-BE49-F238E27FC236}">
                <a16:creationId xmlns:a16="http://schemas.microsoft.com/office/drawing/2014/main" id="{81EC6C7F-5C0A-4D75-A5F1-34CA75573EA2}"/>
              </a:ext>
            </a:extLst>
          </p:cNvPr>
          <p:cNvSpPr txBox="1">
            <a:spLocks noChangeArrowheads="1"/>
          </p:cNvSpPr>
          <p:nvPr/>
        </p:nvSpPr>
        <p:spPr bwMode="auto">
          <a:xfrm>
            <a:off x="10740546" y="4146902"/>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3</a:t>
            </a:r>
          </a:p>
        </p:txBody>
      </p:sp>
      <p:sp>
        <p:nvSpPr>
          <p:cNvPr id="53" name="Rectangle 52">
            <a:extLst>
              <a:ext uri="{FF2B5EF4-FFF2-40B4-BE49-F238E27FC236}">
                <a16:creationId xmlns:a16="http://schemas.microsoft.com/office/drawing/2014/main" id="{0BB9A918-515C-4C1E-B044-7BA13529389A}"/>
              </a:ext>
            </a:extLst>
          </p:cNvPr>
          <p:cNvSpPr/>
          <p:nvPr/>
        </p:nvSpPr>
        <p:spPr>
          <a:xfrm>
            <a:off x="7146909" y="2901514"/>
            <a:ext cx="249850" cy="1573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 Box 14">
            <a:extLst>
              <a:ext uri="{FF2B5EF4-FFF2-40B4-BE49-F238E27FC236}">
                <a16:creationId xmlns:a16="http://schemas.microsoft.com/office/drawing/2014/main" id="{C1D8FFAE-E7DD-4E80-9B04-19C6673CF4C3}"/>
              </a:ext>
            </a:extLst>
          </p:cNvPr>
          <p:cNvSpPr txBox="1">
            <a:spLocks noChangeArrowheads="1"/>
          </p:cNvSpPr>
          <p:nvPr/>
        </p:nvSpPr>
        <p:spPr bwMode="auto">
          <a:xfrm>
            <a:off x="7137390" y="4146902"/>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3</a:t>
            </a:r>
          </a:p>
        </p:txBody>
      </p:sp>
      <p:sp>
        <p:nvSpPr>
          <p:cNvPr id="55" name="Text Box 14">
            <a:extLst>
              <a:ext uri="{FF2B5EF4-FFF2-40B4-BE49-F238E27FC236}">
                <a16:creationId xmlns:a16="http://schemas.microsoft.com/office/drawing/2014/main" id="{EB147AB1-BAF8-4BF5-AA81-A5980615E5E4}"/>
              </a:ext>
            </a:extLst>
          </p:cNvPr>
          <p:cNvSpPr txBox="1">
            <a:spLocks noChangeArrowheads="1"/>
          </p:cNvSpPr>
          <p:nvPr/>
        </p:nvSpPr>
        <p:spPr bwMode="auto">
          <a:xfrm>
            <a:off x="9472998" y="3200564"/>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4</a:t>
            </a:r>
          </a:p>
        </p:txBody>
      </p:sp>
      <p:sp>
        <p:nvSpPr>
          <p:cNvPr id="56" name="Text Box 14">
            <a:extLst>
              <a:ext uri="{FF2B5EF4-FFF2-40B4-BE49-F238E27FC236}">
                <a16:creationId xmlns:a16="http://schemas.microsoft.com/office/drawing/2014/main" id="{0C7E51D0-68C8-43A3-9F8C-FF77CC9B9EE7}"/>
              </a:ext>
            </a:extLst>
          </p:cNvPr>
          <p:cNvSpPr txBox="1">
            <a:spLocks noChangeArrowheads="1"/>
          </p:cNvSpPr>
          <p:nvPr/>
        </p:nvSpPr>
        <p:spPr bwMode="auto">
          <a:xfrm>
            <a:off x="5543270" y="2557929"/>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4</a:t>
            </a:r>
          </a:p>
        </p:txBody>
      </p:sp>
      <p:sp>
        <p:nvSpPr>
          <p:cNvPr id="57" name="Text Box 14">
            <a:extLst>
              <a:ext uri="{FF2B5EF4-FFF2-40B4-BE49-F238E27FC236}">
                <a16:creationId xmlns:a16="http://schemas.microsoft.com/office/drawing/2014/main" id="{8F98AAD6-B234-425A-96FD-5795FE3CD63C}"/>
              </a:ext>
            </a:extLst>
          </p:cNvPr>
          <p:cNvSpPr txBox="1">
            <a:spLocks noChangeArrowheads="1"/>
          </p:cNvSpPr>
          <p:nvPr/>
        </p:nvSpPr>
        <p:spPr bwMode="auto">
          <a:xfrm>
            <a:off x="4898547" y="3451238"/>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5</a:t>
            </a:r>
          </a:p>
        </p:txBody>
      </p:sp>
      <p:sp>
        <p:nvSpPr>
          <p:cNvPr id="58" name="Moon 57">
            <a:extLst>
              <a:ext uri="{FF2B5EF4-FFF2-40B4-BE49-F238E27FC236}">
                <a16:creationId xmlns:a16="http://schemas.microsoft.com/office/drawing/2014/main" id="{CF8A520B-0F83-4452-9284-2DCEF0B83B76}"/>
              </a:ext>
            </a:extLst>
          </p:cNvPr>
          <p:cNvSpPr/>
          <p:nvPr/>
        </p:nvSpPr>
        <p:spPr>
          <a:xfrm rot="16200000">
            <a:off x="10577990" y="2680636"/>
            <a:ext cx="327806" cy="2536372"/>
          </a:xfrm>
          <a:prstGeom prst="mo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 Box 14">
            <a:extLst>
              <a:ext uri="{FF2B5EF4-FFF2-40B4-BE49-F238E27FC236}">
                <a16:creationId xmlns:a16="http://schemas.microsoft.com/office/drawing/2014/main" id="{452F2A70-33A2-46EB-B43E-36AA5B183BD1}"/>
              </a:ext>
            </a:extLst>
          </p:cNvPr>
          <p:cNvSpPr txBox="1">
            <a:spLocks noChangeArrowheads="1"/>
          </p:cNvSpPr>
          <p:nvPr/>
        </p:nvSpPr>
        <p:spPr bwMode="auto">
          <a:xfrm>
            <a:off x="9183776" y="3721687"/>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600" dirty="0">
                <a:latin typeface="+mn-lt"/>
              </a:rPr>
              <a:t>4</a:t>
            </a:r>
          </a:p>
        </p:txBody>
      </p:sp>
    </p:spTree>
    <p:extLst>
      <p:ext uri="{BB962C8B-B14F-4D97-AF65-F5344CB8AC3E}">
        <p14:creationId xmlns:p14="http://schemas.microsoft.com/office/powerpoint/2010/main" val="1134241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3677685-921D-446B-9409-4E23FF098BB1}"/>
              </a:ext>
            </a:extLst>
          </p:cNvPr>
          <p:cNvSpPr txBox="1"/>
          <p:nvPr/>
        </p:nvSpPr>
        <p:spPr>
          <a:xfrm>
            <a:off x="6542088" y="4424363"/>
            <a:ext cx="304423"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8" name="TextBox 27">
            <a:extLst>
              <a:ext uri="{FF2B5EF4-FFF2-40B4-BE49-F238E27FC236}">
                <a16:creationId xmlns:a16="http://schemas.microsoft.com/office/drawing/2014/main" id="{EEC63F1D-1862-41E5-A338-F2806ED93ACC}"/>
              </a:ext>
            </a:extLst>
          </p:cNvPr>
          <p:cNvSpPr txBox="1"/>
          <p:nvPr/>
        </p:nvSpPr>
        <p:spPr>
          <a:xfrm>
            <a:off x="7564512" y="4851334"/>
            <a:ext cx="304424"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a:t>
            </a:r>
            <a:r>
              <a:rPr lang="en-US" dirty="0"/>
              <a:t>– </a:t>
            </a:r>
            <a:r>
              <a:rPr lang="en-US" sz="3200" dirty="0"/>
              <a:t>Climb Rate Requirements (Propeller Aircraft)</a:t>
            </a:r>
            <a:endParaRPr lang="en-US" dirty="0"/>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endParaRPr lang="en-US" altLang="en-US" sz="2000" dirty="0"/>
          </a:p>
          <a:p>
            <a:endParaRPr lang="en-US" altLang="en-US" sz="2000" dirty="0"/>
          </a:p>
          <a:p>
            <a:endParaRPr lang="en-US" altLang="en-US" sz="2000" dirty="0"/>
          </a:p>
          <a:p>
            <a:endParaRPr lang="en-US" altLang="en-US" sz="2000" dirty="0"/>
          </a:p>
        </p:txBody>
      </p:sp>
      <p:graphicFrame>
        <p:nvGraphicFramePr>
          <p:cNvPr id="14" name="Object 4">
            <a:extLst>
              <a:ext uri="{FF2B5EF4-FFF2-40B4-BE49-F238E27FC236}">
                <a16:creationId xmlns:a16="http://schemas.microsoft.com/office/drawing/2014/main" id="{C73C98FE-5ACA-4C34-AF12-CE9CAFBA7F93}"/>
              </a:ext>
            </a:extLst>
          </p:cNvPr>
          <p:cNvGraphicFramePr>
            <a:graphicFrameLocks noChangeAspect="1"/>
          </p:cNvGraphicFramePr>
          <p:nvPr>
            <p:extLst>
              <p:ext uri="{D42A27DB-BD31-4B8C-83A1-F6EECF244321}">
                <p14:modId xmlns:p14="http://schemas.microsoft.com/office/powerpoint/2010/main" val="260395105"/>
              </p:ext>
            </p:extLst>
          </p:nvPr>
        </p:nvGraphicFramePr>
        <p:xfrm>
          <a:off x="4782385" y="1952973"/>
          <a:ext cx="679450" cy="842963"/>
        </p:xfrm>
        <a:graphic>
          <a:graphicData uri="http://schemas.openxmlformats.org/presentationml/2006/ole">
            <mc:AlternateContent xmlns:mc="http://schemas.openxmlformats.org/markup-compatibility/2006">
              <mc:Choice xmlns:v="urn:schemas-microsoft-com:vml" Requires="v">
                <p:oleObj name="Equation" r:id="rId3" imgW="368280" imgH="457200" progId="Equation.DSMT4">
                  <p:embed/>
                </p:oleObj>
              </mc:Choice>
              <mc:Fallback>
                <p:oleObj name="Equation" r:id="rId3" imgW="368280" imgH="457200" progId="Equation.DSMT4">
                  <p:embed/>
                  <p:pic>
                    <p:nvPicPr>
                      <p:cNvPr id="14" name="Object 4">
                        <a:extLst>
                          <a:ext uri="{FF2B5EF4-FFF2-40B4-BE49-F238E27FC236}">
                            <a16:creationId xmlns:a16="http://schemas.microsoft.com/office/drawing/2014/main" id="{C73C98FE-5ACA-4C34-AF12-CE9CAFBA7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385" y="1952973"/>
                        <a:ext cx="679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7">
            <a:extLst>
              <a:ext uri="{FF2B5EF4-FFF2-40B4-BE49-F238E27FC236}">
                <a16:creationId xmlns:a16="http://schemas.microsoft.com/office/drawing/2014/main" id="{3805DA8C-865E-4104-A79F-A65AE21E0E1D}"/>
              </a:ext>
            </a:extLst>
          </p:cNvPr>
          <p:cNvGraphicFramePr>
            <a:graphicFrameLocks noChangeAspect="1"/>
          </p:cNvGraphicFramePr>
          <p:nvPr>
            <p:extLst>
              <p:ext uri="{D42A27DB-BD31-4B8C-83A1-F6EECF244321}">
                <p14:modId xmlns:p14="http://schemas.microsoft.com/office/powerpoint/2010/main" val="999913324"/>
              </p:ext>
            </p:extLst>
          </p:nvPr>
        </p:nvGraphicFramePr>
        <p:xfrm>
          <a:off x="2133835" y="2093468"/>
          <a:ext cx="1897063" cy="561975"/>
        </p:xfrm>
        <a:graphic>
          <a:graphicData uri="http://schemas.openxmlformats.org/presentationml/2006/ole">
            <mc:AlternateContent xmlns:mc="http://schemas.openxmlformats.org/markup-compatibility/2006">
              <mc:Choice xmlns:v="urn:schemas-microsoft-com:vml" Requires="v">
                <p:oleObj name="Equation" r:id="rId5" imgW="1028520" imgH="304560" progId="Equation.DSMT4">
                  <p:embed/>
                </p:oleObj>
              </mc:Choice>
              <mc:Fallback>
                <p:oleObj name="Equation" r:id="rId5" imgW="1028520" imgH="304560" progId="Equation.DSMT4">
                  <p:embed/>
                  <p:pic>
                    <p:nvPicPr>
                      <p:cNvPr id="16" name="Object 7">
                        <a:extLst>
                          <a:ext uri="{FF2B5EF4-FFF2-40B4-BE49-F238E27FC236}">
                            <a16:creationId xmlns:a16="http://schemas.microsoft.com/office/drawing/2014/main" id="{3805DA8C-865E-4104-A79F-A65AE21E0E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835" y="2093468"/>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Box 19">
            <a:extLst>
              <a:ext uri="{FF2B5EF4-FFF2-40B4-BE49-F238E27FC236}">
                <a16:creationId xmlns:a16="http://schemas.microsoft.com/office/drawing/2014/main" id="{5B9343A6-39E1-4A5C-83FB-D51662723649}"/>
              </a:ext>
            </a:extLst>
          </p:cNvPr>
          <p:cNvSpPr txBox="1"/>
          <p:nvPr/>
        </p:nvSpPr>
        <p:spPr>
          <a:xfrm>
            <a:off x="4128923" y="2189789"/>
            <a:ext cx="635863" cy="369332"/>
          </a:xfrm>
          <a:prstGeom prst="rect">
            <a:avLst/>
          </a:prstGeom>
          <a:noFill/>
        </p:spPr>
        <p:txBody>
          <a:bodyPr wrap="square">
            <a:spAutoFit/>
          </a:bodyPr>
          <a:lstStyle/>
          <a:p>
            <a:r>
              <a:rPr lang="en-US" altLang="en-US" dirty="0"/>
              <a:t>and</a:t>
            </a:r>
            <a:endParaRPr lang="en-US" altLang="en-US" sz="1800" dirty="0"/>
          </a:p>
        </p:txBody>
      </p:sp>
      <p:sp>
        <p:nvSpPr>
          <p:cNvPr id="11" name="TextBox 10">
            <a:extLst>
              <a:ext uri="{FF2B5EF4-FFF2-40B4-BE49-F238E27FC236}">
                <a16:creationId xmlns:a16="http://schemas.microsoft.com/office/drawing/2014/main" id="{6F4D46F6-0D6F-4F23-90B1-B6C4B4712C50}"/>
              </a:ext>
            </a:extLst>
          </p:cNvPr>
          <p:cNvSpPr txBox="1"/>
          <p:nvPr/>
        </p:nvSpPr>
        <p:spPr>
          <a:xfrm>
            <a:off x="5516273" y="2189789"/>
            <a:ext cx="1426210" cy="369332"/>
          </a:xfrm>
          <a:prstGeom prst="rect">
            <a:avLst/>
          </a:prstGeom>
          <a:noFill/>
        </p:spPr>
        <p:txBody>
          <a:bodyPr wrap="square">
            <a:spAutoFit/>
          </a:bodyPr>
          <a:lstStyle/>
          <a:p>
            <a:r>
              <a:rPr lang="en-US" altLang="en-US" sz="1800" dirty="0"/>
              <a:t>, we get</a:t>
            </a:r>
          </a:p>
        </p:txBody>
      </p:sp>
      <p:graphicFrame>
        <p:nvGraphicFramePr>
          <p:cNvPr id="12" name="Object 4">
            <a:extLst>
              <a:ext uri="{FF2B5EF4-FFF2-40B4-BE49-F238E27FC236}">
                <a16:creationId xmlns:a16="http://schemas.microsoft.com/office/drawing/2014/main" id="{44C6559F-37D5-4C52-9ADC-820E795DABA1}"/>
              </a:ext>
            </a:extLst>
          </p:cNvPr>
          <p:cNvGraphicFramePr>
            <a:graphicFrameLocks noChangeAspect="1"/>
          </p:cNvGraphicFramePr>
          <p:nvPr>
            <p:extLst>
              <p:ext uri="{D42A27DB-BD31-4B8C-83A1-F6EECF244321}">
                <p14:modId xmlns:p14="http://schemas.microsoft.com/office/powerpoint/2010/main" val="3678563098"/>
              </p:ext>
            </p:extLst>
          </p:nvPr>
        </p:nvGraphicFramePr>
        <p:xfrm>
          <a:off x="6916738" y="1892300"/>
          <a:ext cx="3209925" cy="938213"/>
        </p:xfrm>
        <a:graphic>
          <a:graphicData uri="http://schemas.openxmlformats.org/presentationml/2006/ole">
            <mc:AlternateContent xmlns:mc="http://schemas.openxmlformats.org/markup-compatibility/2006">
              <mc:Choice xmlns:v="urn:schemas-microsoft-com:vml" Requires="v">
                <p:oleObj name="Equation" r:id="rId7" imgW="1739880" imgH="507960" progId="Equation.DSMT4">
                  <p:embed/>
                </p:oleObj>
              </mc:Choice>
              <mc:Fallback>
                <p:oleObj name="Equation" r:id="rId7" imgW="1739880" imgH="507960" progId="Equation.DSMT4">
                  <p:embed/>
                  <p:pic>
                    <p:nvPicPr>
                      <p:cNvPr id="12" name="Object 4">
                        <a:extLst>
                          <a:ext uri="{FF2B5EF4-FFF2-40B4-BE49-F238E27FC236}">
                            <a16:creationId xmlns:a16="http://schemas.microsoft.com/office/drawing/2014/main" id="{44C6559F-37D5-4C52-9ADC-820E795DABA1}"/>
                          </a:ext>
                        </a:extLst>
                      </p:cNvPr>
                      <p:cNvPicPr>
                        <a:picLocks noChangeAspect="1" noChangeArrowheads="1"/>
                      </p:cNvPicPr>
                      <p:nvPr/>
                    </p:nvPicPr>
                    <p:blipFill>
                      <a:blip r:embed="rId8"/>
                      <a:srcRect/>
                      <a:stretch>
                        <a:fillRect/>
                      </a:stretch>
                    </p:blipFill>
                    <p:spPr bwMode="auto">
                      <a:xfrm>
                        <a:off x="6916738" y="1892300"/>
                        <a:ext cx="320992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2">
            <a:extLst>
              <a:ext uri="{FF2B5EF4-FFF2-40B4-BE49-F238E27FC236}">
                <a16:creationId xmlns:a16="http://schemas.microsoft.com/office/drawing/2014/main" id="{1D2B7D6B-F77B-43A7-AC51-CE03D399D0F1}"/>
              </a:ext>
            </a:extLst>
          </p:cNvPr>
          <p:cNvSpPr txBox="1"/>
          <p:nvPr/>
        </p:nvSpPr>
        <p:spPr>
          <a:xfrm>
            <a:off x="789272" y="2189789"/>
            <a:ext cx="2103583" cy="646331"/>
          </a:xfrm>
          <a:prstGeom prst="rect">
            <a:avLst/>
          </a:prstGeom>
          <a:noFill/>
        </p:spPr>
        <p:txBody>
          <a:bodyPr wrap="square">
            <a:spAutoFit/>
          </a:bodyPr>
          <a:lstStyle/>
          <a:p>
            <a:r>
              <a:rPr lang="en-US" altLang="en-US" sz="1800" dirty="0"/>
              <a:t>Now, using </a:t>
            </a:r>
          </a:p>
          <a:p>
            <a:endParaRPr lang="en-US" altLang="en-US" sz="1800" dirty="0"/>
          </a:p>
        </p:txBody>
      </p:sp>
      <p:sp>
        <p:nvSpPr>
          <p:cNvPr id="22" name="TextBox 21">
            <a:extLst>
              <a:ext uri="{FF2B5EF4-FFF2-40B4-BE49-F238E27FC236}">
                <a16:creationId xmlns:a16="http://schemas.microsoft.com/office/drawing/2014/main" id="{34A5AA42-EEC6-4642-9263-C9279DACCFC5}"/>
              </a:ext>
            </a:extLst>
          </p:cNvPr>
          <p:cNvSpPr txBox="1"/>
          <p:nvPr/>
        </p:nvSpPr>
        <p:spPr>
          <a:xfrm>
            <a:off x="3392968" y="2622978"/>
            <a:ext cx="355854" cy="1003352"/>
          </a:xfrm>
          <a:prstGeom prst="rect">
            <a:avLst/>
          </a:prstGeom>
          <a:solidFill>
            <a:srgbClr val="FFFF00"/>
          </a:solidFill>
          <a:ln>
            <a:solidFill>
              <a:schemeClr val="tx1"/>
            </a:solidFill>
          </a:ln>
        </p:spPr>
        <p:txBody>
          <a:bodyPr wrap="square">
            <a:spAutoFit/>
          </a:bodyPr>
          <a:lstStyle/>
          <a:p>
            <a:pPr algn="ctr" eaLnBrk="1" hangingPunct="1">
              <a:spcBef>
                <a:spcPct val="20000"/>
              </a:spcBef>
            </a:pPr>
            <a:r>
              <a:rPr lang="en-US" altLang="en-US" sz="1600" dirty="0"/>
              <a:t>X</a:t>
            </a:r>
            <a:endParaRPr lang="en-US" sz="1600" dirty="0"/>
          </a:p>
          <a:p>
            <a:pPr algn="ctr" eaLnBrk="1" hangingPunct="1">
              <a:spcBef>
                <a:spcPct val="20000"/>
              </a:spcBef>
            </a:pPr>
            <a:endParaRPr lang="en-US" sz="2000" dirty="0"/>
          </a:p>
          <a:p>
            <a:pPr algn="ctr" eaLnBrk="1" hangingPunct="1">
              <a:spcBef>
                <a:spcPct val="20000"/>
              </a:spcBef>
            </a:pPr>
            <a:endParaRPr lang="en-US" sz="1600" dirty="0"/>
          </a:p>
        </p:txBody>
      </p:sp>
      <p:sp>
        <p:nvSpPr>
          <p:cNvPr id="23" name="TextBox 22">
            <a:extLst>
              <a:ext uri="{FF2B5EF4-FFF2-40B4-BE49-F238E27FC236}">
                <a16:creationId xmlns:a16="http://schemas.microsoft.com/office/drawing/2014/main" id="{9DE14291-2F26-43D1-BDA1-6F91A55D3A1C}"/>
              </a:ext>
            </a:extLst>
          </p:cNvPr>
          <p:cNvSpPr txBox="1"/>
          <p:nvPr/>
        </p:nvSpPr>
        <p:spPr>
          <a:xfrm>
            <a:off x="2438122" y="3274550"/>
            <a:ext cx="497505"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1/y</a:t>
            </a:r>
            <a:endParaRPr lang="en-US" sz="1600" dirty="0"/>
          </a:p>
        </p:txBody>
      </p:sp>
      <p:graphicFrame>
        <p:nvGraphicFramePr>
          <p:cNvPr id="21" name="Object 7">
            <a:extLst>
              <a:ext uri="{FF2B5EF4-FFF2-40B4-BE49-F238E27FC236}">
                <a16:creationId xmlns:a16="http://schemas.microsoft.com/office/drawing/2014/main" id="{CD38A836-AE31-4984-B16E-A952AEFCC49B}"/>
              </a:ext>
            </a:extLst>
          </p:cNvPr>
          <p:cNvGraphicFramePr>
            <a:graphicFrameLocks noChangeAspect="1"/>
          </p:cNvGraphicFramePr>
          <p:nvPr>
            <p:extLst>
              <p:ext uri="{D42A27DB-BD31-4B8C-83A1-F6EECF244321}">
                <p14:modId xmlns:p14="http://schemas.microsoft.com/office/powerpoint/2010/main" val="3847460844"/>
              </p:ext>
            </p:extLst>
          </p:nvPr>
        </p:nvGraphicFramePr>
        <p:xfrm>
          <a:off x="1691546" y="2865559"/>
          <a:ext cx="2644775" cy="1616075"/>
        </p:xfrm>
        <a:graphic>
          <a:graphicData uri="http://schemas.openxmlformats.org/presentationml/2006/ole">
            <mc:AlternateContent xmlns:mc="http://schemas.openxmlformats.org/markup-compatibility/2006">
              <mc:Choice xmlns:v="urn:schemas-microsoft-com:vml" Requires="v">
                <p:oleObj name="Equation" r:id="rId9" imgW="1434960" imgH="876240" progId="Equation.DSMT4">
                  <p:embed/>
                </p:oleObj>
              </mc:Choice>
              <mc:Fallback>
                <p:oleObj name="Equation" r:id="rId9" imgW="1434960" imgH="876240" progId="Equation.DSMT4">
                  <p:embed/>
                  <p:pic>
                    <p:nvPicPr>
                      <p:cNvPr id="21" name="Object 7">
                        <a:extLst>
                          <a:ext uri="{FF2B5EF4-FFF2-40B4-BE49-F238E27FC236}">
                            <a16:creationId xmlns:a16="http://schemas.microsoft.com/office/drawing/2014/main" id="{CD38A836-AE31-4984-B16E-A952AEFCC49B}"/>
                          </a:ext>
                        </a:extLst>
                      </p:cNvPr>
                      <p:cNvPicPr>
                        <a:picLocks noChangeAspect="1" noChangeArrowheads="1"/>
                      </p:cNvPicPr>
                      <p:nvPr/>
                    </p:nvPicPr>
                    <p:blipFill>
                      <a:blip r:embed="rId10"/>
                      <a:srcRect/>
                      <a:stretch>
                        <a:fillRect/>
                      </a:stretch>
                    </p:blipFill>
                    <p:spPr bwMode="auto">
                      <a:xfrm>
                        <a:off x="1691546" y="2865559"/>
                        <a:ext cx="2644775"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Arrow: Right 23">
            <a:extLst>
              <a:ext uri="{FF2B5EF4-FFF2-40B4-BE49-F238E27FC236}">
                <a16:creationId xmlns:a16="http://schemas.microsoft.com/office/drawing/2014/main" id="{FDA1B7E0-F9B7-4BEC-A542-CED6AA665FC7}"/>
              </a:ext>
            </a:extLst>
          </p:cNvPr>
          <p:cNvSpPr/>
          <p:nvPr/>
        </p:nvSpPr>
        <p:spPr>
          <a:xfrm>
            <a:off x="4855443" y="3368797"/>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Substitute</a:t>
            </a:r>
          </a:p>
        </p:txBody>
      </p:sp>
      <p:graphicFrame>
        <p:nvGraphicFramePr>
          <p:cNvPr id="25" name="Object 7">
            <a:extLst>
              <a:ext uri="{FF2B5EF4-FFF2-40B4-BE49-F238E27FC236}">
                <a16:creationId xmlns:a16="http://schemas.microsoft.com/office/drawing/2014/main" id="{A869B59C-4AEE-455A-9210-DD0B0CE1B16C}"/>
              </a:ext>
            </a:extLst>
          </p:cNvPr>
          <p:cNvGraphicFramePr>
            <a:graphicFrameLocks noChangeAspect="1"/>
          </p:cNvGraphicFramePr>
          <p:nvPr>
            <p:extLst>
              <p:ext uri="{D42A27DB-BD31-4B8C-83A1-F6EECF244321}">
                <p14:modId xmlns:p14="http://schemas.microsoft.com/office/powerpoint/2010/main" val="1616704583"/>
              </p:ext>
            </p:extLst>
          </p:nvPr>
        </p:nvGraphicFramePr>
        <p:xfrm>
          <a:off x="6664350" y="3170360"/>
          <a:ext cx="4139138" cy="1220610"/>
        </p:xfrm>
        <a:graphic>
          <a:graphicData uri="http://schemas.openxmlformats.org/presentationml/2006/ole">
            <mc:AlternateContent xmlns:mc="http://schemas.openxmlformats.org/markup-compatibility/2006">
              <mc:Choice xmlns:v="urn:schemas-microsoft-com:vml" Requires="v">
                <p:oleObj name="Equation" r:id="rId11" imgW="2412720" imgH="711000" progId="Equation.DSMT4">
                  <p:embed/>
                </p:oleObj>
              </mc:Choice>
              <mc:Fallback>
                <p:oleObj name="Equation" r:id="rId11" imgW="2412720" imgH="711000" progId="Equation.DSMT4">
                  <p:embed/>
                  <p:pic>
                    <p:nvPicPr>
                      <p:cNvPr id="25" name="Object 7">
                        <a:extLst>
                          <a:ext uri="{FF2B5EF4-FFF2-40B4-BE49-F238E27FC236}">
                            <a16:creationId xmlns:a16="http://schemas.microsoft.com/office/drawing/2014/main" id="{A869B59C-4AEE-455A-9210-DD0B0CE1B16C}"/>
                          </a:ext>
                        </a:extLst>
                      </p:cNvPr>
                      <p:cNvPicPr>
                        <a:picLocks noChangeAspect="1" noChangeArrowheads="1"/>
                      </p:cNvPicPr>
                      <p:nvPr/>
                    </p:nvPicPr>
                    <p:blipFill>
                      <a:blip r:embed="rId12"/>
                      <a:srcRect/>
                      <a:stretch>
                        <a:fillRect/>
                      </a:stretch>
                    </p:blipFill>
                    <p:spPr bwMode="auto">
                      <a:xfrm>
                        <a:off x="6664350" y="3170360"/>
                        <a:ext cx="4139138" cy="1220610"/>
                      </a:xfrm>
                      <a:prstGeom prst="rect">
                        <a:avLst/>
                      </a:prstGeom>
                      <a:noFill/>
                      <a:ln>
                        <a:noFill/>
                      </a:ln>
                      <a:effectLst/>
                    </p:spPr>
                  </p:pic>
                </p:oleObj>
              </mc:Fallback>
            </mc:AlternateContent>
          </a:graphicData>
        </a:graphic>
      </p:graphicFrame>
      <p:sp>
        <p:nvSpPr>
          <p:cNvPr id="26" name="Arrow: Right 25">
            <a:extLst>
              <a:ext uri="{FF2B5EF4-FFF2-40B4-BE49-F238E27FC236}">
                <a16:creationId xmlns:a16="http://schemas.microsoft.com/office/drawing/2014/main" id="{0392FB57-B402-4D67-954E-C834F5ED8BB3}"/>
              </a:ext>
            </a:extLst>
          </p:cNvPr>
          <p:cNvSpPr/>
          <p:nvPr/>
        </p:nvSpPr>
        <p:spPr>
          <a:xfrm>
            <a:off x="4872468" y="4499501"/>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Rearrange for y</a:t>
            </a:r>
          </a:p>
        </p:txBody>
      </p:sp>
      <p:graphicFrame>
        <p:nvGraphicFramePr>
          <p:cNvPr id="27" name="Object 7">
            <a:extLst>
              <a:ext uri="{FF2B5EF4-FFF2-40B4-BE49-F238E27FC236}">
                <a16:creationId xmlns:a16="http://schemas.microsoft.com/office/drawing/2014/main" id="{AC1A8AF0-C591-4675-A86D-F5291528C713}"/>
              </a:ext>
            </a:extLst>
          </p:cNvPr>
          <p:cNvGraphicFramePr>
            <a:graphicFrameLocks noChangeAspect="1"/>
          </p:cNvGraphicFramePr>
          <p:nvPr>
            <p:extLst>
              <p:ext uri="{D42A27DB-BD31-4B8C-83A1-F6EECF244321}">
                <p14:modId xmlns:p14="http://schemas.microsoft.com/office/powerpoint/2010/main" val="1796327486"/>
              </p:ext>
            </p:extLst>
          </p:nvPr>
        </p:nvGraphicFramePr>
        <p:xfrm>
          <a:off x="6542088" y="4424363"/>
          <a:ext cx="3448050" cy="1409700"/>
        </p:xfrm>
        <a:graphic>
          <a:graphicData uri="http://schemas.openxmlformats.org/presentationml/2006/ole">
            <mc:AlternateContent xmlns:mc="http://schemas.openxmlformats.org/markup-compatibility/2006">
              <mc:Choice xmlns:v="urn:schemas-microsoft-com:vml" Requires="v">
                <p:oleObj name="Equation" r:id="rId13" imgW="2298600" imgH="939600" progId="Equation.DSMT4">
                  <p:embed/>
                </p:oleObj>
              </mc:Choice>
              <mc:Fallback>
                <p:oleObj name="Equation" r:id="rId13" imgW="2298600" imgH="939600" progId="Equation.DSMT4">
                  <p:embed/>
                  <p:pic>
                    <p:nvPicPr>
                      <p:cNvPr id="27" name="Object 7">
                        <a:extLst>
                          <a:ext uri="{FF2B5EF4-FFF2-40B4-BE49-F238E27FC236}">
                            <a16:creationId xmlns:a16="http://schemas.microsoft.com/office/drawing/2014/main" id="{AC1A8AF0-C591-4675-A86D-F5291528C713}"/>
                          </a:ext>
                        </a:extLst>
                      </p:cNvPr>
                      <p:cNvPicPr>
                        <a:picLocks noChangeAspect="1" noChangeArrowheads="1"/>
                      </p:cNvPicPr>
                      <p:nvPr/>
                    </p:nvPicPr>
                    <p:blipFill>
                      <a:blip r:embed="rId14"/>
                      <a:srcRect/>
                      <a:stretch>
                        <a:fillRect/>
                      </a:stretch>
                    </p:blipFill>
                    <p:spPr bwMode="auto">
                      <a:xfrm>
                        <a:off x="6542088" y="4424363"/>
                        <a:ext cx="3448050" cy="14097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7351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22" grpId="0" animBg="1"/>
      <p:bldP spid="23" grpId="0" animBg="1"/>
      <p:bldP spid="24" grpId="0" animBg="1"/>
      <p:bldP spid="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r>
              <a:rPr lang="en-US" altLang="en-US" dirty="0"/>
              <a:t>We can now add climb performance in the W/P – W/S diagram using: </a:t>
            </a:r>
          </a:p>
          <a:p>
            <a:endParaRPr lang="en-US" altLang="en-US" sz="2000" dirty="0"/>
          </a:p>
          <a:p>
            <a:endParaRPr lang="en-US" altLang="en-US" sz="2000" dirty="0"/>
          </a:p>
          <a:p>
            <a:endParaRPr lang="en-US" altLang="en-US" sz="3200" dirty="0"/>
          </a:p>
          <a:p>
            <a:pPr marL="0" indent="0" eaLnBrk="1" hangingPunct="1">
              <a:spcBef>
                <a:spcPct val="20000"/>
              </a:spcBef>
              <a:buNone/>
            </a:pPr>
            <a:r>
              <a:rPr lang="en-US" altLang="en-US" dirty="0"/>
              <a:t>Example calculation:</a:t>
            </a:r>
          </a:p>
        </p:txBody>
      </p:sp>
      <p:sp>
        <p:nvSpPr>
          <p:cNvPr id="18" name="TextBox 17">
            <a:extLst>
              <a:ext uri="{FF2B5EF4-FFF2-40B4-BE49-F238E27FC236}">
                <a16:creationId xmlns:a16="http://schemas.microsoft.com/office/drawing/2014/main" id="{F8927FAA-E859-4324-8AB5-22D9EB953427}"/>
              </a:ext>
            </a:extLst>
          </p:cNvPr>
          <p:cNvSpPr txBox="1"/>
          <p:nvPr/>
        </p:nvSpPr>
        <p:spPr>
          <a:xfrm>
            <a:off x="1568918" y="3769375"/>
            <a:ext cx="7777213" cy="2031325"/>
          </a:xfrm>
          <a:prstGeom prst="rect">
            <a:avLst/>
          </a:prstGeom>
          <a:noFill/>
        </p:spPr>
        <p:txBody>
          <a:bodyPr wrap="square">
            <a:spAutoFit/>
          </a:bodyPr>
          <a:lstStyle/>
          <a:p>
            <a:pPr eaLnBrk="1" hangingPunct="1">
              <a:spcBef>
                <a:spcPct val="20000"/>
              </a:spcBef>
            </a:pPr>
            <a:r>
              <a:rPr lang="en-US" altLang="en-US" dirty="0"/>
              <a:t>c = 5 m/s at sea level</a:t>
            </a:r>
          </a:p>
          <a:p>
            <a:pPr eaLnBrk="1" hangingPunct="1">
              <a:spcBef>
                <a:spcPct val="20000"/>
              </a:spcBef>
            </a:pPr>
            <a:r>
              <a:rPr lang="en-US" altLang="en-US" dirty="0"/>
              <a:t>e = 0.70</a:t>
            </a:r>
          </a:p>
          <a:p>
            <a:pPr eaLnBrk="1" hangingPunct="1">
              <a:spcBef>
                <a:spcPct val="20000"/>
              </a:spcBef>
            </a:pPr>
            <a:r>
              <a:rPr lang="en-US" altLang="en-US" dirty="0" err="1"/>
              <a:t>C</a:t>
            </a:r>
            <a:r>
              <a:rPr lang="en-US" altLang="en-US" baseline="-25000" dirty="0" err="1"/>
              <a:t>Do</a:t>
            </a:r>
            <a:r>
              <a:rPr lang="en-US" altLang="en-US" dirty="0"/>
              <a:t> = 0.0335</a:t>
            </a:r>
          </a:p>
          <a:p>
            <a:pPr eaLnBrk="1" hangingPunct="1">
              <a:spcBef>
                <a:spcPct val="20000"/>
              </a:spcBef>
            </a:pPr>
            <a:r>
              <a:rPr lang="el-GR" altLang="en-US" dirty="0">
                <a:cs typeface="Tahoma" panose="020B0604030504040204" pitchFamily="34" charset="0"/>
              </a:rPr>
              <a:t>η</a:t>
            </a:r>
            <a:r>
              <a:rPr lang="en-US" altLang="en-US" baseline="-25000" dirty="0">
                <a:cs typeface="Tahoma" panose="020B0604030504040204" pitchFamily="34" charset="0"/>
              </a:rPr>
              <a:t>p </a:t>
            </a:r>
            <a:r>
              <a:rPr lang="en-US" altLang="en-US" dirty="0">
                <a:cs typeface="Tahoma" panose="020B0604030504040204" pitchFamily="34" charset="0"/>
              </a:rPr>
              <a:t>= 0.80</a:t>
            </a:r>
          </a:p>
          <a:p>
            <a:pPr eaLnBrk="1" hangingPunct="1">
              <a:spcBef>
                <a:spcPct val="20000"/>
              </a:spcBef>
            </a:pPr>
            <a:r>
              <a:rPr lang="en-US" altLang="en-US" dirty="0">
                <a:cs typeface="Tahoma" panose="020B0604030504040204" pitchFamily="34" charset="0"/>
              </a:rPr>
              <a:t>Power is take-off power =&gt; </a:t>
            </a:r>
            <a:r>
              <a:rPr lang="en-US" altLang="en-US" dirty="0" err="1">
                <a:cs typeface="Tahoma" panose="020B0604030504040204" pitchFamily="34" charset="0"/>
              </a:rPr>
              <a:t>P</a:t>
            </a:r>
            <a:r>
              <a:rPr lang="en-US" altLang="en-US" baseline="-25000" dirty="0" err="1">
                <a:cs typeface="Tahoma" panose="020B0604030504040204" pitchFamily="34" charset="0"/>
              </a:rPr>
              <a:t>br</a:t>
            </a:r>
            <a:r>
              <a:rPr lang="en-US" altLang="en-US" dirty="0">
                <a:cs typeface="Tahoma" panose="020B0604030504040204" pitchFamily="34" charset="0"/>
              </a:rPr>
              <a:t> = P</a:t>
            </a:r>
            <a:r>
              <a:rPr lang="en-US" altLang="en-US" baseline="-25000" dirty="0">
                <a:cs typeface="Tahoma" panose="020B0604030504040204" pitchFamily="34" charset="0"/>
              </a:rPr>
              <a:t>TO</a:t>
            </a:r>
          </a:p>
          <a:p>
            <a:pPr eaLnBrk="1" hangingPunct="1">
              <a:spcBef>
                <a:spcPct val="20000"/>
              </a:spcBef>
            </a:pPr>
            <a:r>
              <a:rPr lang="en-US" altLang="en-US" b="1" dirty="0">
                <a:cs typeface="Tahoma" panose="020B0604030504040204" pitchFamily="34" charset="0"/>
              </a:rPr>
              <a:t>A is still to be determined, so we can use several values to test the performance</a:t>
            </a:r>
            <a:endParaRPr lang="el-GR" altLang="en-US" b="1" dirty="0">
              <a:cs typeface="Tahoma" panose="020B0604030504040204" pitchFamily="34" charset="0"/>
            </a:endParaRPr>
          </a:p>
        </p:txBody>
      </p:sp>
      <p:grpSp>
        <p:nvGrpSpPr>
          <p:cNvPr id="4" name="Group 3">
            <a:extLst>
              <a:ext uri="{FF2B5EF4-FFF2-40B4-BE49-F238E27FC236}">
                <a16:creationId xmlns:a16="http://schemas.microsoft.com/office/drawing/2014/main" id="{7E8FF3CC-62DF-41F6-B114-A5B0F3C914EC}"/>
              </a:ext>
            </a:extLst>
          </p:cNvPr>
          <p:cNvGrpSpPr/>
          <p:nvPr/>
        </p:nvGrpSpPr>
        <p:grpSpPr>
          <a:xfrm>
            <a:off x="3986583" y="2019300"/>
            <a:ext cx="3448050" cy="1409700"/>
            <a:chOff x="6893412" y="3335558"/>
            <a:chExt cx="3448050" cy="1409700"/>
          </a:xfrm>
        </p:grpSpPr>
        <p:sp>
          <p:nvSpPr>
            <p:cNvPr id="15" name="TextBox 14">
              <a:extLst>
                <a:ext uri="{FF2B5EF4-FFF2-40B4-BE49-F238E27FC236}">
                  <a16:creationId xmlns:a16="http://schemas.microsoft.com/office/drawing/2014/main" id="{84C4B8B9-DAD6-4F8E-9153-9F37BE038A5E}"/>
                </a:ext>
              </a:extLst>
            </p:cNvPr>
            <p:cNvSpPr txBox="1"/>
            <p:nvPr/>
          </p:nvSpPr>
          <p:spPr>
            <a:xfrm>
              <a:off x="6893412" y="3335558"/>
              <a:ext cx="304423"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17" name="TextBox 16">
              <a:extLst>
                <a:ext uri="{FF2B5EF4-FFF2-40B4-BE49-F238E27FC236}">
                  <a16:creationId xmlns:a16="http://schemas.microsoft.com/office/drawing/2014/main" id="{00AC68E7-3D80-444F-A1A0-AD41D00EC3AF}"/>
                </a:ext>
              </a:extLst>
            </p:cNvPr>
            <p:cNvSpPr txBox="1"/>
            <p:nvPr/>
          </p:nvSpPr>
          <p:spPr>
            <a:xfrm>
              <a:off x="7915836" y="3762529"/>
              <a:ext cx="304424"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19" name="Object 7">
              <a:extLst>
                <a:ext uri="{FF2B5EF4-FFF2-40B4-BE49-F238E27FC236}">
                  <a16:creationId xmlns:a16="http://schemas.microsoft.com/office/drawing/2014/main" id="{20F86B4F-CF15-4BFE-B1D7-58261CD43766}"/>
                </a:ext>
              </a:extLst>
            </p:cNvPr>
            <p:cNvGraphicFramePr>
              <a:graphicFrameLocks noChangeAspect="1"/>
            </p:cNvGraphicFramePr>
            <p:nvPr>
              <p:extLst>
                <p:ext uri="{D42A27DB-BD31-4B8C-83A1-F6EECF244321}">
                  <p14:modId xmlns:p14="http://schemas.microsoft.com/office/powerpoint/2010/main" val="1206322019"/>
                </p:ext>
              </p:extLst>
            </p:nvPr>
          </p:nvGraphicFramePr>
          <p:xfrm>
            <a:off x="6893412" y="3335558"/>
            <a:ext cx="3448050" cy="1409700"/>
          </p:xfrm>
          <a:graphic>
            <a:graphicData uri="http://schemas.openxmlformats.org/presentationml/2006/ole">
              <mc:AlternateContent xmlns:mc="http://schemas.openxmlformats.org/markup-compatibility/2006">
                <mc:Choice xmlns:v="urn:schemas-microsoft-com:vml" Requires="v">
                  <p:oleObj name="Equation" r:id="rId3" imgW="2298600" imgH="939600" progId="Equation.DSMT4">
                    <p:embed/>
                  </p:oleObj>
                </mc:Choice>
                <mc:Fallback>
                  <p:oleObj name="Equation" r:id="rId3" imgW="2298600" imgH="939600" progId="Equation.DSMT4">
                    <p:embed/>
                    <p:pic>
                      <p:nvPicPr>
                        <p:cNvPr id="19" name="Object 7">
                          <a:extLst>
                            <a:ext uri="{FF2B5EF4-FFF2-40B4-BE49-F238E27FC236}">
                              <a16:creationId xmlns:a16="http://schemas.microsoft.com/office/drawing/2014/main" id="{20F86B4F-CF15-4BFE-B1D7-58261CD43766}"/>
                            </a:ext>
                          </a:extLst>
                        </p:cNvPr>
                        <p:cNvPicPr>
                          <a:picLocks noChangeAspect="1" noChangeArrowheads="1"/>
                        </p:cNvPicPr>
                        <p:nvPr/>
                      </p:nvPicPr>
                      <p:blipFill>
                        <a:blip r:embed="rId4"/>
                        <a:srcRect/>
                        <a:stretch>
                          <a:fillRect/>
                        </a:stretch>
                      </p:blipFill>
                      <p:spPr bwMode="auto">
                        <a:xfrm>
                          <a:off x="6893412" y="3335558"/>
                          <a:ext cx="3448050" cy="1409700"/>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1417604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graphicFrame>
        <p:nvGraphicFramePr>
          <p:cNvPr id="5" name="Object 9">
            <a:extLst>
              <a:ext uri="{FF2B5EF4-FFF2-40B4-BE49-F238E27FC236}">
                <a16:creationId xmlns:a16="http://schemas.microsoft.com/office/drawing/2014/main" id="{67947527-2A20-4C80-81CD-C5F24BC1B1A7}"/>
              </a:ext>
            </a:extLst>
          </p:cNvPr>
          <p:cNvGraphicFramePr>
            <a:graphicFrameLocks noChangeAspect="1"/>
          </p:cNvGraphicFramePr>
          <p:nvPr>
            <p:extLst>
              <p:ext uri="{D42A27DB-BD31-4B8C-83A1-F6EECF244321}">
                <p14:modId xmlns:p14="http://schemas.microsoft.com/office/powerpoint/2010/main" val="3858047327"/>
              </p:ext>
            </p:extLst>
          </p:nvPr>
        </p:nvGraphicFramePr>
        <p:xfrm>
          <a:off x="2167021" y="1706396"/>
          <a:ext cx="7857958" cy="4398962"/>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E258969F-B8AA-4F74-BC22-0C016861C82C}"/>
              </a:ext>
            </a:extLst>
          </p:cNvPr>
          <p:cNvGrpSpPr/>
          <p:nvPr/>
        </p:nvGrpSpPr>
        <p:grpSpPr>
          <a:xfrm>
            <a:off x="3197466" y="4331369"/>
            <a:ext cx="6235292" cy="972151"/>
            <a:chOff x="3892429" y="3233945"/>
            <a:chExt cx="6083584" cy="1547605"/>
          </a:xfrm>
        </p:grpSpPr>
        <p:sp>
          <p:nvSpPr>
            <p:cNvPr id="7" name="Freeform: Shape 6">
              <a:extLst>
                <a:ext uri="{FF2B5EF4-FFF2-40B4-BE49-F238E27FC236}">
                  <a16:creationId xmlns:a16="http://schemas.microsoft.com/office/drawing/2014/main" id="{76A7C7BF-E23D-4B22-8AB2-FE25E8138B07}"/>
                </a:ext>
              </a:extLst>
            </p:cNvPr>
            <p:cNvSpPr/>
            <p:nvPr/>
          </p:nvSpPr>
          <p:spPr>
            <a:xfrm flipH="1">
              <a:off x="3892429" y="3233945"/>
              <a:ext cx="6083584" cy="1547605"/>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0677" h="2132340">
                  <a:moveTo>
                    <a:pt x="0" y="2106639"/>
                  </a:moveTo>
                  <a:lnTo>
                    <a:pt x="5680677" y="2132340"/>
                  </a:lnTo>
                  <a:lnTo>
                    <a:pt x="5680677" y="0"/>
                  </a:lnTo>
                  <a:lnTo>
                    <a:pt x="4938646" y="287964"/>
                  </a:lnTo>
                  <a:cubicBezTo>
                    <a:pt x="4446399" y="386488"/>
                    <a:pt x="3540640" y="553613"/>
                    <a:pt x="2718427" y="654481"/>
                  </a:cubicBezTo>
                  <a:cubicBezTo>
                    <a:pt x="1896214" y="755349"/>
                    <a:pt x="591437" y="893935"/>
                    <a:pt x="5367" y="893171"/>
                  </a:cubicBezTo>
                  <a:lnTo>
                    <a:pt x="0" y="2106639"/>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2BDB01-169D-4D0E-B7AF-F85C68F25B09}"/>
                </a:ext>
              </a:extLst>
            </p:cNvPr>
            <p:cNvSpPr txBox="1"/>
            <p:nvPr/>
          </p:nvSpPr>
          <p:spPr>
            <a:xfrm>
              <a:off x="4143054" y="4200009"/>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82677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2 – Climb Rate Requirements (Propeller Aircraft)</a:t>
            </a:r>
          </a:p>
        </p:txBody>
      </p:sp>
      <p:graphicFrame>
        <p:nvGraphicFramePr>
          <p:cNvPr id="5" name="Object 6">
            <a:extLst>
              <a:ext uri="{FF2B5EF4-FFF2-40B4-BE49-F238E27FC236}">
                <a16:creationId xmlns:a16="http://schemas.microsoft.com/office/drawing/2014/main" id="{1B896B14-9068-40AA-A18D-6D40F3C090AB}"/>
              </a:ext>
            </a:extLst>
          </p:cNvPr>
          <p:cNvGraphicFramePr>
            <a:graphicFrameLocks noChangeAspect="1"/>
          </p:cNvGraphicFramePr>
          <p:nvPr>
            <p:extLst>
              <p:ext uri="{D42A27DB-BD31-4B8C-83A1-F6EECF244321}">
                <p14:modId xmlns:p14="http://schemas.microsoft.com/office/powerpoint/2010/main" val="3357858951"/>
              </p:ext>
            </p:extLst>
          </p:nvPr>
        </p:nvGraphicFramePr>
        <p:xfrm>
          <a:off x="1825324" y="1417638"/>
          <a:ext cx="8541352" cy="4678362"/>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a:extLst>
              <a:ext uri="{FF2B5EF4-FFF2-40B4-BE49-F238E27FC236}">
                <a16:creationId xmlns:a16="http://schemas.microsoft.com/office/drawing/2014/main" id="{6DF94BC9-0D06-408E-8655-627EF5CB0392}"/>
              </a:ext>
            </a:extLst>
          </p:cNvPr>
          <p:cNvGrpSpPr/>
          <p:nvPr/>
        </p:nvGrpSpPr>
        <p:grpSpPr>
          <a:xfrm>
            <a:off x="2501440" y="4206241"/>
            <a:ext cx="4987015" cy="1234122"/>
            <a:chOff x="2501440" y="4427621"/>
            <a:chExt cx="4171043" cy="1012741"/>
          </a:xfrm>
        </p:grpSpPr>
        <p:sp>
          <p:nvSpPr>
            <p:cNvPr id="7" name="Freeform: Shape 6">
              <a:extLst>
                <a:ext uri="{FF2B5EF4-FFF2-40B4-BE49-F238E27FC236}">
                  <a16:creationId xmlns:a16="http://schemas.microsoft.com/office/drawing/2014/main" id="{51496647-6C7B-44FD-B04E-C87F332ADA1B}"/>
                </a:ext>
              </a:extLst>
            </p:cNvPr>
            <p:cNvSpPr/>
            <p:nvPr/>
          </p:nvSpPr>
          <p:spPr>
            <a:xfrm flipH="1">
              <a:off x="2831705" y="4427621"/>
              <a:ext cx="3732723" cy="1012741"/>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0677" h="1981667">
                  <a:moveTo>
                    <a:pt x="0" y="1955966"/>
                  </a:moveTo>
                  <a:lnTo>
                    <a:pt x="5680677" y="1981667"/>
                  </a:lnTo>
                  <a:lnTo>
                    <a:pt x="5680677" y="0"/>
                  </a:lnTo>
                  <a:cubicBezTo>
                    <a:pt x="5297232" y="449192"/>
                    <a:pt x="3946098" y="441880"/>
                    <a:pt x="3000213" y="565630"/>
                  </a:cubicBezTo>
                  <a:cubicBezTo>
                    <a:pt x="2141246" y="604676"/>
                    <a:pt x="591437" y="743262"/>
                    <a:pt x="5367" y="742498"/>
                  </a:cubicBezTo>
                  <a:lnTo>
                    <a:pt x="0" y="1955966"/>
                  </a:ln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88AA096-8159-4D54-BBD7-17790EDB35A2}"/>
                </a:ext>
              </a:extLst>
            </p:cNvPr>
            <p:cNvSpPr txBox="1"/>
            <p:nvPr/>
          </p:nvSpPr>
          <p:spPr>
            <a:xfrm>
              <a:off x="2501440" y="5054216"/>
              <a:ext cx="4171043" cy="232001"/>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412516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dirty="0"/>
              <a:t>Besides climb speed, requirements also indicate climb rates (c/V)</a:t>
            </a:r>
          </a:p>
          <a:p>
            <a:r>
              <a:rPr lang="en-US" sz="2000" dirty="0"/>
              <a:t>Similarly to before: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altLang="en-US" sz="2000" dirty="0"/>
              <a:t>Maximizing for c/V leads to a value for C</a:t>
            </a:r>
            <a:r>
              <a:rPr lang="en-US" altLang="en-US" sz="2000" baseline="-25000" dirty="0"/>
              <a:t>L</a:t>
            </a:r>
            <a:r>
              <a:rPr lang="en-US" altLang="en-US" sz="2000" dirty="0"/>
              <a:t> which is very close to the maximum lift coefficient. This would result in a dangerous flight condition. It is best to use a safe margin of 0.2 on the </a:t>
            </a:r>
            <a:r>
              <a:rPr lang="en-US" altLang="en-US" sz="2000" dirty="0" err="1"/>
              <a:t>C</a:t>
            </a:r>
            <a:r>
              <a:rPr lang="en-US" altLang="en-US" sz="2000" baseline="-25000" dirty="0" err="1"/>
              <a:t>Lmax</a:t>
            </a:r>
            <a:r>
              <a:rPr lang="en-US" altLang="en-US" sz="2000" dirty="0"/>
              <a:t> and then construct lines for W/P versus W/S</a:t>
            </a:r>
          </a:p>
          <a:p>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Object 7">
            <a:extLst>
              <a:ext uri="{FF2B5EF4-FFF2-40B4-BE49-F238E27FC236}">
                <a16:creationId xmlns:a16="http://schemas.microsoft.com/office/drawing/2014/main" id="{7A8E671A-0014-4300-AD4A-188FEDD9B1CD}"/>
              </a:ext>
            </a:extLst>
          </p:cNvPr>
          <p:cNvGraphicFramePr>
            <a:graphicFrameLocks noChangeAspect="1"/>
          </p:cNvGraphicFramePr>
          <p:nvPr/>
        </p:nvGraphicFramePr>
        <p:xfrm>
          <a:off x="1123950" y="2513013"/>
          <a:ext cx="9945688" cy="1611312"/>
        </p:xfrm>
        <a:graphic>
          <a:graphicData uri="http://schemas.openxmlformats.org/presentationml/2006/ole">
            <mc:AlternateContent xmlns:mc="http://schemas.openxmlformats.org/markup-compatibility/2006">
              <mc:Choice xmlns:v="urn:schemas-microsoft-com:vml" Requires="v">
                <p:oleObj name="Equation" r:id="rId3" imgW="4394160" imgH="711000" progId="Equation.DSMT4">
                  <p:embed/>
                </p:oleObj>
              </mc:Choice>
              <mc:Fallback>
                <p:oleObj name="Equation" r:id="rId3" imgW="4394160" imgH="711000" progId="Equation.DSMT4">
                  <p:embed/>
                  <p:pic>
                    <p:nvPicPr>
                      <p:cNvPr id="11" name="Object 7">
                        <a:extLst>
                          <a:ext uri="{FF2B5EF4-FFF2-40B4-BE49-F238E27FC236}">
                            <a16:creationId xmlns:a16="http://schemas.microsoft.com/office/drawing/2014/main" id="{7A8E671A-0014-4300-AD4A-188FEDD9B1CD}"/>
                          </a:ext>
                        </a:extLst>
                      </p:cNvPr>
                      <p:cNvPicPr>
                        <a:picLocks noChangeAspect="1" noChangeArrowheads="1"/>
                      </p:cNvPicPr>
                      <p:nvPr/>
                    </p:nvPicPr>
                    <p:blipFill>
                      <a:blip r:embed="rId4"/>
                      <a:srcRect/>
                      <a:stretch>
                        <a:fillRect/>
                      </a:stretch>
                    </p:blipFill>
                    <p:spPr bwMode="auto">
                      <a:xfrm>
                        <a:off x="1123950" y="2513013"/>
                        <a:ext cx="9945688" cy="161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1">
            <a:extLst>
              <a:ext uri="{FF2B5EF4-FFF2-40B4-BE49-F238E27FC236}">
                <a16:creationId xmlns:a16="http://schemas.microsoft.com/office/drawing/2014/main" id="{B674BD6E-BF7F-43CA-9B84-7BA697DB5161}"/>
              </a:ext>
            </a:extLst>
          </p:cNvPr>
          <p:cNvGraphicFramePr>
            <a:graphicFrameLocks noChangeAspect="1"/>
          </p:cNvGraphicFramePr>
          <p:nvPr/>
        </p:nvGraphicFramePr>
        <p:xfrm>
          <a:off x="7044225" y="4207043"/>
          <a:ext cx="1620838" cy="769938"/>
        </p:xfrm>
        <a:graphic>
          <a:graphicData uri="http://schemas.openxmlformats.org/presentationml/2006/ole">
            <mc:AlternateContent xmlns:mc="http://schemas.openxmlformats.org/markup-compatibility/2006">
              <mc:Choice xmlns:v="urn:schemas-microsoft-com:vml" Requires="v">
                <p:oleObj name="Equation" r:id="rId5" imgW="1015920" imgH="482400" progId="Equation.DSMT4">
                  <p:embed/>
                </p:oleObj>
              </mc:Choice>
              <mc:Fallback>
                <p:oleObj name="Equation" r:id="rId5" imgW="1015920" imgH="482400" progId="Equation.DSMT4">
                  <p:embed/>
                  <p:pic>
                    <p:nvPicPr>
                      <p:cNvPr id="16" name="Object 11">
                        <a:extLst>
                          <a:ext uri="{FF2B5EF4-FFF2-40B4-BE49-F238E27FC236}">
                            <a16:creationId xmlns:a16="http://schemas.microsoft.com/office/drawing/2014/main" id="{B674BD6E-BF7F-43CA-9B84-7BA697DB5161}"/>
                          </a:ext>
                        </a:extLst>
                      </p:cNvPr>
                      <p:cNvPicPr>
                        <a:picLocks noChangeAspect="1" noChangeArrowheads="1"/>
                      </p:cNvPicPr>
                      <p:nvPr/>
                    </p:nvPicPr>
                    <p:blipFill>
                      <a:blip r:embed="rId6"/>
                      <a:srcRect/>
                      <a:stretch>
                        <a:fillRect/>
                      </a:stretch>
                    </p:blipFill>
                    <p:spPr bwMode="auto">
                      <a:xfrm>
                        <a:off x="7044225" y="4207043"/>
                        <a:ext cx="1620838" cy="769938"/>
                      </a:xfrm>
                      <a:prstGeom prst="rect">
                        <a:avLst/>
                      </a:prstGeom>
                      <a:noFill/>
                      <a:ln>
                        <a:noFill/>
                      </a:ln>
                      <a:effectLst/>
                    </p:spPr>
                  </p:pic>
                </p:oleObj>
              </mc:Fallback>
            </mc:AlternateContent>
          </a:graphicData>
        </a:graphic>
      </p:graphicFrame>
      <p:sp>
        <p:nvSpPr>
          <p:cNvPr id="20" name="Arrow: Right 19">
            <a:extLst>
              <a:ext uri="{FF2B5EF4-FFF2-40B4-BE49-F238E27FC236}">
                <a16:creationId xmlns:a16="http://schemas.microsoft.com/office/drawing/2014/main" id="{149380B2-B2BB-4315-9D09-F3935B20BD51}"/>
              </a:ext>
            </a:extLst>
          </p:cNvPr>
          <p:cNvSpPr/>
          <p:nvPr/>
        </p:nvSpPr>
        <p:spPr>
          <a:xfrm rot="4245540" flipH="1">
            <a:off x="7019586" y="3470191"/>
            <a:ext cx="931940"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Using</a:t>
            </a:r>
          </a:p>
        </p:txBody>
      </p:sp>
      <p:pic>
        <p:nvPicPr>
          <p:cNvPr id="3" name="Picture 2">
            <a:extLst>
              <a:ext uri="{FF2B5EF4-FFF2-40B4-BE49-F238E27FC236}">
                <a16:creationId xmlns:a16="http://schemas.microsoft.com/office/drawing/2014/main" id="{CCA6A7AA-6418-4C43-BC23-B735EAD02985}"/>
              </a:ext>
            </a:extLst>
          </p:cNvPr>
          <p:cNvPicPr>
            <a:picLocks noChangeAspect="1"/>
          </p:cNvPicPr>
          <p:nvPr/>
        </p:nvPicPr>
        <p:blipFill>
          <a:blip r:embed="rId7"/>
          <a:stretch>
            <a:fillRect/>
          </a:stretch>
        </p:blipFill>
        <p:spPr>
          <a:xfrm>
            <a:off x="11260400" y="1493970"/>
            <a:ext cx="688908" cy="615749"/>
          </a:xfrm>
          <a:prstGeom prst="rect">
            <a:avLst/>
          </a:prstGeom>
        </p:spPr>
      </p:pic>
    </p:spTree>
    <p:extLst>
      <p:ext uri="{BB962C8B-B14F-4D97-AF65-F5344CB8AC3E}">
        <p14:creationId xmlns:p14="http://schemas.microsoft.com/office/powerpoint/2010/main" val="3030984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r>
              <a:rPr lang="en-US" sz="2000" dirty="0"/>
              <a:t>As before, all values are known except P/W, W/S:</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r>
              <a:rPr lang="en-US" sz="2000" dirty="0"/>
              <a:t>Remember, we assumed:</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22" name="TextBox 21">
            <a:extLst>
              <a:ext uri="{FF2B5EF4-FFF2-40B4-BE49-F238E27FC236}">
                <a16:creationId xmlns:a16="http://schemas.microsoft.com/office/drawing/2014/main" id="{706220B0-14BE-4923-8352-FF4F1D3351BA}"/>
              </a:ext>
            </a:extLst>
          </p:cNvPr>
          <p:cNvSpPr txBox="1"/>
          <p:nvPr/>
        </p:nvSpPr>
        <p:spPr>
          <a:xfrm>
            <a:off x="2842385" y="2707616"/>
            <a:ext cx="468706"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1/y</a:t>
            </a:r>
            <a:endParaRPr lang="en-US" sz="1600" dirty="0"/>
          </a:p>
        </p:txBody>
      </p:sp>
      <p:sp>
        <p:nvSpPr>
          <p:cNvPr id="21" name="TextBox 20">
            <a:extLst>
              <a:ext uri="{FF2B5EF4-FFF2-40B4-BE49-F238E27FC236}">
                <a16:creationId xmlns:a16="http://schemas.microsoft.com/office/drawing/2014/main" id="{517C181B-A427-43F3-8142-BB57461540D3}"/>
              </a:ext>
            </a:extLst>
          </p:cNvPr>
          <p:cNvSpPr txBox="1"/>
          <p:nvPr/>
        </p:nvSpPr>
        <p:spPr>
          <a:xfrm>
            <a:off x="3542094" y="3119479"/>
            <a:ext cx="280563"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11" name="Object 7">
            <a:extLst>
              <a:ext uri="{FF2B5EF4-FFF2-40B4-BE49-F238E27FC236}">
                <a16:creationId xmlns:a16="http://schemas.microsoft.com/office/drawing/2014/main" id="{7A8E671A-0014-4300-AD4A-188FEDD9B1CD}"/>
              </a:ext>
            </a:extLst>
          </p:cNvPr>
          <p:cNvGraphicFramePr>
            <a:graphicFrameLocks noChangeAspect="1"/>
          </p:cNvGraphicFramePr>
          <p:nvPr>
            <p:extLst>
              <p:ext uri="{D42A27DB-BD31-4B8C-83A1-F6EECF244321}">
                <p14:modId xmlns:p14="http://schemas.microsoft.com/office/powerpoint/2010/main" val="1269147372"/>
              </p:ext>
            </p:extLst>
          </p:nvPr>
        </p:nvGraphicFramePr>
        <p:xfrm>
          <a:off x="2043696" y="2684959"/>
          <a:ext cx="3202071" cy="1169711"/>
        </p:xfrm>
        <a:graphic>
          <a:graphicData uri="http://schemas.openxmlformats.org/presentationml/2006/ole">
            <mc:AlternateContent xmlns:mc="http://schemas.openxmlformats.org/markup-compatibility/2006">
              <mc:Choice xmlns:v="urn:schemas-microsoft-com:vml" Requires="v">
                <p:oleObj name="Equation" r:id="rId2" imgW="1879560" imgH="685800" progId="Equation.DSMT4">
                  <p:embed/>
                </p:oleObj>
              </mc:Choice>
              <mc:Fallback>
                <p:oleObj name="Equation" r:id="rId2" imgW="1879560" imgH="685800" progId="Equation.DSMT4">
                  <p:embed/>
                  <p:pic>
                    <p:nvPicPr>
                      <p:cNvPr id="11" name="Object 7">
                        <a:extLst>
                          <a:ext uri="{FF2B5EF4-FFF2-40B4-BE49-F238E27FC236}">
                            <a16:creationId xmlns:a16="http://schemas.microsoft.com/office/drawing/2014/main" id="{7A8E671A-0014-4300-AD4A-188FEDD9B1CD}"/>
                          </a:ext>
                        </a:extLst>
                      </p:cNvPr>
                      <p:cNvPicPr>
                        <a:picLocks noChangeAspect="1" noChangeArrowheads="1"/>
                      </p:cNvPicPr>
                      <p:nvPr/>
                    </p:nvPicPr>
                    <p:blipFill>
                      <a:blip r:embed="rId3"/>
                      <a:srcRect/>
                      <a:stretch>
                        <a:fillRect/>
                      </a:stretch>
                    </p:blipFill>
                    <p:spPr bwMode="auto">
                      <a:xfrm>
                        <a:off x="2043696" y="2684959"/>
                        <a:ext cx="3202071" cy="1169711"/>
                      </a:xfrm>
                      <a:prstGeom prst="rect">
                        <a:avLst/>
                      </a:prstGeom>
                      <a:noFill/>
                      <a:ln>
                        <a:noFill/>
                      </a:ln>
                      <a:effectLst/>
                    </p:spPr>
                  </p:pic>
                </p:oleObj>
              </mc:Fallback>
            </mc:AlternateContent>
          </a:graphicData>
        </a:graphic>
      </p:graphicFrame>
      <p:sp>
        <p:nvSpPr>
          <p:cNvPr id="8" name="Arrow: Right 7">
            <a:extLst>
              <a:ext uri="{FF2B5EF4-FFF2-40B4-BE49-F238E27FC236}">
                <a16:creationId xmlns:a16="http://schemas.microsoft.com/office/drawing/2014/main" id="{C2AFB487-B9B3-47B2-81A3-568A87202F30}"/>
              </a:ext>
            </a:extLst>
          </p:cNvPr>
          <p:cNvSpPr/>
          <p:nvPr/>
        </p:nvSpPr>
        <p:spPr>
          <a:xfrm>
            <a:off x="5696520" y="2860593"/>
            <a:ext cx="1433106"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Rearranging for y</a:t>
            </a:r>
          </a:p>
        </p:txBody>
      </p:sp>
      <p:sp>
        <p:nvSpPr>
          <p:cNvPr id="24" name="TextBox 23">
            <a:extLst>
              <a:ext uri="{FF2B5EF4-FFF2-40B4-BE49-F238E27FC236}">
                <a16:creationId xmlns:a16="http://schemas.microsoft.com/office/drawing/2014/main" id="{674AFE43-11A3-4B1B-A55D-BFC68BE26385}"/>
              </a:ext>
            </a:extLst>
          </p:cNvPr>
          <p:cNvSpPr txBox="1"/>
          <p:nvPr/>
        </p:nvSpPr>
        <p:spPr>
          <a:xfrm>
            <a:off x="7785335" y="2707615"/>
            <a:ext cx="468706" cy="1381917"/>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eaLnBrk="1" hangingPunct="1">
              <a:spcBef>
                <a:spcPct val="20000"/>
              </a:spcBef>
            </a:pPr>
            <a:endParaRPr lang="en-US" altLang="en-US" sz="1400" dirty="0"/>
          </a:p>
          <a:p>
            <a:pPr algn="ctr" eaLnBrk="1" hangingPunct="1">
              <a:spcBef>
                <a:spcPct val="20000"/>
              </a:spcBef>
            </a:pPr>
            <a:r>
              <a:rPr lang="en-US" altLang="en-US" sz="1600" dirty="0"/>
              <a:t>y</a:t>
            </a:r>
            <a:endParaRPr lang="en-US" sz="1600" dirty="0"/>
          </a:p>
        </p:txBody>
      </p:sp>
      <p:sp>
        <p:nvSpPr>
          <p:cNvPr id="25" name="TextBox 24">
            <a:extLst>
              <a:ext uri="{FF2B5EF4-FFF2-40B4-BE49-F238E27FC236}">
                <a16:creationId xmlns:a16="http://schemas.microsoft.com/office/drawing/2014/main" id="{9CF8540D-09B4-47B7-9434-09B8155075AE}"/>
              </a:ext>
            </a:extLst>
          </p:cNvPr>
          <p:cNvSpPr txBox="1"/>
          <p:nvPr/>
        </p:nvSpPr>
        <p:spPr>
          <a:xfrm>
            <a:off x="8704794" y="3151601"/>
            <a:ext cx="280563"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26" name="Object 7">
            <a:extLst>
              <a:ext uri="{FF2B5EF4-FFF2-40B4-BE49-F238E27FC236}">
                <a16:creationId xmlns:a16="http://schemas.microsoft.com/office/drawing/2014/main" id="{43234D2B-AAE4-4F38-B9F4-0752B3A77974}"/>
              </a:ext>
            </a:extLst>
          </p:cNvPr>
          <p:cNvGraphicFramePr>
            <a:graphicFrameLocks noChangeAspect="1"/>
          </p:cNvGraphicFramePr>
          <p:nvPr>
            <p:extLst>
              <p:ext uri="{D42A27DB-BD31-4B8C-83A1-F6EECF244321}">
                <p14:modId xmlns:p14="http://schemas.microsoft.com/office/powerpoint/2010/main" val="1698079295"/>
              </p:ext>
            </p:extLst>
          </p:nvPr>
        </p:nvGraphicFramePr>
        <p:xfrm>
          <a:off x="7767638" y="2663825"/>
          <a:ext cx="3159125" cy="1212850"/>
        </p:xfrm>
        <a:graphic>
          <a:graphicData uri="http://schemas.openxmlformats.org/presentationml/2006/ole">
            <mc:AlternateContent xmlns:mc="http://schemas.openxmlformats.org/markup-compatibility/2006">
              <mc:Choice xmlns:v="urn:schemas-microsoft-com:vml" Requires="v">
                <p:oleObj name="Equation" r:id="rId4" imgW="1854000" imgH="711000" progId="Equation.DSMT4">
                  <p:embed/>
                </p:oleObj>
              </mc:Choice>
              <mc:Fallback>
                <p:oleObj name="Equation" r:id="rId4" imgW="1854000" imgH="711000" progId="Equation.DSMT4">
                  <p:embed/>
                  <p:pic>
                    <p:nvPicPr>
                      <p:cNvPr id="26" name="Object 7">
                        <a:extLst>
                          <a:ext uri="{FF2B5EF4-FFF2-40B4-BE49-F238E27FC236}">
                            <a16:creationId xmlns:a16="http://schemas.microsoft.com/office/drawing/2014/main" id="{43234D2B-AAE4-4F38-B9F4-0752B3A77974}"/>
                          </a:ext>
                        </a:extLst>
                      </p:cNvPr>
                      <p:cNvPicPr>
                        <a:picLocks noChangeAspect="1" noChangeArrowheads="1"/>
                      </p:cNvPicPr>
                      <p:nvPr/>
                    </p:nvPicPr>
                    <p:blipFill>
                      <a:blip r:embed="rId5"/>
                      <a:srcRect/>
                      <a:stretch>
                        <a:fillRect/>
                      </a:stretch>
                    </p:blipFill>
                    <p:spPr bwMode="auto">
                      <a:xfrm>
                        <a:off x="7767638" y="2663825"/>
                        <a:ext cx="3159125" cy="1212850"/>
                      </a:xfrm>
                      <a:prstGeom prst="rect">
                        <a:avLst/>
                      </a:prstGeom>
                      <a:noFill/>
                      <a:ln>
                        <a:noFill/>
                      </a:ln>
                      <a:effectLst/>
                    </p:spPr>
                  </p:pic>
                </p:oleObj>
              </mc:Fallback>
            </mc:AlternateContent>
          </a:graphicData>
        </a:graphic>
      </p:graphicFrame>
      <p:graphicFrame>
        <p:nvGraphicFramePr>
          <p:cNvPr id="27" name="Object 7">
            <a:extLst>
              <a:ext uri="{FF2B5EF4-FFF2-40B4-BE49-F238E27FC236}">
                <a16:creationId xmlns:a16="http://schemas.microsoft.com/office/drawing/2014/main" id="{C78B176E-5A3E-4521-B842-B052499E747E}"/>
              </a:ext>
            </a:extLst>
          </p:cNvPr>
          <p:cNvGraphicFramePr>
            <a:graphicFrameLocks noChangeAspect="1"/>
          </p:cNvGraphicFramePr>
          <p:nvPr>
            <p:extLst>
              <p:ext uri="{D42A27DB-BD31-4B8C-83A1-F6EECF244321}">
                <p14:modId xmlns:p14="http://schemas.microsoft.com/office/powerpoint/2010/main" val="2906207952"/>
              </p:ext>
            </p:extLst>
          </p:nvPr>
        </p:nvGraphicFramePr>
        <p:xfrm>
          <a:off x="6743269" y="5181620"/>
          <a:ext cx="1897063" cy="561975"/>
        </p:xfrm>
        <a:graphic>
          <a:graphicData uri="http://schemas.openxmlformats.org/presentationml/2006/ole">
            <mc:AlternateContent xmlns:mc="http://schemas.openxmlformats.org/markup-compatibility/2006">
              <mc:Choice xmlns:v="urn:schemas-microsoft-com:vml" Requires="v">
                <p:oleObj name="Equation" r:id="rId6" imgW="1028520" imgH="304560" progId="Equation.DSMT4">
                  <p:embed/>
                </p:oleObj>
              </mc:Choice>
              <mc:Fallback>
                <p:oleObj name="Equation" r:id="rId6" imgW="1028520" imgH="304560" progId="Equation.DSMT4">
                  <p:embed/>
                  <p:pic>
                    <p:nvPicPr>
                      <p:cNvPr id="27" name="Object 7">
                        <a:extLst>
                          <a:ext uri="{FF2B5EF4-FFF2-40B4-BE49-F238E27FC236}">
                            <a16:creationId xmlns:a16="http://schemas.microsoft.com/office/drawing/2014/main" id="{C78B176E-5A3E-4521-B842-B052499E74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269" y="5181620"/>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9">
            <a:extLst>
              <a:ext uri="{FF2B5EF4-FFF2-40B4-BE49-F238E27FC236}">
                <a16:creationId xmlns:a16="http://schemas.microsoft.com/office/drawing/2014/main" id="{0005BFAA-EFB4-4E7A-AC42-0C762A1FCDF6}"/>
              </a:ext>
            </a:extLst>
          </p:cNvPr>
          <p:cNvGraphicFramePr>
            <a:graphicFrameLocks noChangeAspect="1"/>
          </p:cNvGraphicFramePr>
          <p:nvPr>
            <p:extLst>
              <p:ext uri="{D42A27DB-BD31-4B8C-83A1-F6EECF244321}">
                <p14:modId xmlns:p14="http://schemas.microsoft.com/office/powerpoint/2010/main" val="3012683454"/>
              </p:ext>
            </p:extLst>
          </p:nvPr>
        </p:nvGraphicFramePr>
        <p:xfrm>
          <a:off x="4198937" y="5283804"/>
          <a:ext cx="1169988" cy="468312"/>
        </p:xfrm>
        <a:graphic>
          <a:graphicData uri="http://schemas.openxmlformats.org/presentationml/2006/ole">
            <mc:AlternateContent xmlns:mc="http://schemas.openxmlformats.org/markup-compatibility/2006">
              <mc:Choice xmlns:v="urn:schemas-microsoft-com:vml" Requires="v">
                <p:oleObj name="Equation" r:id="rId8" imgW="634680" imgH="253800" progId="Equation.DSMT4">
                  <p:embed/>
                </p:oleObj>
              </mc:Choice>
              <mc:Fallback>
                <p:oleObj name="Equation" r:id="rId8" imgW="634680" imgH="253800" progId="Equation.DSMT4">
                  <p:embed/>
                  <p:pic>
                    <p:nvPicPr>
                      <p:cNvPr id="28" name="Object 9">
                        <a:extLst>
                          <a:ext uri="{FF2B5EF4-FFF2-40B4-BE49-F238E27FC236}">
                            <a16:creationId xmlns:a16="http://schemas.microsoft.com/office/drawing/2014/main" id="{0005BFAA-EFB4-4E7A-AC42-0C762A1FCD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8937" y="5283804"/>
                        <a:ext cx="1169988"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Box 28">
            <a:extLst>
              <a:ext uri="{FF2B5EF4-FFF2-40B4-BE49-F238E27FC236}">
                <a16:creationId xmlns:a16="http://schemas.microsoft.com/office/drawing/2014/main" id="{F270C06F-A5A5-4F93-B762-8089BD3C0DEE}"/>
              </a:ext>
            </a:extLst>
          </p:cNvPr>
          <p:cNvSpPr txBox="1"/>
          <p:nvPr/>
        </p:nvSpPr>
        <p:spPr>
          <a:xfrm>
            <a:off x="5253653" y="5277942"/>
            <a:ext cx="1426210" cy="369332"/>
          </a:xfrm>
          <a:prstGeom prst="rect">
            <a:avLst/>
          </a:prstGeom>
          <a:noFill/>
        </p:spPr>
        <p:txBody>
          <a:bodyPr wrap="square">
            <a:spAutoFit/>
          </a:bodyPr>
          <a:lstStyle/>
          <a:p>
            <a:pPr algn="ctr"/>
            <a:r>
              <a:rPr lang="en-US" altLang="en-US" sz="1800" dirty="0"/>
              <a:t>and</a:t>
            </a:r>
          </a:p>
        </p:txBody>
      </p:sp>
      <p:sp>
        <p:nvSpPr>
          <p:cNvPr id="30" name="Arrow: Right 29">
            <a:extLst>
              <a:ext uri="{FF2B5EF4-FFF2-40B4-BE49-F238E27FC236}">
                <a16:creationId xmlns:a16="http://schemas.microsoft.com/office/drawing/2014/main" id="{17039CA5-0C18-40CD-BED3-2FD928EB8567}"/>
              </a:ext>
            </a:extLst>
          </p:cNvPr>
          <p:cNvSpPr/>
          <p:nvPr/>
        </p:nvSpPr>
        <p:spPr>
          <a:xfrm rot="18700620">
            <a:off x="8562470" y="4360666"/>
            <a:ext cx="1569460"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Substitute CL &amp; CD</a:t>
            </a:r>
          </a:p>
        </p:txBody>
      </p:sp>
    </p:spTree>
    <p:extLst>
      <p:ext uri="{BB962C8B-B14F-4D97-AF65-F5344CB8AC3E}">
        <p14:creationId xmlns:p14="http://schemas.microsoft.com/office/powerpoint/2010/main" val="312417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8" grpId="0" animBg="1"/>
      <p:bldP spid="24" grpId="0" animBg="1"/>
      <p:bldP spid="25"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altLang="en-US" sz="2000" dirty="0"/>
              <a:t>Example single engine driven propeller aircraft:</a:t>
            </a:r>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24" name="TextBox 23">
            <a:extLst>
              <a:ext uri="{FF2B5EF4-FFF2-40B4-BE49-F238E27FC236}">
                <a16:creationId xmlns:a16="http://schemas.microsoft.com/office/drawing/2014/main" id="{674AFE43-11A3-4B1B-A55D-BFC68BE26385}"/>
              </a:ext>
            </a:extLst>
          </p:cNvPr>
          <p:cNvSpPr txBox="1"/>
          <p:nvPr/>
        </p:nvSpPr>
        <p:spPr>
          <a:xfrm>
            <a:off x="7785335" y="2707615"/>
            <a:ext cx="468706" cy="1381917"/>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eaLnBrk="1" hangingPunct="1">
              <a:spcBef>
                <a:spcPct val="20000"/>
              </a:spcBef>
            </a:pPr>
            <a:endParaRPr lang="en-US" altLang="en-US" sz="1400" dirty="0"/>
          </a:p>
          <a:p>
            <a:pPr algn="ctr" eaLnBrk="1" hangingPunct="1">
              <a:spcBef>
                <a:spcPct val="20000"/>
              </a:spcBef>
            </a:pPr>
            <a:r>
              <a:rPr lang="en-US" altLang="en-US" sz="1600" dirty="0"/>
              <a:t>y</a:t>
            </a:r>
            <a:endParaRPr lang="en-US" sz="1600" dirty="0"/>
          </a:p>
        </p:txBody>
      </p:sp>
      <p:sp>
        <p:nvSpPr>
          <p:cNvPr id="25" name="TextBox 24">
            <a:extLst>
              <a:ext uri="{FF2B5EF4-FFF2-40B4-BE49-F238E27FC236}">
                <a16:creationId xmlns:a16="http://schemas.microsoft.com/office/drawing/2014/main" id="{9CF8540D-09B4-47B7-9434-09B8155075AE}"/>
              </a:ext>
            </a:extLst>
          </p:cNvPr>
          <p:cNvSpPr txBox="1"/>
          <p:nvPr/>
        </p:nvSpPr>
        <p:spPr>
          <a:xfrm>
            <a:off x="8704794" y="3151601"/>
            <a:ext cx="280563"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graphicFrame>
        <p:nvGraphicFramePr>
          <p:cNvPr id="26" name="Object 7">
            <a:extLst>
              <a:ext uri="{FF2B5EF4-FFF2-40B4-BE49-F238E27FC236}">
                <a16:creationId xmlns:a16="http://schemas.microsoft.com/office/drawing/2014/main" id="{43234D2B-AAE4-4F38-B9F4-0752B3A77974}"/>
              </a:ext>
            </a:extLst>
          </p:cNvPr>
          <p:cNvGraphicFramePr>
            <a:graphicFrameLocks noChangeAspect="1"/>
          </p:cNvGraphicFramePr>
          <p:nvPr>
            <p:extLst>
              <p:ext uri="{D42A27DB-BD31-4B8C-83A1-F6EECF244321}">
                <p14:modId xmlns:p14="http://schemas.microsoft.com/office/powerpoint/2010/main" val="762232712"/>
              </p:ext>
            </p:extLst>
          </p:nvPr>
        </p:nvGraphicFramePr>
        <p:xfrm>
          <a:off x="7767638" y="2663825"/>
          <a:ext cx="3159125" cy="1212850"/>
        </p:xfrm>
        <a:graphic>
          <a:graphicData uri="http://schemas.openxmlformats.org/presentationml/2006/ole">
            <mc:AlternateContent xmlns:mc="http://schemas.openxmlformats.org/markup-compatibility/2006">
              <mc:Choice xmlns:v="urn:schemas-microsoft-com:vml" Requires="v">
                <p:oleObj name="Equation" r:id="rId3" imgW="1854000" imgH="711000" progId="Equation.DSMT4">
                  <p:embed/>
                </p:oleObj>
              </mc:Choice>
              <mc:Fallback>
                <p:oleObj name="Equation" r:id="rId3" imgW="1854000" imgH="711000" progId="Equation.DSMT4">
                  <p:embed/>
                  <p:pic>
                    <p:nvPicPr>
                      <p:cNvPr id="26" name="Object 7">
                        <a:extLst>
                          <a:ext uri="{FF2B5EF4-FFF2-40B4-BE49-F238E27FC236}">
                            <a16:creationId xmlns:a16="http://schemas.microsoft.com/office/drawing/2014/main" id="{43234D2B-AAE4-4F38-B9F4-0752B3A77974}"/>
                          </a:ext>
                        </a:extLst>
                      </p:cNvPr>
                      <p:cNvPicPr>
                        <a:picLocks noChangeAspect="1" noChangeArrowheads="1"/>
                      </p:cNvPicPr>
                      <p:nvPr/>
                    </p:nvPicPr>
                    <p:blipFill>
                      <a:blip r:embed="rId4"/>
                      <a:srcRect/>
                      <a:stretch>
                        <a:fillRect/>
                      </a:stretch>
                    </p:blipFill>
                    <p:spPr bwMode="auto">
                      <a:xfrm>
                        <a:off x="7767638" y="2663825"/>
                        <a:ext cx="3159125" cy="1212850"/>
                      </a:xfrm>
                      <a:prstGeom prst="rect">
                        <a:avLst/>
                      </a:prstGeom>
                      <a:noFill/>
                      <a:ln>
                        <a:noFill/>
                      </a:ln>
                      <a:effectLst/>
                    </p:spPr>
                  </p:pic>
                </p:oleObj>
              </mc:Fallback>
            </mc:AlternateContent>
          </a:graphicData>
        </a:graphic>
      </p:graphicFrame>
      <p:sp>
        <p:nvSpPr>
          <p:cNvPr id="12" name="TextBox 11">
            <a:extLst>
              <a:ext uri="{FF2B5EF4-FFF2-40B4-BE49-F238E27FC236}">
                <a16:creationId xmlns:a16="http://schemas.microsoft.com/office/drawing/2014/main" id="{B6118C84-EE3D-48D8-B9B0-196C8990AA64}"/>
              </a:ext>
            </a:extLst>
          </p:cNvPr>
          <p:cNvSpPr txBox="1"/>
          <p:nvPr/>
        </p:nvSpPr>
        <p:spPr>
          <a:xfrm>
            <a:off x="1136635" y="2088388"/>
            <a:ext cx="6121666" cy="2363724"/>
          </a:xfrm>
          <a:prstGeom prst="rect">
            <a:avLst/>
          </a:prstGeom>
          <a:noFill/>
        </p:spPr>
        <p:txBody>
          <a:bodyPr wrap="square">
            <a:spAutoFit/>
          </a:bodyPr>
          <a:lstStyle/>
          <a:p>
            <a:pPr eaLnBrk="1" hangingPunct="1">
              <a:spcBef>
                <a:spcPct val="20000"/>
              </a:spcBef>
            </a:pPr>
            <a:r>
              <a:rPr lang="en-US" altLang="en-US" dirty="0"/>
              <a:t>c/V = 0.083 at sea level</a:t>
            </a:r>
          </a:p>
          <a:p>
            <a:pPr eaLnBrk="1" hangingPunct="1">
              <a:spcBef>
                <a:spcPct val="20000"/>
              </a:spcBef>
            </a:pPr>
            <a:r>
              <a:rPr lang="en-US" altLang="en-US" dirty="0"/>
              <a:t>e = 0.70</a:t>
            </a:r>
          </a:p>
          <a:p>
            <a:pPr eaLnBrk="1" hangingPunct="1">
              <a:spcBef>
                <a:spcPct val="20000"/>
              </a:spcBef>
            </a:pPr>
            <a:r>
              <a:rPr lang="en-US" altLang="en-US" dirty="0" err="1"/>
              <a:t>C</a:t>
            </a:r>
            <a:r>
              <a:rPr lang="en-US" altLang="en-US" baseline="-25000" dirty="0" err="1"/>
              <a:t>Do</a:t>
            </a:r>
            <a:r>
              <a:rPr lang="en-US" altLang="en-US" dirty="0"/>
              <a:t> = 0.0335</a:t>
            </a:r>
          </a:p>
          <a:p>
            <a:pPr eaLnBrk="1" hangingPunct="1">
              <a:spcBef>
                <a:spcPct val="20000"/>
              </a:spcBef>
            </a:pPr>
            <a:r>
              <a:rPr lang="el-GR" altLang="en-US" dirty="0">
                <a:cs typeface="Tahoma" panose="020B0604030504040204" pitchFamily="34" charset="0"/>
              </a:rPr>
              <a:t>η</a:t>
            </a:r>
            <a:r>
              <a:rPr lang="en-US" altLang="en-US" baseline="-25000" dirty="0">
                <a:cs typeface="Tahoma" panose="020B0604030504040204" pitchFamily="34" charset="0"/>
              </a:rPr>
              <a:t>p </a:t>
            </a:r>
            <a:r>
              <a:rPr lang="en-US" altLang="en-US" dirty="0">
                <a:cs typeface="Tahoma" panose="020B0604030504040204" pitchFamily="34" charset="0"/>
              </a:rPr>
              <a:t>= 0.80</a:t>
            </a:r>
          </a:p>
          <a:p>
            <a:pPr eaLnBrk="1" hangingPunct="1">
              <a:spcBef>
                <a:spcPct val="20000"/>
              </a:spcBef>
            </a:pPr>
            <a:r>
              <a:rPr lang="en-US" altLang="en-US" dirty="0">
                <a:cs typeface="Tahoma" panose="020B0604030504040204" pitchFamily="34" charset="0"/>
              </a:rPr>
              <a:t>Power is take-off power =&gt; </a:t>
            </a:r>
            <a:r>
              <a:rPr lang="en-US" altLang="en-US" dirty="0" err="1">
                <a:cs typeface="Tahoma" panose="020B0604030504040204" pitchFamily="34" charset="0"/>
              </a:rPr>
              <a:t>P</a:t>
            </a:r>
            <a:r>
              <a:rPr lang="en-US" altLang="en-US" baseline="-25000" dirty="0" err="1">
                <a:cs typeface="Tahoma" panose="020B0604030504040204" pitchFamily="34" charset="0"/>
              </a:rPr>
              <a:t>br</a:t>
            </a:r>
            <a:r>
              <a:rPr lang="en-US" altLang="en-US" dirty="0">
                <a:cs typeface="Tahoma" panose="020B0604030504040204" pitchFamily="34" charset="0"/>
              </a:rPr>
              <a:t> = P</a:t>
            </a:r>
            <a:r>
              <a:rPr lang="en-US" altLang="en-US" baseline="-25000" dirty="0">
                <a:cs typeface="Tahoma" panose="020B0604030504040204" pitchFamily="34" charset="0"/>
              </a:rPr>
              <a:t>TO</a:t>
            </a:r>
          </a:p>
          <a:p>
            <a:pPr eaLnBrk="1" hangingPunct="1">
              <a:spcBef>
                <a:spcPct val="20000"/>
              </a:spcBef>
            </a:pPr>
            <a:r>
              <a:rPr lang="en-US" altLang="en-US" dirty="0">
                <a:cs typeface="Tahoma" panose="020B0604030504040204" pitchFamily="34" charset="0"/>
              </a:rPr>
              <a:t>A is still to be determined</a:t>
            </a:r>
          </a:p>
          <a:p>
            <a:pPr eaLnBrk="1" hangingPunct="1">
              <a:spcBef>
                <a:spcPct val="20000"/>
              </a:spcBef>
            </a:pPr>
            <a:r>
              <a:rPr lang="en-US" altLang="en-US" dirty="0" err="1">
                <a:cs typeface="Tahoma" panose="020B0604030504040204" pitchFamily="34" charset="0"/>
              </a:rPr>
              <a:t>C</a:t>
            </a:r>
            <a:r>
              <a:rPr lang="en-US" altLang="en-US" baseline="-25000" dirty="0" err="1">
                <a:cs typeface="Tahoma" panose="020B0604030504040204" pitchFamily="34" charset="0"/>
              </a:rPr>
              <a:t>Lmax</a:t>
            </a:r>
            <a:r>
              <a:rPr lang="en-US" altLang="en-US" baseline="-25000" dirty="0">
                <a:cs typeface="Tahoma" panose="020B0604030504040204" pitchFamily="34" charset="0"/>
              </a:rPr>
              <a:t> </a:t>
            </a:r>
            <a:r>
              <a:rPr lang="en-US" altLang="en-US" dirty="0">
                <a:cs typeface="Tahoma" panose="020B0604030504040204" pitchFamily="34" charset="0"/>
              </a:rPr>
              <a:t>= 1.8 =&gt; C</a:t>
            </a:r>
            <a:r>
              <a:rPr lang="en-US" altLang="en-US" baseline="-25000" dirty="0">
                <a:cs typeface="Tahoma" panose="020B0604030504040204" pitchFamily="34" charset="0"/>
              </a:rPr>
              <a:t>L</a:t>
            </a:r>
            <a:r>
              <a:rPr lang="en-US" altLang="en-US" dirty="0">
                <a:cs typeface="Tahoma" panose="020B0604030504040204" pitchFamily="34" charset="0"/>
              </a:rPr>
              <a:t> = 1.6</a:t>
            </a:r>
            <a:endParaRPr lang="en-US" dirty="0"/>
          </a:p>
        </p:txBody>
      </p:sp>
    </p:spTree>
    <p:extLst>
      <p:ext uri="{BB962C8B-B14F-4D97-AF65-F5344CB8AC3E}">
        <p14:creationId xmlns:p14="http://schemas.microsoft.com/office/powerpoint/2010/main" val="1913275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graphicFrame>
        <p:nvGraphicFramePr>
          <p:cNvPr id="4" name="Object 4">
            <a:extLst>
              <a:ext uri="{FF2B5EF4-FFF2-40B4-BE49-F238E27FC236}">
                <a16:creationId xmlns:a16="http://schemas.microsoft.com/office/drawing/2014/main" id="{F8F4984B-EE10-4715-B580-4F7C9A0CB4B7}"/>
              </a:ext>
            </a:extLst>
          </p:cNvPr>
          <p:cNvGraphicFramePr>
            <a:graphicFrameLocks noChangeAspect="1"/>
          </p:cNvGraphicFramePr>
          <p:nvPr>
            <p:extLst>
              <p:ext uri="{D42A27DB-BD31-4B8C-83A1-F6EECF244321}">
                <p14:modId xmlns:p14="http://schemas.microsoft.com/office/powerpoint/2010/main" val="1563434599"/>
              </p:ext>
            </p:extLst>
          </p:nvPr>
        </p:nvGraphicFramePr>
        <p:xfrm>
          <a:off x="2137748" y="1512613"/>
          <a:ext cx="7670800" cy="4687888"/>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a:extLst>
              <a:ext uri="{FF2B5EF4-FFF2-40B4-BE49-F238E27FC236}">
                <a16:creationId xmlns:a16="http://schemas.microsoft.com/office/drawing/2014/main" id="{E258969F-B8AA-4F74-BC22-0C016861C82C}"/>
              </a:ext>
            </a:extLst>
          </p:cNvPr>
          <p:cNvGrpSpPr/>
          <p:nvPr/>
        </p:nvGrpSpPr>
        <p:grpSpPr>
          <a:xfrm>
            <a:off x="4031226" y="2517054"/>
            <a:ext cx="5406279" cy="2881437"/>
            <a:chOff x="3870201" y="3165516"/>
            <a:chExt cx="6111178" cy="1671114"/>
          </a:xfrm>
        </p:grpSpPr>
        <p:sp>
          <p:nvSpPr>
            <p:cNvPr id="7" name="Freeform: Shape 6">
              <a:extLst>
                <a:ext uri="{FF2B5EF4-FFF2-40B4-BE49-F238E27FC236}">
                  <a16:creationId xmlns:a16="http://schemas.microsoft.com/office/drawing/2014/main" id="{76A7C7BF-E23D-4B22-8AB2-FE25E8138B07}"/>
                </a:ext>
              </a:extLst>
            </p:cNvPr>
            <p:cNvSpPr/>
            <p:nvPr/>
          </p:nvSpPr>
          <p:spPr>
            <a:xfrm flipH="1">
              <a:off x="3870201" y="3165516"/>
              <a:ext cx="6111178" cy="1616033"/>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6444" h="2226622">
                  <a:moveTo>
                    <a:pt x="5011" y="2200921"/>
                  </a:moveTo>
                  <a:lnTo>
                    <a:pt x="5685688" y="2226622"/>
                  </a:lnTo>
                  <a:lnTo>
                    <a:pt x="5706444" y="0"/>
                  </a:lnTo>
                  <a:cubicBezTo>
                    <a:pt x="5382129" y="300197"/>
                    <a:pt x="5082779" y="525893"/>
                    <a:pt x="4621935" y="712232"/>
                  </a:cubicBezTo>
                  <a:cubicBezTo>
                    <a:pt x="4161091" y="898571"/>
                    <a:pt x="3772242" y="985738"/>
                    <a:pt x="2941380" y="1118033"/>
                  </a:cubicBezTo>
                  <a:cubicBezTo>
                    <a:pt x="2119167" y="1218901"/>
                    <a:pt x="586070" y="1381058"/>
                    <a:pt x="0" y="1380294"/>
                  </a:cubicBezTo>
                  <a:cubicBezTo>
                    <a:pt x="1670" y="1653836"/>
                    <a:pt x="3341" y="1927379"/>
                    <a:pt x="5011" y="220092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2BDB01-169D-4D0E-B7AF-F85C68F25B09}"/>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402068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3 – Climb Gradient Requirements (Propeller Aircraft)</a:t>
            </a:r>
          </a:p>
        </p:txBody>
      </p:sp>
      <p:graphicFrame>
        <p:nvGraphicFramePr>
          <p:cNvPr id="4" name="Object 5">
            <a:extLst>
              <a:ext uri="{FF2B5EF4-FFF2-40B4-BE49-F238E27FC236}">
                <a16:creationId xmlns:a16="http://schemas.microsoft.com/office/drawing/2014/main" id="{BECCA9CD-6E8A-4D7C-9CEF-385F836C9ACA}"/>
              </a:ext>
            </a:extLst>
          </p:cNvPr>
          <p:cNvGraphicFramePr>
            <a:graphicFrameLocks noChangeAspect="1"/>
          </p:cNvGraphicFramePr>
          <p:nvPr>
            <p:extLst>
              <p:ext uri="{D42A27DB-BD31-4B8C-83A1-F6EECF244321}">
                <p14:modId xmlns:p14="http://schemas.microsoft.com/office/powerpoint/2010/main" val="3063960789"/>
              </p:ext>
            </p:extLst>
          </p:nvPr>
        </p:nvGraphicFramePr>
        <p:xfrm>
          <a:off x="1825324" y="1417638"/>
          <a:ext cx="8541352" cy="458787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75A38FE-42FC-4A92-9D66-9541FF81DD54}"/>
              </a:ext>
            </a:extLst>
          </p:cNvPr>
          <p:cNvGrpSpPr/>
          <p:nvPr/>
        </p:nvGrpSpPr>
        <p:grpSpPr>
          <a:xfrm>
            <a:off x="3564734" y="4353026"/>
            <a:ext cx="3240327" cy="968464"/>
            <a:chOff x="3892429" y="3889973"/>
            <a:chExt cx="6088950" cy="946657"/>
          </a:xfrm>
        </p:grpSpPr>
        <p:sp>
          <p:nvSpPr>
            <p:cNvPr id="13" name="Freeform: Shape 12">
              <a:extLst>
                <a:ext uri="{FF2B5EF4-FFF2-40B4-BE49-F238E27FC236}">
                  <a16:creationId xmlns:a16="http://schemas.microsoft.com/office/drawing/2014/main" id="{6E361C0A-0E3E-43CE-8DEE-C14349845468}"/>
                </a:ext>
              </a:extLst>
            </p:cNvPr>
            <p:cNvSpPr/>
            <p:nvPr/>
          </p:nvSpPr>
          <p:spPr>
            <a:xfrm flipH="1">
              <a:off x="3892429" y="3889973"/>
              <a:ext cx="6088950" cy="89157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85688"/>
                <a:gd name="connsiteY0" fmla="*/ 1489174 h 1514875"/>
                <a:gd name="connsiteX1" fmla="*/ 5685688 w 5685688"/>
                <a:gd name="connsiteY1" fmla="*/ 1514875 h 1514875"/>
                <a:gd name="connsiteX2" fmla="*/ 5655778 w 5685688"/>
                <a:gd name="connsiteY2" fmla="*/ 286433 h 1514875"/>
                <a:gd name="connsiteX3" fmla="*/ 4621935 w 5685688"/>
                <a:gd name="connsiteY3" fmla="*/ 485 h 1514875"/>
                <a:gd name="connsiteX4" fmla="*/ 2941380 w 5685688"/>
                <a:gd name="connsiteY4" fmla="*/ 406286 h 1514875"/>
                <a:gd name="connsiteX5" fmla="*/ 0 w 5685688"/>
                <a:gd name="connsiteY5" fmla="*/ 668547 h 1514875"/>
                <a:gd name="connsiteX6" fmla="*/ 5011 w 5685688"/>
                <a:gd name="connsiteY6" fmla="*/ 1489174 h 1514875"/>
                <a:gd name="connsiteX0" fmla="*/ 5011 w 5685688"/>
                <a:gd name="connsiteY0" fmla="*/ 1489490 h 1515191"/>
                <a:gd name="connsiteX1" fmla="*/ 5685688 w 5685688"/>
                <a:gd name="connsiteY1" fmla="*/ 1515191 h 1515191"/>
                <a:gd name="connsiteX2" fmla="*/ 5655778 w 5685688"/>
                <a:gd name="connsiteY2" fmla="*/ 286749 h 1515191"/>
                <a:gd name="connsiteX3" fmla="*/ 4621935 w 5685688"/>
                <a:gd name="connsiteY3" fmla="*/ 801 h 1515191"/>
                <a:gd name="connsiteX4" fmla="*/ 2941380 w 5685688"/>
                <a:gd name="connsiteY4" fmla="*/ 406602 h 1515191"/>
                <a:gd name="connsiteX5" fmla="*/ 0 w 5685688"/>
                <a:gd name="connsiteY5" fmla="*/ 668863 h 1515191"/>
                <a:gd name="connsiteX6" fmla="*/ 5011 w 5685688"/>
                <a:gd name="connsiteY6" fmla="*/ 1489490 h 1515191"/>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5688" h="1228442">
                  <a:moveTo>
                    <a:pt x="5011" y="1202741"/>
                  </a:moveTo>
                  <a:lnTo>
                    <a:pt x="5685688" y="1228442"/>
                  </a:lnTo>
                  <a:lnTo>
                    <a:pt x="5655778" y="0"/>
                  </a:lnTo>
                  <a:cubicBezTo>
                    <a:pt x="5027459" y="53893"/>
                    <a:pt x="3148976" y="82977"/>
                    <a:pt x="2612131" y="167770"/>
                  </a:cubicBezTo>
                  <a:cubicBezTo>
                    <a:pt x="2075286" y="252563"/>
                    <a:pt x="3772242" y="-12442"/>
                    <a:pt x="2941380" y="119853"/>
                  </a:cubicBezTo>
                  <a:cubicBezTo>
                    <a:pt x="2119167" y="220721"/>
                    <a:pt x="586070" y="382878"/>
                    <a:pt x="0" y="382114"/>
                  </a:cubicBezTo>
                  <a:cubicBezTo>
                    <a:pt x="1670" y="655656"/>
                    <a:pt x="3341" y="929199"/>
                    <a:pt x="5011" y="120274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CC1E15D-3643-45E5-8277-F9C2A410FC27}"/>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262015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E71F-8F2F-4E23-97CB-81E4941A2F7B}"/>
              </a:ext>
            </a:extLst>
          </p:cNvPr>
          <p:cNvSpPr>
            <a:spLocks noGrp="1"/>
          </p:cNvSpPr>
          <p:nvPr>
            <p:ph type="title"/>
          </p:nvPr>
        </p:nvSpPr>
        <p:spPr/>
        <p:txBody>
          <a:bodyPr/>
          <a:lstStyle/>
          <a:p>
            <a:r>
              <a:rPr lang="en-US" dirty="0"/>
              <a:t>6.4.4 </a:t>
            </a:r>
            <a:r>
              <a:rPr lang="en-US" sz="3600" dirty="0"/>
              <a:t>Drag Polar &amp; Climb Behavior Requirements</a:t>
            </a:r>
            <a:endParaRPr lang="en-US" dirty="0"/>
          </a:p>
        </p:txBody>
      </p:sp>
      <p:sp>
        <p:nvSpPr>
          <p:cNvPr id="3" name="Content Placeholder 2">
            <a:extLst>
              <a:ext uri="{FF2B5EF4-FFF2-40B4-BE49-F238E27FC236}">
                <a16:creationId xmlns:a16="http://schemas.microsoft.com/office/drawing/2014/main" id="{6FD9B26E-CBAA-4592-B65C-CB30E9FFAAAF}"/>
              </a:ext>
            </a:extLst>
          </p:cNvPr>
          <p:cNvSpPr>
            <a:spLocks noGrp="1"/>
          </p:cNvSpPr>
          <p:nvPr>
            <p:ph idx="1"/>
          </p:nvPr>
        </p:nvSpPr>
        <p:spPr/>
        <p:txBody>
          <a:bodyPr/>
          <a:lstStyle/>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rPr>
              <a:t>The climb behavior additions to the T/W-W/S and W/P-W/S diagrams will be discussed in the following subsections:</a:t>
            </a:r>
          </a:p>
          <a:p>
            <a:pPr marL="0" marR="0" lvl="0" indent="0" algn="l" defTabSz="192881" rtl="0" eaLnBrk="1" fontAlgn="base" latinLnBrk="0" hangingPunct="1">
              <a:lnSpc>
                <a:spcPct val="100000"/>
              </a:lnSpc>
              <a:spcBef>
                <a:spcPct val="20000"/>
              </a:spcBef>
              <a:spcAft>
                <a:spcPct val="0"/>
              </a:spcAft>
              <a:buClrTx/>
              <a:buSzTx/>
              <a:buFont typeface="Arial" charset="0"/>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Drag polar and zero-lift drag</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Climb Rate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schemeClr>
                </a:solidFill>
                <a:effectLst/>
                <a:uLnTx/>
                <a:uFillTx/>
                <a:latin typeface="Calibri"/>
                <a:ea typeface="ＭＳ Ｐゴシック" charset="0"/>
              </a:rPr>
              <a:t>Climb Gradient for Propeller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Rate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a:ln>
                  <a:noFill/>
                </a:ln>
                <a:solidFill>
                  <a:prstClr val="black"/>
                </a:solidFill>
                <a:effectLst/>
                <a:uLnTx/>
                <a:uFillTx/>
                <a:latin typeface="Calibri"/>
                <a:ea typeface="ＭＳ Ｐゴシック" charset="0"/>
              </a:rPr>
              <a:t>Climb Gradient for Jet aircraft (+ example)</a:t>
            </a:r>
          </a:p>
          <a:p>
            <a:pPr marL="457200" marR="0" lvl="0" indent="-457200" algn="l" defTabSz="192881" rtl="0" eaLnBrk="1" fontAlgn="base" latinLnBrk="0" hangingPunct="1">
              <a:lnSpc>
                <a:spcPct val="100000"/>
              </a:lnSpc>
              <a:spcBef>
                <a:spcPct val="20000"/>
              </a:spcBef>
              <a:spcAft>
                <a:spcPct val="0"/>
              </a:spcAft>
              <a:buClrTx/>
              <a:buSzTx/>
              <a:buFont typeface="+mj-lt"/>
              <a:buAutoNum type="arabicPeriod"/>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p:txBody>
      </p:sp>
      <p:grpSp>
        <p:nvGrpSpPr>
          <p:cNvPr id="4" name="Group 3">
            <a:extLst>
              <a:ext uri="{FF2B5EF4-FFF2-40B4-BE49-F238E27FC236}">
                <a16:creationId xmlns:a16="http://schemas.microsoft.com/office/drawing/2014/main" id="{A7E5CC92-78BD-D986-A863-67633EF56491}"/>
              </a:ext>
            </a:extLst>
          </p:cNvPr>
          <p:cNvGrpSpPr/>
          <p:nvPr/>
        </p:nvGrpSpPr>
        <p:grpSpPr>
          <a:xfrm>
            <a:off x="7437148" y="3445327"/>
            <a:ext cx="4353320" cy="1737859"/>
            <a:chOff x="1143000" y="2619376"/>
            <a:chExt cx="5845704" cy="2333624"/>
          </a:xfrm>
        </p:grpSpPr>
        <p:sp>
          <p:nvSpPr>
            <p:cNvPr id="5" name="Line 5">
              <a:extLst>
                <a:ext uri="{FF2B5EF4-FFF2-40B4-BE49-F238E27FC236}">
                  <a16:creationId xmlns:a16="http://schemas.microsoft.com/office/drawing/2014/main" id="{26F6AC1B-0F9F-8E04-5D0A-BBDD828EB50E}"/>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6" name="Line 6">
              <a:extLst>
                <a:ext uri="{FF2B5EF4-FFF2-40B4-BE49-F238E27FC236}">
                  <a16:creationId xmlns:a16="http://schemas.microsoft.com/office/drawing/2014/main" id="{3BC5F908-D17B-4871-26D7-FCE4AF131FA4}"/>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7" name="Line 7">
              <a:extLst>
                <a:ext uri="{FF2B5EF4-FFF2-40B4-BE49-F238E27FC236}">
                  <a16:creationId xmlns:a16="http://schemas.microsoft.com/office/drawing/2014/main" id="{E22628F4-D991-A877-3BB1-14EA98B27896}"/>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8" name="Text Box 8">
              <a:extLst>
                <a:ext uri="{FF2B5EF4-FFF2-40B4-BE49-F238E27FC236}">
                  <a16:creationId xmlns:a16="http://schemas.microsoft.com/office/drawing/2014/main" id="{4E0C0E21-BB75-0ECE-C5F1-4B0A60F37654}"/>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9" name="Freeform 9">
              <a:extLst>
                <a:ext uri="{FF2B5EF4-FFF2-40B4-BE49-F238E27FC236}">
                  <a16:creationId xmlns:a16="http://schemas.microsoft.com/office/drawing/2014/main" id="{AC0BE4DE-A41E-7A0B-BB42-F76AD7E6251C}"/>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0" name="Text Box 10">
              <a:extLst>
                <a:ext uri="{FF2B5EF4-FFF2-40B4-BE49-F238E27FC236}">
                  <a16:creationId xmlns:a16="http://schemas.microsoft.com/office/drawing/2014/main" id="{2567338A-EE58-9619-9CD2-0967B4E16B04}"/>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1" name="Text Box 11">
              <a:extLst>
                <a:ext uri="{FF2B5EF4-FFF2-40B4-BE49-F238E27FC236}">
                  <a16:creationId xmlns:a16="http://schemas.microsoft.com/office/drawing/2014/main" id="{FC076B97-FAA7-30B0-2095-99C5C6FA94D2}"/>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12" name="Text Box 13">
              <a:extLst>
                <a:ext uri="{FF2B5EF4-FFF2-40B4-BE49-F238E27FC236}">
                  <a16:creationId xmlns:a16="http://schemas.microsoft.com/office/drawing/2014/main" id="{A7FBA8D3-1FD7-CE97-6FE5-8BDC7590539D}"/>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13" name="Freeform 14">
              <a:extLst>
                <a:ext uri="{FF2B5EF4-FFF2-40B4-BE49-F238E27FC236}">
                  <a16:creationId xmlns:a16="http://schemas.microsoft.com/office/drawing/2014/main" id="{9EB4B6D2-B54C-27D0-F9CC-7E7DD5013116}"/>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spTree>
    <p:extLst>
      <p:ext uri="{BB962C8B-B14F-4D97-AF65-F5344CB8AC3E}">
        <p14:creationId xmlns:p14="http://schemas.microsoft.com/office/powerpoint/2010/main" val="204054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6E7ABC-41FD-2B92-7416-13DCA1B22551}"/>
              </a:ext>
            </a:extLst>
          </p:cNvPr>
          <p:cNvSpPr txBox="1"/>
          <p:nvPr/>
        </p:nvSpPr>
        <p:spPr>
          <a:xfrm>
            <a:off x="4765496" y="4633820"/>
            <a:ext cx="409224"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6.4.1 Sizing for Stall Speed</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Sizing for stall speed is done using the lift equation:</a:t>
            </a:r>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endParaRPr lang="en-US" altLang="en-US" dirty="0"/>
          </a:p>
          <a:p>
            <a:pPr marL="0" indent="0" eaLnBrk="1" hangingPunct="1">
              <a:spcBef>
                <a:spcPct val="20000"/>
              </a:spcBef>
              <a:buNone/>
            </a:pPr>
            <a:r>
              <a:rPr lang="en-US" altLang="en-US" dirty="0"/>
              <a:t>Choosing V</a:t>
            </a:r>
            <a:r>
              <a:rPr lang="en-US" altLang="en-US" baseline="-25000" dirty="0"/>
              <a:t>s</a:t>
            </a:r>
            <a:r>
              <a:rPr lang="en-US" altLang="en-US" dirty="0"/>
              <a:t> for a given value of </a:t>
            </a:r>
            <a:r>
              <a:rPr lang="en-US" altLang="en-US" dirty="0" err="1"/>
              <a:t>C</a:t>
            </a:r>
            <a:r>
              <a:rPr lang="en-US" altLang="en-US" baseline="-25000" dirty="0" err="1"/>
              <a:t>Lmax</a:t>
            </a:r>
            <a:r>
              <a:rPr lang="en-US" altLang="en-US" dirty="0"/>
              <a:t> leads to an expression for W/S:</a:t>
            </a:r>
          </a:p>
          <a:p>
            <a:pPr marL="0" indent="0" eaLnBrk="1" hangingPunct="1">
              <a:spcBef>
                <a:spcPct val="20000"/>
              </a:spcBef>
              <a:buNone/>
            </a:pPr>
            <a:endParaRPr lang="en-US" dirty="0"/>
          </a:p>
        </p:txBody>
      </p:sp>
      <p:graphicFrame>
        <p:nvGraphicFramePr>
          <p:cNvPr id="39" name="Object 5">
            <a:extLst>
              <a:ext uri="{FF2B5EF4-FFF2-40B4-BE49-F238E27FC236}">
                <a16:creationId xmlns:a16="http://schemas.microsoft.com/office/drawing/2014/main" id="{4E36C604-8AEC-4A00-9221-DEA628130467}"/>
              </a:ext>
            </a:extLst>
          </p:cNvPr>
          <p:cNvGraphicFramePr>
            <a:graphicFrameLocks noChangeAspect="1"/>
          </p:cNvGraphicFramePr>
          <p:nvPr>
            <p:extLst>
              <p:ext uri="{D42A27DB-BD31-4B8C-83A1-F6EECF244321}">
                <p14:modId xmlns:p14="http://schemas.microsoft.com/office/powerpoint/2010/main" val="922537527"/>
              </p:ext>
            </p:extLst>
          </p:nvPr>
        </p:nvGraphicFramePr>
        <p:xfrm>
          <a:off x="1820636" y="2379774"/>
          <a:ext cx="2705100" cy="882650"/>
        </p:xfrm>
        <a:graphic>
          <a:graphicData uri="http://schemas.openxmlformats.org/presentationml/2006/ole">
            <mc:AlternateContent xmlns:mc="http://schemas.openxmlformats.org/markup-compatibility/2006">
              <mc:Choice xmlns:v="urn:schemas-microsoft-com:vml" Requires="v">
                <p:oleObj name="Equation" r:id="rId3" imgW="1244520" imgH="406080" progId="Equation.DSMT4">
                  <p:embed/>
                </p:oleObj>
              </mc:Choice>
              <mc:Fallback>
                <p:oleObj name="Equation" r:id="rId3" imgW="1244520" imgH="406080" progId="Equation.DSMT4">
                  <p:embed/>
                  <p:pic>
                    <p:nvPicPr>
                      <p:cNvPr id="39" name="Object 5">
                        <a:extLst>
                          <a:ext uri="{FF2B5EF4-FFF2-40B4-BE49-F238E27FC236}">
                            <a16:creationId xmlns:a16="http://schemas.microsoft.com/office/drawing/2014/main" id="{4E36C604-8AEC-4A00-9221-DEA628130467}"/>
                          </a:ext>
                        </a:extLst>
                      </p:cNvPr>
                      <p:cNvPicPr>
                        <a:picLocks noChangeAspect="1" noChangeArrowheads="1"/>
                      </p:cNvPicPr>
                      <p:nvPr/>
                    </p:nvPicPr>
                    <p:blipFill>
                      <a:blip r:embed="rId4"/>
                      <a:srcRect/>
                      <a:stretch>
                        <a:fillRect/>
                      </a:stretch>
                    </p:blipFill>
                    <p:spPr bwMode="auto">
                      <a:xfrm>
                        <a:off x="1820636" y="2379774"/>
                        <a:ext cx="27051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Arrow: Right 2">
            <a:extLst>
              <a:ext uri="{FF2B5EF4-FFF2-40B4-BE49-F238E27FC236}">
                <a16:creationId xmlns:a16="http://schemas.microsoft.com/office/drawing/2014/main" id="{2F6E8EB9-D53A-4E16-99B6-76A4EE4CD68C}"/>
              </a:ext>
            </a:extLst>
          </p:cNvPr>
          <p:cNvSpPr/>
          <p:nvPr/>
        </p:nvSpPr>
        <p:spPr>
          <a:xfrm>
            <a:off x="5124449" y="2306705"/>
            <a:ext cx="1943102" cy="102878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Rearrange to Vs</a:t>
            </a:r>
          </a:p>
        </p:txBody>
      </p:sp>
      <p:graphicFrame>
        <p:nvGraphicFramePr>
          <p:cNvPr id="44" name="Object 5">
            <a:extLst>
              <a:ext uri="{FF2B5EF4-FFF2-40B4-BE49-F238E27FC236}">
                <a16:creationId xmlns:a16="http://schemas.microsoft.com/office/drawing/2014/main" id="{BA082D99-B36F-46E5-8A10-66FB1741BF7D}"/>
              </a:ext>
            </a:extLst>
          </p:cNvPr>
          <p:cNvGraphicFramePr>
            <a:graphicFrameLocks noChangeAspect="1"/>
          </p:cNvGraphicFramePr>
          <p:nvPr>
            <p:extLst>
              <p:ext uri="{D42A27DB-BD31-4B8C-83A1-F6EECF244321}">
                <p14:modId xmlns:p14="http://schemas.microsoft.com/office/powerpoint/2010/main" val="1002093899"/>
              </p:ext>
            </p:extLst>
          </p:nvPr>
        </p:nvGraphicFramePr>
        <p:xfrm>
          <a:off x="7472696" y="2324100"/>
          <a:ext cx="2540000" cy="1104900"/>
        </p:xfrm>
        <a:graphic>
          <a:graphicData uri="http://schemas.openxmlformats.org/presentationml/2006/ole">
            <mc:AlternateContent xmlns:mc="http://schemas.openxmlformats.org/markup-compatibility/2006">
              <mc:Choice xmlns:v="urn:schemas-microsoft-com:vml" Requires="v">
                <p:oleObj name="Equation" r:id="rId5" imgW="1168200" imgH="507960" progId="Equation.DSMT4">
                  <p:embed/>
                </p:oleObj>
              </mc:Choice>
              <mc:Fallback>
                <p:oleObj name="Equation" r:id="rId5" imgW="1168200" imgH="507960" progId="Equation.DSMT4">
                  <p:embed/>
                  <p:pic>
                    <p:nvPicPr>
                      <p:cNvPr id="44" name="Object 5">
                        <a:extLst>
                          <a:ext uri="{FF2B5EF4-FFF2-40B4-BE49-F238E27FC236}">
                            <a16:creationId xmlns:a16="http://schemas.microsoft.com/office/drawing/2014/main" id="{BA082D99-B36F-46E5-8A10-66FB1741BF7D}"/>
                          </a:ext>
                        </a:extLst>
                      </p:cNvPr>
                      <p:cNvPicPr>
                        <a:picLocks noChangeAspect="1" noChangeArrowheads="1"/>
                      </p:cNvPicPr>
                      <p:nvPr/>
                    </p:nvPicPr>
                    <p:blipFill>
                      <a:blip r:embed="rId6"/>
                      <a:srcRect/>
                      <a:stretch>
                        <a:fillRect/>
                      </a:stretch>
                    </p:blipFill>
                    <p:spPr bwMode="auto">
                      <a:xfrm>
                        <a:off x="7472696" y="2324100"/>
                        <a:ext cx="25400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8">
            <a:extLst>
              <a:ext uri="{FF2B5EF4-FFF2-40B4-BE49-F238E27FC236}">
                <a16:creationId xmlns:a16="http://schemas.microsoft.com/office/drawing/2014/main" id="{FD0ECFA4-9748-4F5D-94BC-74D8B0DE9F56}"/>
              </a:ext>
            </a:extLst>
          </p:cNvPr>
          <p:cNvGraphicFramePr>
            <a:graphicFrameLocks noChangeAspect="1"/>
          </p:cNvGraphicFramePr>
          <p:nvPr>
            <p:extLst>
              <p:ext uri="{D42A27DB-BD31-4B8C-83A1-F6EECF244321}">
                <p14:modId xmlns:p14="http://schemas.microsoft.com/office/powerpoint/2010/main" val="865098452"/>
              </p:ext>
            </p:extLst>
          </p:nvPr>
        </p:nvGraphicFramePr>
        <p:xfrm>
          <a:off x="4724400" y="4648200"/>
          <a:ext cx="2743200" cy="933450"/>
        </p:xfrm>
        <a:graphic>
          <a:graphicData uri="http://schemas.openxmlformats.org/presentationml/2006/ole">
            <mc:AlternateContent xmlns:mc="http://schemas.openxmlformats.org/markup-compatibility/2006">
              <mc:Choice xmlns:v="urn:schemas-microsoft-com:vml" Requires="v">
                <p:oleObj name="Equation" r:id="rId7" imgW="1193760" imgH="406080" progId="Equation.DSMT4">
                  <p:embed/>
                </p:oleObj>
              </mc:Choice>
              <mc:Fallback>
                <p:oleObj name="Equation" r:id="rId7" imgW="1193760" imgH="406080" progId="Equation.DSMT4">
                  <p:embed/>
                  <p:pic>
                    <p:nvPicPr>
                      <p:cNvPr id="45" name="Object 8">
                        <a:extLst>
                          <a:ext uri="{FF2B5EF4-FFF2-40B4-BE49-F238E27FC236}">
                            <a16:creationId xmlns:a16="http://schemas.microsoft.com/office/drawing/2014/main" id="{FD0ECFA4-9748-4F5D-94BC-74D8B0DE9F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4648200"/>
                        <a:ext cx="2743200"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8191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98FD9F50-B0DC-4892-84D3-17BAE6625674}"/>
              </a:ext>
            </a:extLst>
          </p:cNvPr>
          <p:cNvSpPr>
            <a:spLocks noGrp="1"/>
          </p:cNvSpPr>
          <p:nvPr>
            <p:ph idx="1"/>
          </p:nvPr>
        </p:nvSpPr>
        <p:spPr/>
        <p:txBody>
          <a:bodyPr/>
          <a:lstStyle/>
          <a:p>
            <a:pPr marL="0" indent="0">
              <a:buFont typeface="Arial" charset="0"/>
              <a:buNone/>
            </a:pPr>
            <a:r>
              <a:rPr lang="en-US" altLang="en-US" dirty="0"/>
              <a:t>Similarly, to the propeller aircraft:</a:t>
            </a:r>
          </a:p>
          <a:p>
            <a:r>
              <a:rPr lang="en-US" altLang="en-US" sz="2400" dirty="0"/>
              <a:t>By definition:</a:t>
            </a:r>
          </a:p>
          <a:p>
            <a:endParaRPr lang="en-US" altLang="en-US" sz="2400" dirty="0"/>
          </a:p>
          <a:p>
            <a:endParaRPr lang="en-US" altLang="en-US" sz="2400" dirty="0"/>
          </a:p>
          <a:p>
            <a:r>
              <a:rPr lang="en-US" altLang="en-US" sz="2400" dirty="0"/>
              <a:t>From performance theory, we know:</a:t>
            </a:r>
          </a:p>
          <a:p>
            <a:endParaRPr lang="en-US" altLang="en-US" sz="2400" dirty="0"/>
          </a:p>
          <a:p>
            <a:endParaRPr lang="en-US" altLang="en-US" sz="2400" dirty="0"/>
          </a:p>
          <a:p>
            <a:endParaRPr lang="en-US" altLang="en-US" sz="2400" dirty="0"/>
          </a:p>
          <a:p>
            <a:r>
              <a:rPr lang="en-US" altLang="en-US" sz="2400" dirty="0"/>
              <a:t>Therefore:</a:t>
            </a:r>
          </a:p>
          <a:p>
            <a:pPr marL="0" indent="0">
              <a:buFont typeface="Arial" charset="0"/>
              <a:buNone/>
            </a:pPr>
            <a:endParaRPr lang="en-US" altLang="en-US" dirty="0"/>
          </a:p>
          <a:p>
            <a:endParaRPr lang="en-US" dirty="0"/>
          </a:p>
        </p:txBody>
      </p:sp>
      <p:grpSp>
        <p:nvGrpSpPr>
          <p:cNvPr id="9" name="Group 8">
            <a:extLst>
              <a:ext uri="{FF2B5EF4-FFF2-40B4-BE49-F238E27FC236}">
                <a16:creationId xmlns:a16="http://schemas.microsoft.com/office/drawing/2014/main" id="{15356DC4-FDB2-4D28-A934-39079C37E24F}"/>
              </a:ext>
            </a:extLst>
          </p:cNvPr>
          <p:cNvGrpSpPr/>
          <p:nvPr/>
        </p:nvGrpSpPr>
        <p:grpSpPr>
          <a:xfrm>
            <a:off x="7254213" y="2318670"/>
            <a:ext cx="4353320" cy="1737859"/>
            <a:chOff x="1143000" y="2619376"/>
            <a:chExt cx="5845704" cy="2333624"/>
          </a:xfrm>
        </p:grpSpPr>
        <p:sp>
          <p:nvSpPr>
            <p:cNvPr id="10" name="Line 5">
              <a:extLst>
                <a:ext uri="{FF2B5EF4-FFF2-40B4-BE49-F238E27FC236}">
                  <a16:creationId xmlns:a16="http://schemas.microsoft.com/office/drawing/2014/main" id="{176A3065-B8CC-420D-B5A0-DF841E644BA7}"/>
                </a:ext>
              </a:extLst>
            </p:cNvPr>
            <p:cNvSpPr>
              <a:spLocks noChangeShapeType="1"/>
            </p:cNvSpPr>
            <p:nvPr/>
          </p:nvSpPr>
          <p:spPr bwMode="auto">
            <a:xfrm>
              <a:off x="1143000" y="4953000"/>
              <a:ext cx="4267200"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1" name="Line 6">
              <a:extLst>
                <a:ext uri="{FF2B5EF4-FFF2-40B4-BE49-F238E27FC236}">
                  <a16:creationId xmlns:a16="http://schemas.microsoft.com/office/drawing/2014/main" id="{9C70629A-A5A8-4F4C-BE1F-A22600C458DD}"/>
                </a:ext>
              </a:extLst>
            </p:cNvPr>
            <p:cNvSpPr>
              <a:spLocks noChangeShapeType="1"/>
            </p:cNvSpPr>
            <p:nvPr/>
          </p:nvSpPr>
          <p:spPr bwMode="auto">
            <a:xfrm flipV="1">
              <a:off x="1143000" y="3200400"/>
              <a:ext cx="426720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5" name="Line 7">
              <a:extLst>
                <a:ext uri="{FF2B5EF4-FFF2-40B4-BE49-F238E27FC236}">
                  <a16:creationId xmlns:a16="http://schemas.microsoft.com/office/drawing/2014/main" id="{4206A066-FB32-4F52-8A81-E84F72196B2B}"/>
                </a:ext>
              </a:extLst>
            </p:cNvPr>
            <p:cNvSpPr>
              <a:spLocks noChangeShapeType="1"/>
            </p:cNvSpPr>
            <p:nvPr/>
          </p:nvSpPr>
          <p:spPr bwMode="auto">
            <a:xfrm flipV="1">
              <a:off x="5410200" y="3200400"/>
              <a:ext cx="0" cy="17526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sz="1400">
                <a:latin typeface="+mn-lt"/>
              </a:endParaRPr>
            </a:p>
          </p:txBody>
        </p:sp>
        <p:sp>
          <p:nvSpPr>
            <p:cNvPr id="16" name="Text Box 8">
              <a:extLst>
                <a:ext uri="{FF2B5EF4-FFF2-40B4-BE49-F238E27FC236}">
                  <a16:creationId xmlns:a16="http://schemas.microsoft.com/office/drawing/2014/main" id="{DCB6A996-B7EA-42F9-AF3D-D1B2BC895973}"/>
                </a:ext>
              </a:extLst>
            </p:cNvPr>
            <p:cNvSpPr txBox="1">
              <a:spLocks noChangeArrowheads="1"/>
            </p:cNvSpPr>
            <p:nvPr/>
          </p:nvSpPr>
          <p:spPr bwMode="auto">
            <a:xfrm>
              <a:off x="2422525" y="4376738"/>
              <a:ext cx="1677076"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angle </a:t>
              </a:r>
              <a:r>
                <a:rPr lang="el-GR" altLang="en-US" sz="1400">
                  <a:latin typeface="+mn-lt"/>
                </a:rPr>
                <a:t>γ</a:t>
              </a:r>
            </a:p>
          </p:txBody>
        </p:sp>
        <p:sp>
          <p:nvSpPr>
            <p:cNvPr id="17" name="Freeform 9">
              <a:extLst>
                <a:ext uri="{FF2B5EF4-FFF2-40B4-BE49-F238E27FC236}">
                  <a16:creationId xmlns:a16="http://schemas.microsoft.com/office/drawing/2014/main" id="{76DDDA45-0E6E-443A-AF44-E6AC5CD1A800}"/>
                </a:ext>
              </a:extLst>
            </p:cNvPr>
            <p:cNvSpPr>
              <a:spLocks/>
            </p:cNvSpPr>
            <p:nvPr/>
          </p:nvSpPr>
          <p:spPr bwMode="auto">
            <a:xfrm>
              <a:off x="2362200" y="4443413"/>
              <a:ext cx="88900" cy="509587"/>
            </a:xfrm>
            <a:custGeom>
              <a:avLst/>
              <a:gdLst>
                <a:gd name="T0" fmla="*/ 0 w 56"/>
                <a:gd name="T1" fmla="*/ 0 h 321"/>
                <a:gd name="T2" fmla="*/ 76200 w 56"/>
                <a:gd name="T3" fmla="*/ 280987 h 321"/>
                <a:gd name="T4" fmla="*/ 76200 w 56"/>
                <a:gd name="T5" fmla="*/ 509587 h 321"/>
                <a:gd name="T6" fmla="*/ 0 60000 65536"/>
                <a:gd name="T7" fmla="*/ 0 60000 65536"/>
                <a:gd name="T8" fmla="*/ 0 60000 65536"/>
                <a:gd name="T9" fmla="*/ 0 w 56"/>
                <a:gd name="T10" fmla="*/ 0 h 321"/>
                <a:gd name="T11" fmla="*/ 56 w 56"/>
                <a:gd name="T12" fmla="*/ 321 h 321"/>
              </a:gdLst>
              <a:ahLst/>
              <a:cxnLst>
                <a:cxn ang="T6">
                  <a:pos x="T0" y="T1"/>
                </a:cxn>
                <a:cxn ang="T7">
                  <a:pos x="T2" y="T3"/>
                </a:cxn>
                <a:cxn ang="T8">
                  <a:pos x="T4" y="T5"/>
                </a:cxn>
              </a:cxnLst>
              <a:rect l="T9" t="T10" r="T11" b="T12"/>
              <a:pathLst>
                <a:path w="56" h="321">
                  <a:moveTo>
                    <a:pt x="0" y="0"/>
                  </a:moveTo>
                  <a:cubicBezTo>
                    <a:pt x="8" y="29"/>
                    <a:pt x="40" y="124"/>
                    <a:pt x="48" y="177"/>
                  </a:cubicBezTo>
                  <a:cubicBezTo>
                    <a:pt x="56" y="230"/>
                    <a:pt x="56" y="273"/>
                    <a:pt x="48" y="321"/>
                  </a:cubicBezTo>
                </a:path>
              </a:pathLst>
            </a:custGeom>
            <a:noFill/>
            <a:ln w="9525">
              <a:solidFill>
                <a:schemeClr val="tx1"/>
              </a:solidFill>
              <a:round/>
              <a:headEnd type="triangle" w="med" len="med"/>
              <a:tailEnd type="non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sp>
          <p:nvSpPr>
            <p:cNvPr id="18" name="Text Box 10">
              <a:extLst>
                <a:ext uri="{FF2B5EF4-FFF2-40B4-BE49-F238E27FC236}">
                  <a16:creationId xmlns:a16="http://schemas.microsoft.com/office/drawing/2014/main" id="{BA209CE6-D04E-4F85-858C-CC4F0E8BC0B4}"/>
                </a:ext>
              </a:extLst>
            </p:cNvPr>
            <p:cNvSpPr txBox="1">
              <a:spLocks noChangeArrowheads="1"/>
            </p:cNvSpPr>
            <p:nvPr/>
          </p:nvSpPr>
          <p:spPr bwMode="auto">
            <a:xfrm>
              <a:off x="5470524" y="3919539"/>
              <a:ext cx="1518180"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Climb rate c</a:t>
              </a:r>
            </a:p>
          </p:txBody>
        </p:sp>
        <p:sp>
          <p:nvSpPr>
            <p:cNvPr id="19" name="Text Box 11">
              <a:extLst>
                <a:ext uri="{FF2B5EF4-FFF2-40B4-BE49-F238E27FC236}">
                  <a16:creationId xmlns:a16="http://schemas.microsoft.com/office/drawing/2014/main" id="{5CC74D58-3CF6-4326-8798-11B77ED83E6C}"/>
                </a:ext>
              </a:extLst>
            </p:cNvPr>
            <p:cNvSpPr txBox="1">
              <a:spLocks noChangeArrowheads="1"/>
            </p:cNvSpPr>
            <p:nvPr/>
          </p:nvSpPr>
          <p:spPr bwMode="auto">
            <a:xfrm rot="20284938">
              <a:off x="2450597" y="3663577"/>
              <a:ext cx="1405942" cy="44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a:latin typeface="+mn-lt"/>
                </a:rPr>
                <a:t>Airspeed V</a:t>
              </a:r>
            </a:p>
          </p:txBody>
        </p:sp>
        <p:sp>
          <p:nvSpPr>
            <p:cNvPr id="20" name="Text Box 13">
              <a:extLst>
                <a:ext uri="{FF2B5EF4-FFF2-40B4-BE49-F238E27FC236}">
                  <a16:creationId xmlns:a16="http://schemas.microsoft.com/office/drawing/2014/main" id="{E1200BCC-5E50-4322-8C08-9E57A543FA1B}"/>
                </a:ext>
              </a:extLst>
            </p:cNvPr>
            <p:cNvSpPr txBox="1">
              <a:spLocks noChangeArrowheads="1"/>
            </p:cNvSpPr>
            <p:nvPr/>
          </p:nvSpPr>
          <p:spPr bwMode="auto">
            <a:xfrm>
              <a:off x="1564402" y="2619376"/>
              <a:ext cx="2133912" cy="44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dirty="0">
                  <a:latin typeface="+mn-lt"/>
                </a:rPr>
                <a:t> = climb speed </a:t>
              </a:r>
              <a:r>
                <a:rPr lang="en-US" altLang="en-US" sz="1400" dirty="0">
                  <a:latin typeface="+mn-lt"/>
                  <a:cs typeface="Tahoma" panose="020B0604030504040204" pitchFamily="34" charset="0"/>
                </a:rPr>
                <a:t>≠ c</a:t>
              </a:r>
            </a:p>
          </p:txBody>
        </p:sp>
        <p:sp>
          <p:nvSpPr>
            <p:cNvPr id="21" name="Freeform 14">
              <a:extLst>
                <a:ext uri="{FF2B5EF4-FFF2-40B4-BE49-F238E27FC236}">
                  <a16:creationId xmlns:a16="http://schemas.microsoft.com/office/drawing/2014/main" id="{A7E0C14D-2E9B-47A2-8701-C3E931A8AF60}"/>
                </a:ext>
              </a:extLst>
            </p:cNvPr>
            <p:cNvSpPr>
              <a:spLocks/>
            </p:cNvSpPr>
            <p:nvPr/>
          </p:nvSpPr>
          <p:spPr bwMode="auto">
            <a:xfrm flipH="1">
              <a:off x="2522314" y="3036766"/>
              <a:ext cx="775853" cy="447875"/>
            </a:xfrm>
            <a:custGeom>
              <a:avLst/>
              <a:gdLst>
                <a:gd name="T0" fmla="*/ 2138363 w 1347"/>
                <a:gd name="T1" fmla="*/ 0 h 561"/>
                <a:gd name="T2" fmla="*/ 0 w 1347"/>
                <a:gd name="T3" fmla="*/ 890587 h 561"/>
                <a:gd name="T4" fmla="*/ 0 60000 65536"/>
                <a:gd name="T5" fmla="*/ 0 60000 65536"/>
                <a:gd name="T6" fmla="*/ 0 w 1347"/>
                <a:gd name="T7" fmla="*/ 0 h 561"/>
                <a:gd name="T8" fmla="*/ 1347 w 1347"/>
                <a:gd name="T9" fmla="*/ 561 h 561"/>
              </a:gdLst>
              <a:ahLst/>
              <a:cxnLst>
                <a:cxn ang="T4">
                  <a:pos x="T0" y="T1"/>
                </a:cxn>
                <a:cxn ang="T5">
                  <a:pos x="T2" y="T3"/>
                </a:cxn>
              </a:cxnLst>
              <a:rect l="T6" t="T7" r="T8" b="T9"/>
              <a:pathLst>
                <a:path w="1347" h="561">
                  <a:moveTo>
                    <a:pt x="1347" y="0"/>
                  </a:moveTo>
                  <a:cubicBezTo>
                    <a:pt x="786" y="231"/>
                    <a:pt x="226" y="462"/>
                    <a:pt x="0" y="561"/>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sz="1400">
                <a:latin typeface="+mn-lt"/>
              </a:endParaRPr>
            </a:p>
          </p:txBody>
        </p:sp>
      </p:grpSp>
      <p:graphicFrame>
        <p:nvGraphicFramePr>
          <p:cNvPr id="22" name="Object 5">
            <a:extLst>
              <a:ext uri="{FF2B5EF4-FFF2-40B4-BE49-F238E27FC236}">
                <a16:creationId xmlns:a16="http://schemas.microsoft.com/office/drawing/2014/main" id="{DF91EA64-62F9-4845-B374-3B55A3DA9AA3}"/>
              </a:ext>
            </a:extLst>
          </p:cNvPr>
          <p:cNvGraphicFramePr>
            <a:graphicFrameLocks noChangeAspect="1"/>
          </p:cNvGraphicFramePr>
          <p:nvPr/>
        </p:nvGraphicFramePr>
        <p:xfrm>
          <a:off x="3034834" y="2099467"/>
          <a:ext cx="977900" cy="919162"/>
        </p:xfrm>
        <a:graphic>
          <a:graphicData uri="http://schemas.openxmlformats.org/presentationml/2006/ole">
            <mc:AlternateContent xmlns:mc="http://schemas.openxmlformats.org/markup-compatibility/2006">
              <mc:Choice xmlns:v="urn:schemas-microsoft-com:vml" Requires="v">
                <p:oleObj name="Equation" r:id="rId2" imgW="431640" imgH="406080" progId="Equation.DSMT4">
                  <p:embed/>
                </p:oleObj>
              </mc:Choice>
              <mc:Fallback>
                <p:oleObj name="Equation" r:id="rId2" imgW="431640" imgH="406080" progId="Equation.DSMT4">
                  <p:embed/>
                  <p:pic>
                    <p:nvPicPr>
                      <p:cNvPr id="22" name="Object 5">
                        <a:extLst>
                          <a:ext uri="{FF2B5EF4-FFF2-40B4-BE49-F238E27FC236}">
                            <a16:creationId xmlns:a16="http://schemas.microsoft.com/office/drawing/2014/main" id="{DF91EA64-62F9-4845-B374-3B55A3DA9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834" y="2099467"/>
                        <a:ext cx="9779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9">
            <a:extLst>
              <a:ext uri="{FF2B5EF4-FFF2-40B4-BE49-F238E27FC236}">
                <a16:creationId xmlns:a16="http://schemas.microsoft.com/office/drawing/2014/main" id="{FBEDB2D9-3127-49B5-AB18-D42BDD065BF8}"/>
              </a:ext>
            </a:extLst>
          </p:cNvPr>
          <p:cNvGraphicFramePr>
            <a:graphicFrameLocks noChangeAspect="1"/>
          </p:cNvGraphicFramePr>
          <p:nvPr/>
        </p:nvGraphicFramePr>
        <p:xfrm>
          <a:off x="3064203" y="4879085"/>
          <a:ext cx="1436688" cy="920750"/>
        </p:xfrm>
        <a:graphic>
          <a:graphicData uri="http://schemas.openxmlformats.org/presentationml/2006/ole">
            <mc:AlternateContent xmlns:mc="http://schemas.openxmlformats.org/markup-compatibility/2006">
              <mc:Choice xmlns:v="urn:schemas-microsoft-com:vml" Requires="v">
                <p:oleObj name="Equation" r:id="rId4" imgW="634680" imgH="406080" progId="Equation.DSMT4">
                  <p:embed/>
                </p:oleObj>
              </mc:Choice>
              <mc:Fallback>
                <p:oleObj name="Equation" r:id="rId4" imgW="634680" imgH="406080" progId="Equation.DSMT4">
                  <p:embed/>
                  <p:pic>
                    <p:nvPicPr>
                      <p:cNvPr id="23" name="Object 9">
                        <a:extLst>
                          <a:ext uri="{FF2B5EF4-FFF2-40B4-BE49-F238E27FC236}">
                            <a16:creationId xmlns:a16="http://schemas.microsoft.com/office/drawing/2014/main" id="{FBEDB2D9-3127-49B5-AB18-D42BDD065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203" y="4879085"/>
                        <a:ext cx="1436688"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8">
            <a:extLst>
              <a:ext uri="{FF2B5EF4-FFF2-40B4-BE49-F238E27FC236}">
                <a16:creationId xmlns:a16="http://schemas.microsoft.com/office/drawing/2014/main" id="{F9BA0CFA-A7C6-49E4-AB47-C724106E4A8A}"/>
              </a:ext>
            </a:extLst>
          </p:cNvPr>
          <p:cNvGraphicFramePr>
            <a:graphicFrameLocks noChangeAspect="1"/>
          </p:cNvGraphicFramePr>
          <p:nvPr/>
        </p:nvGraphicFramePr>
        <p:xfrm>
          <a:off x="3064203" y="3700194"/>
          <a:ext cx="1897062" cy="517525"/>
        </p:xfrm>
        <a:graphic>
          <a:graphicData uri="http://schemas.openxmlformats.org/presentationml/2006/ole">
            <mc:AlternateContent xmlns:mc="http://schemas.openxmlformats.org/markup-compatibility/2006">
              <mc:Choice xmlns:v="urn:schemas-microsoft-com:vml" Requires="v">
                <p:oleObj name="Equation" r:id="rId6" imgW="838080" imgH="228600" progId="Equation.DSMT4">
                  <p:embed/>
                </p:oleObj>
              </mc:Choice>
              <mc:Fallback>
                <p:oleObj name="Equation" r:id="rId6" imgW="838080" imgH="228600" progId="Equation.DSMT4">
                  <p:embed/>
                  <p:pic>
                    <p:nvPicPr>
                      <p:cNvPr id="24" name="Object 8">
                        <a:extLst>
                          <a:ext uri="{FF2B5EF4-FFF2-40B4-BE49-F238E27FC236}">
                            <a16:creationId xmlns:a16="http://schemas.microsoft.com/office/drawing/2014/main" id="{F9BA0CFA-A7C6-49E4-AB47-C724106E4A8A}"/>
                          </a:ext>
                        </a:extLst>
                      </p:cNvPr>
                      <p:cNvPicPr>
                        <a:picLocks noChangeAspect="1" noChangeArrowheads="1"/>
                      </p:cNvPicPr>
                      <p:nvPr/>
                    </p:nvPicPr>
                    <p:blipFill>
                      <a:blip r:embed="rId7"/>
                      <a:srcRect/>
                      <a:stretch>
                        <a:fillRect/>
                      </a:stretch>
                    </p:blipFill>
                    <p:spPr bwMode="auto">
                      <a:xfrm>
                        <a:off x="3064203" y="3700194"/>
                        <a:ext cx="18970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13">
            <a:extLst>
              <a:ext uri="{FF2B5EF4-FFF2-40B4-BE49-F238E27FC236}">
                <a16:creationId xmlns:a16="http://schemas.microsoft.com/office/drawing/2014/main" id="{2C5EB5C2-8944-4D64-B29E-3A17AABAE560}"/>
              </a:ext>
            </a:extLst>
          </p:cNvPr>
          <p:cNvSpPr txBox="1">
            <a:spLocks noChangeArrowheads="1"/>
          </p:cNvSpPr>
          <p:nvPr/>
        </p:nvSpPr>
        <p:spPr bwMode="auto">
          <a:xfrm>
            <a:off x="7568033" y="4536970"/>
            <a:ext cx="27116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600" dirty="0">
                <a:latin typeface="+mn-lt"/>
              </a:rPr>
              <a:t>Remember: </a:t>
            </a:r>
          </a:p>
          <a:p>
            <a:pPr marL="285750" indent="-285750">
              <a:buFont typeface="Arial" panose="020B0604020202020204" pitchFamily="34" charset="0"/>
              <a:buChar char="•"/>
            </a:pPr>
            <a:r>
              <a:rPr lang="en-US" altLang="en-US" sz="1600" dirty="0">
                <a:latin typeface="+mn-lt"/>
              </a:rPr>
              <a:t>c  = Climb </a:t>
            </a:r>
            <a:r>
              <a:rPr lang="en-US" altLang="en-US" sz="1600" dirty="0">
                <a:latin typeface="+mn-lt"/>
                <a:cs typeface="Tahoma" panose="020B0604030504040204" pitchFamily="34" charset="0"/>
              </a:rPr>
              <a:t>rate</a:t>
            </a:r>
          </a:p>
          <a:p>
            <a:pPr marL="285750" indent="-285750">
              <a:buFont typeface="Arial" panose="020B0604020202020204" pitchFamily="34" charset="0"/>
              <a:buChar char="•"/>
            </a:pPr>
            <a:r>
              <a:rPr lang="en-US" altLang="en-US" sz="1600" dirty="0">
                <a:latin typeface="+mn-lt"/>
                <a:cs typeface="Tahoma" panose="020B0604030504040204" pitchFamily="34" charset="0"/>
              </a:rPr>
              <a:t>P</a:t>
            </a:r>
            <a:r>
              <a:rPr lang="en-US" altLang="en-US" sz="1600" baseline="-25000" dirty="0">
                <a:latin typeface="+mn-lt"/>
                <a:cs typeface="Tahoma" panose="020B0604030504040204" pitchFamily="34" charset="0"/>
              </a:rPr>
              <a:t>a</a:t>
            </a:r>
            <a:r>
              <a:rPr lang="en-US" altLang="en-US" sz="1600" dirty="0">
                <a:latin typeface="+mn-lt"/>
                <a:cs typeface="Tahoma" panose="020B0604030504040204" pitchFamily="34" charset="0"/>
              </a:rPr>
              <a:t> = Available power</a:t>
            </a:r>
          </a:p>
          <a:p>
            <a:pPr marL="285750" indent="-285750">
              <a:buFont typeface="Arial" panose="020B0604020202020204" pitchFamily="34" charset="0"/>
              <a:buChar char="•"/>
            </a:pPr>
            <a:r>
              <a:rPr lang="en-US" altLang="en-US" sz="1600" dirty="0" err="1">
                <a:latin typeface="+mn-lt"/>
                <a:cs typeface="Tahoma" panose="020B0604030504040204" pitchFamily="34" charset="0"/>
              </a:rPr>
              <a:t>P</a:t>
            </a:r>
            <a:r>
              <a:rPr lang="en-US" altLang="en-US" sz="1600" baseline="-25000" dirty="0" err="1">
                <a:latin typeface="+mn-lt"/>
                <a:cs typeface="Tahoma" panose="020B0604030504040204" pitchFamily="34" charset="0"/>
              </a:rPr>
              <a:t>r</a:t>
            </a:r>
            <a:r>
              <a:rPr lang="en-US" altLang="en-US" sz="1600" dirty="0">
                <a:latin typeface="+mn-lt"/>
                <a:cs typeface="Tahoma" panose="020B0604030504040204" pitchFamily="34" charset="0"/>
              </a:rPr>
              <a:t> = Required Power</a:t>
            </a:r>
          </a:p>
          <a:p>
            <a:pPr marL="285750" indent="-285750">
              <a:buFont typeface="Arial" panose="020B0604020202020204" pitchFamily="34" charset="0"/>
              <a:buChar char="•"/>
            </a:pPr>
            <a:r>
              <a:rPr lang="en-US" altLang="en-US" sz="1600" dirty="0">
                <a:latin typeface="+mn-lt"/>
                <a:cs typeface="Tahoma" panose="020B0604030504040204" pitchFamily="34" charset="0"/>
              </a:rPr>
              <a:t>W = Aircraft weight</a:t>
            </a:r>
          </a:p>
        </p:txBody>
      </p:sp>
    </p:spTree>
    <p:extLst>
      <p:ext uri="{BB962C8B-B14F-4D97-AF65-F5344CB8AC3E}">
        <p14:creationId xmlns:p14="http://schemas.microsoft.com/office/powerpoint/2010/main" val="26702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endParaRPr lang="en-US" dirty="0"/>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eaLnBrk="1" hangingPunct="1">
              <a:spcBef>
                <a:spcPct val="20000"/>
              </a:spcBef>
              <a:buNone/>
            </a:pPr>
            <a:r>
              <a:rPr lang="en-US" altLang="en-US" dirty="0"/>
              <a:t>For jet aircraft:</a:t>
            </a:r>
          </a:p>
          <a:p>
            <a:endParaRPr lang="en-US" altLang="en-US" sz="2000" dirty="0"/>
          </a:p>
          <a:p>
            <a:endParaRPr lang="en-US" altLang="en-US" sz="2000" dirty="0"/>
          </a:p>
          <a:p>
            <a:r>
              <a:rPr lang="en-US" altLang="en-US" sz="2000" dirty="0"/>
              <a:t>Assuming again small climb angles and steady climb:</a:t>
            </a:r>
          </a:p>
          <a:p>
            <a:endParaRPr lang="en-US" altLang="en-US" sz="2000" dirty="0"/>
          </a:p>
          <a:p>
            <a:endParaRPr lang="en-US" altLang="en-US" sz="2000" dirty="0"/>
          </a:p>
          <a:p>
            <a:endParaRPr lang="en-US" altLang="en-US" sz="2000" dirty="0"/>
          </a:p>
          <a:p>
            <a:r>
              <a:rPr lang="en-US" altLang="en-US" sz="2000" dirty="0"/>
              <a:t>Then:</a:t>
            </a:r>
          </a:p>
          <a:p>
            <a:pPr marL="0" indent="0" eaLnBrk="1" hangingPunct="1">
              <a:spcBef>
                <a:spcPct val="20000"/>
              </a:spcBef>
              <a:buNone/>
            </a:pPr>
            <a:endParaRPr lang="en-US" altLang="en-US" dirty="0"/>
          </a:p>
        </p:txBody>
      </p:sp>
      <p:graphicFrame>
        <p:nvGraphicFramePr>
          <p:cNvPr id="24" name="Object 8">
            <a:extLst>
              <a:ext uri="{FF2B5EF4-FFF2-40B4-BE49-F238E27FC236}">
                <a16:creationId xmlns:a16="http://schemas.microsoft.com/office/drawing/2014/main" id="{5814467A-4E65-466E-9780-CDFFDD2901E2}"/>
              </a:ext>
            </a:extLst>
          </p:cNvPr>
          <p:cNvGraphicFramePr>
            <a:graphicFrameLocks noChangeAspect="1"/>
          </p:cNvGraphicFramePr>
          <p:nvPr/>
        </p:nvGraphicFramePr>
        <p:xfrm>
          <a:off x="2614613" y="3311525"/>
          <a:ext cx="2498725" cy="714375"/>
        </p:xfrm>
        <a:graphic>
          <a:graphicData uri="http://schemas.openxmlformats.org/presentationml/2006/ole">
            <mc:AlternateContent xmlns:mc="http://schemas.openxmlformats.org/markup-compatibility/2006">
              <mc:Choice xmlns:v="urn:schemas-microsoft-com:vml" Requires="v">
                <p:oleObj name="Equation" r:id="rId2" imgW="1422360" imgH="406080" progId="Equation.DSMT4">
                  <p:embed/>
                </p:oleObj>
              </mc:Choice>
              <mc:Fallback>
                <p:oleObj name="Equation" r:id="rId2" imgW="1422360" imgH="406080" progId="Equation.DSMT4">
                  <p:embed/>
                  <p:pic>
                    <p:nvPicPr>
                      <p:cNvPr id="24" name="Object 8">
                        <a:extLst>
                          <a:ext uri="{FF2B5EF4-FFF2-40B4-BE49-F238E27FC236}">
                            <a16:creationId xmlns:a16="http://schemas.microsoft.com/office/drawing/2014/main" id="{5814467A-4E65-466E-9780-CDFFDD2901E2}"/>
                          </a:ext>
                        </a:extLst>
                      </p:cNvPr>
                      <p:cNvPicPr>
                        <a:picLocks noChangeAspect="1" noChangeArrowheads="1"/>
                      </p:cNvPicPr>
                      <p:nvPr/>
                    </p:nvPicPr>
                    <p:blipFill>
                      <a:blip r:embed="rId3"/>
                      <a:srcRect/>
                      <a:stretch>
                        <a:fillRect/>
                      </a:stretch>
                    </p:blipFill>
                    <p:spPr bwMode="auto">
                      <a:xfrm>
                        <a:off x="2614613" y="3311525"/>
                        <a:ext cx="2498725" cy="714375"/>
                      </a:xfrm>
                      <a:prstGeom prst="rect">
                        <a:avLst/>
                      </a:prstGeom>
                      <a:noFill/>
                      <a:ln>
                        <a:noFill/>
                      </a:ln>
                      <a:effectLst/>
                    </p:spPr>
                  </p:pic>
                </p:oleObj>
              </mc:Fallback>
            </mc:AlternateContent>
          </a:graphicData>
        </a:graphic>
      </p:graphicFrame>
      <p:sp>
        <p:nvSpPr>
          <p:cNvPr id="25" name="Rectangle 10">
            <a:extLst>
              <a:ext uri="{FF2B5EF4-FFF2-40B4-BE49-F238E27FC236}">
                <a16:creationId xmlns:a16="http://schemas.microsoft.com/office/drawing/2014/main" id="{09292D6F-492F-4FC3-8791-E1E0CD7719BB}"/>
              </a:ext>
            </a:extLst>
          </p:cNvPr>
          <p:cNvSpPr>
            <a:spLocks noChangeArrowheads="1"/>
          </p:cNvSpPr>
          <p:nvPr/>
        </p:nvSpPr>
        <p:spPr bwMode="auto">
          <a:xfrm>
            <a:off x="6031530" y="3393931"/>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or</a:t>
            </a:r>
          </a:p>
        </p:txBody>
      </p:sp>
      <p:graphicFrame>
        <p:nvGraphicFramePr>
          <p:cNvPr id="26" name="Object 11">
            <a:extLst>
              <a:ext uri="{FF2B5EF4-FFF2-40B4-BE49-F238E27FC236}">
                <a16:creationId xmlns:a16="http://schemas.microsoft.com/office/drawing/2014/main" id="{8CA3381A-2661-4F20-B87F-FAB38BE24656}"/>
              </a:ext>
            </a:extLst>
          </p:cNvPr>
          <p:cNvGraphicFramePr>
            <a:graphicFrameLocks noChangeAspect="1"/>
          </p:cNvGraphicFramePr>
          <p:nvPr/>
        </p:nvGraphicFramePr>
        <p:xfrm>
          <a:off x="7616825" y="3311525"/>
          <a:ext cx="1620838" cy="769938"/>
        </p:xfrm>
        <a:graphic>
          <a:graphicData uri="http://schemas.openxmlformats.org/presentationml/2006/ole">
            <mc:AlternateContent xmlns:mc="http://schemas.openxmlformats.org/markup-compatibility/2006">
              <mc:Choice xmlns:v="urn:schemas-microsoft-com:vml" Requires="v">
                <p:oleObj name="Equation" r:id="rId4" imgW="1015920" imgH="482400" progId="Equation.DSMT4">
                  <p:embed/>
                </p:oleObj>
              </mc:Choice>
              <mc:Fallback>
                <p:oleObj name="Equation" r:id="rId4" imgW="1015920" imgH="482400" progId="Equation.DSMT4">
                  <p:embed/>
                  <p:pic>
                    <p:nvPicPr>
                      <p:cNvPr id="26" name="Object 11">
                        <a:extLst>
                          <a:ext uri="{FF2B5EF4-FFF2-40B4-BE49-F238E27FC236}">
                            <a16:creationId xmlns:a16="http://schemas.microsoft.com/office/drawing/2014/main" id="{8CA3381A-2661-4F20-B87F-FAB38BE24656}"/>
                          </a:ext>
                        </a:extLst>
                      </p:cNvPr>
                      <p:cNvPicPr>
                        <a:picLocks noChangeAspect="1" noChangeArrowheads="1"/>
                      </p:cNvPicPr>
                      <p:nvPr/>
                    </p:nvPicPr>
                    <p:blipFill>
                      <a:blip r:embed="rId5"/>
                      <a:srcRect/>
                      <a:stretch>
                        <a:fillRect/>
                      </a:stretch>
                    </p:blipFill>
                    <p:spPr bwMode="auto">
                      <a:xfrm>
                        <a:off x="7616825" y="3311525"/>
                        <a:ext cx="1620838" cy="769938"/>
                      </a:xfrm>
                      <a:prstGeom prst="rect">
                        <a:avLst/>
                      </a:prstGeom>
                      <a:noFill/>
                      <a:ln>
                        <a:noFill/>
                      </a:ln>
                      <a:effectLst/>
                    </p:spPr>
                  </p:pic>
                </p:oleObj>
              </mc:Fallback>
            </mc:AlternateContent>
          </a:graphicData>
        </a:graphic>
      </p:graphicFrame>
      <p:sp>
        <p:nvSpPr>
          <p:cNvPr id="27" name="Rectangle 10">
            <a:extLst>
              <a:ext uri="{FF2B5EF4-FFF2-40B4-BE49-F238E27FC236}">
                <a16:creationId xmlns:a16="http://schemas.microsoft.com/office/drawing/2014/main" id="{EC6BB71F-D23A-4A8C-A578-94953332E689}"/>
              </a:ext>
            </a:extLst>
          </p:cNvPr>
          <p:cNvSpPr>
            <a:spLocks noChangeArrowheads="1"/>
          </p:cNvSpPr>
          <p:nvPr/>
        </p:nvSpPr>
        <p:spPr bwMode="auto">
          <a:xfrm>
            <a:off x="6031530" y="2146360"/>
            <a:ext cx="76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pPr>
            <a:r>
              <a:rPr lang="en-US" altLang="en-US" dirty="0"/>
              <a:t>and</a:t>
            </a:r>
          </a:p>
        </p:txBody>
      </p:sp>
      <p:graphicFrame>
        <p:nvGraphicFramePr>
          <p:cNvPr id="14" name="Object 4">
            <a:extLst>
              <a:ext uri="{FF2B5EF4-FFF2-40B4-BE49-F238E27FC236}">
                <a16:creationId xmlns:a16="http://schemas.microsoft.com/office/drawing/2014/main" id="{72C0EA40-E01B-4BDD-B3DE-F0C10C3D527C}"/>
              </a:ext>
            </a:extLst>
          </p:cNvPr>
          <p:cNvGraphicFramePr>
            <a:graphicFrameLocks noChangeAspect="1"/>
          </p:cNvGraphicFramePr>
          <p:nvPr>
            <p:extLst>
              <p:ext uri="{D42A27DB-BD31-4B8C-83A1-F6EECF244321}">
                <p14:modId xmlns:p14="http://schemas.microsoft.com/office/powerpoint/2010/main" val="109665163"/>
              </p:ext>
            </p:extLst>
          </p:nvPr>
        </p:nvGraphicFramePr>
        <p:xfrm>
          <a:off x="3022158" y="2146360"/>
          <a:ext cx="1179653" cy="461665"/>
        </p:xfrm>
        <a:graphic>
          <a:graphicData uri="http://schemas.openxmlformats.org/presentationml/2006/ole">
            <mc:AlternateContent xmlns:mc="http://schemas.openxmlformats.org/markup-compatibility/2006">
              <mc:Choice xmlns:v="urn:schemas-microsoft-com:vml" Requires="v">
                <p:oleObj name="Equation" r:id="rId6" imgW="583920" imgH="228600" progId="Equation.DSMT4">
                  <p:embed/>
                </p:oleObj>
              </mc:Choice>
              <mc:Fallback>
                <p:oleObj name="Equation" r:id="rId6" imgW="583920" imgH="228600" progId="Equation.DSMT4">
                  <p:embed/>
                  <p:pic>
                    <p:nvPicPr>
                      <p:cNvPr id="14" name="Object 4">
                        <a:extLst>
                          <a:ext uri="{FF2B5EF4-FFF2-40B4-BE49-F238E27FC236}">
                            <a16:creationId xmlns:a16="http://schemas.microsoft.com/office/drawing/2014/main" id="{72C0EA40-E01B-4BDD-B3DE-F0C10C3D5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2158" y="2146360"/>
                        <a:ext cx="1179653" cy="461665"/>
                      </a:xfrm>
                      <a:prstGeom prst="rect">
                        <a:avLst/>
                      </a:prstGeom>
                      <a:noFill/>
                      <a:ln>
                        <a:noFill/>
                      </a:ln>
                      <a:effectLst/>
                    </p:spPr>
                  </p:pic>
                </p:oleObj>
              </mc:Fallback>
            </mc:AlternateContent>
          </a:graphicData>
        </a:graphic>
      </p:graphicFrame>
      <p:graphicFrame>
        <p:nvGraphicFramePr>
          <p:cNvPr id="15" name="Object 7">
            <a:extLst>
              <a:ext uri="{FF2B5EF4-FFF2-40B4-BE49-F238E27FC236}">
                <a16:creationId xmlns:a16="http://schemas.microsoft.com/office/drawing/2014/main" id="{05CCA851-9810-475A-B751-0958DE9240F4}"/>
              </a:ext>
            </a:extLst>
          </p:cNvPr>
          <p:cNvGraphicFramePr>
            <a:graphicFrameLocks noChangeAspect="1"/>
          </p:cNvGraphicFramePr>
          <p:nvPr>
            <p:extLst>
              <p:ext uri="{D42A27DB-BD31-4B8C-83A1-F6EECF244321}">
                <p14:modId xmlns:p14="http://schemas.microsoft.com/office/powerpoint/2010/main" val="916393155"/>
              </p:ext>
            </p:extLst>
          </p:nvPr>
        </p:nvGraphicFramePr>
        <p:xfrm>
          <a:off x="7237080" y="2025974"/>
          <a:ext cx="2811696" cy="738245"/>
        </p:xfrm>
        <a:graphic>
          <a:graphicData uri="http://schemas.openxmlformats.org/presentationml/2006/ole">
            <mc:AlternateContent xmlns:mc="http://schemas.openxmlformats.org/markup-compatibility/2006">
              <mc:Choice xmlns:v="urn:schemas-microsoft-com:vml" Requires="v">
                <p:oleObj name="Equation" r:id="rId8" imgW="1549080" imgH="406080" progId="Equation.DSMT4">
                  <p:embed/>
                </p:oleObj>
              </mc:Choice>
              <mc:Fallback>
                <p:oleObj name="Equation" r:id="rId8" imgW="1549080" imgH="406080" progId="Equation.DSMT4">
                  <p:embed/>
                  <p:pic>
                    <p:nvPicPr>
                      <p:cNvPr id="15" name="Object 7">
                        <a:extLst>
                          <a:ext uri="{FF2B5EF4-FFF2-40B4-BE49-F238E27FC236}">
                            <a16:creationId xmlns:a16="http://schemas.microsoft.com/office/drawing/2014/main" id="{05CCA851-9810-475A-B751-0958DE9240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7080" y="2025974"/>
                        <a:ext cx="2811696" cy="738245"/>
                      </a:xfrm>
                      <a:prstGeom prst="rect">
                        <a:avLst/>
                      </a:prstGeom>
                      <a:noFill/>
                      <a:ln>
                        <a:noFill/>
                      </a:ln>
                      <a:effectLst/>
                    </p:spPr>
                  </p:pic>
                </p:oleObj>
              </mc:Fallback>
            </mc:AlternateContent>
          </a:graphicData>
        </a:graphic>
      </p:graphicFrame>
      <p:graphicFrame>
        <p:nvGraphicFramePr>
          <p:cNvPr id="16" name="Object 4">
            <a:extLst>
              <a:ext uri="{FF2B5EF4-FFF2-40B4-BE49-F238E27FC236}">
                <a16:creationId xmlns:a16="http://schemas.microsoft.com/office/drawing/2014/main" id="{CEA74332-AEBD-4330-AD2F-4DE4C4CEE3B2}"/>
              </a:ext>
            </a:extLst>
          </p:cNvPr>
          <p:cNvGraphicFramePr>
            <a:graphicFrameLocks noChangeAspect="1"/>
          </p:cNvGraphicFramePr>
          <p:nvPr>
            <p:extLst>
              <p:ext uri="{D42A27DB-BD31-4B8C-83A1-F6EECF244321}">
                <p14:modId xmlns:p14="http://schemas.microsoft.com/office/powerpoint/2010/main" val="3987356235"/>
              </p:ext>
            </p:extLst>
          </p:nvPr>
        </p:nvGraphicFramePr>
        <p:xfrm>
          <a:off x="3579570" y="4809458"/>
          <a:ext cx="5032860" cy="781681"/>
        </p:xfrm>
        <a:graphic>
          <a:graphicData uri="http://schemas.openxmlformats.org/presentationml/2006/ole">
            <mc:AlternateContent xmlns:mc="http://schemas.openxmlformats.org/markup-compatibility/2006">
              <mc:Choice xmlns:v="urn:schemas-microsoft-com:vml" Requires="v">
                <p:oleObj name="Equation" r:id="rId10" imgW="3111480" imgH="482400" progId="Equation.DSMT4">
                  <p:embed/>
                </p:oleObj>
              </mc:Choice>
              <mc:Fallback>
                <p:oleObj name="Equation" r:id="rId10" imgW="3111480" imgH="482400" progId="Equation.DSMT4">
                  <p:embed/>
                  <p:pic>
                    <p:nvPicPr>
                      <p:cNvPr id="16" name="Object 4">
                        <a:extLst>
                          <a:ext uri="{FF2B5EF4-FFF2-40B4-BE49-F238E27FC236}">
                            <a16:creationId xmlns:a16="http://schemas.microsoft.com/office/drawing/2014/main" id="{CEA74332-AEBD-4330-AD2F-4DE4C4CEE3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9570" y="4809458"/>
                        <a:ext cx="5032860" cy="7816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2147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r>
              <a:rPr lang="en-US" altLang="en-US" sz="2000" dirty="0"/>
              <a:t>To maximized the climb rate c, we have to maximize:</a:t>
            </a:r>
          </a:p>
          <a:p>
            <a:endParaRPr lang="en-US" altLang="en-US" sz="2000" dirty="0"/>
          </a:p>
          <a:p>
            <a:endParaRPr lang="en-US" altLang="en-US" sz="2000" dirty="0"/>
          </a:p>
          <a:p>
            <a:endParaRPr lang="en-US" altLang="en-US" sz="2000" dirty="0"/>
          </a:p>
          <a:p>
            <a:r>
              <a:rPr lang="en-US" altLang="en-US" sz="2000" dirty="0"/>
              <a:t>Assuming </a:t>
            </a:r>
          </a:p>
          <a:p>
            <a:endParaRPr lang="en-US" altLang="en-US" sz="2000" dirty="0"/>
          </a:p>
          <a:p>
            <a:endParaRPr lang="en-US" altLang="en-US" sz="2000" dirty="0"/>
          </a:p>
          <a:p>
            <a:endParaRPr lang="en-US" altLang="en-US" sz="2000" dirty="0"/>
          </a:p>
          <a:p>
            <a:r>
              <a:rPr lang="en-US" altLang="en-US" sz="2000" dirty="0"/>
              <a:t>From which we find:</a:t>
            </a:r>
          </a:p>
          <a:p>
            <a:endParaRPr lang="en-US" altLang="en-US" sz="2000" dirty="0"/>
          </a:p>
          <a:p>
            <a:pPr marL="0" indent="0" eaLnBrk="1" hangingPunct="1">
              <a:spcBef>
                <a:spcPct val="20000"/>
              </a:spcBef>
              <a:buNone/>
            </a:pPr>
            <a:endParaRPr lang="en-US" altLang="en-US" dirty="0"/>
          </a:p>
        </p:txBody>
      </p:sp>
      <p:graphicFrame>
        <p:nvGraphicFramePr>
          <p:cNvPr id="14" name="Object 4">
            <a:extLst>
              <a:ext uri="{FF2B5EF4-FFF2-40B4-BE49-F238E27FC236}">
                <a16:creationId xmlns:a16="http://schemas.microsoft.com/office/drawing/2014/main" id="{C73C98FE-5ACA-4C34-AF12-CE9CAFBA7F93}"/>
              </a:ext>
            </a:extLst>
          </p:cNvPr>
          <p:cNvGraphicFramePr>
            <a:graphicFrameLocks noChangeAspect="1"/>
          </p:cNvGraphicFramePr>
          <p:nvPr>
            <p:extLst>
              <p:ext uri="{D42A27DB-BD31-4B8C-83A1-F6EECF244321}">
                <p14:modId xmlns:p14="http://schemas.microsoft.com/office/powerpoint/2010/main" val="1552065102"/>
              </p:ext>
            </p:extLst>
          </p:nvPr>
        </p:nvGraphicFramePr>
        <p:xfrm>
          <a:off x="5756275" y="2156781"/>
          <a:ext cx="679450" cy="842963"/>
        </p:xfrm>
        <a:graphic>
          <a:graphicData uri="http://schemas.openxmlformats.org/presentationml/2006/ole">
            <mc:AlternateContent xmlns:mc="http://schemas.openxmlformats.org/markup-compatibility/2006">
              <mc:Choice xmlns:v="urn:schemas-microsoft-com:vml" Requires="v">
                <p:oleObj name="Equation" r:id="rId3" imgW="368280" imgH="457200" progId="Equation.DSMT4">
                  <p:embed/>
                </p:oleObj>
              </mc:Choice>
              <mc:Fallback>
                <p:oleObj name="Equation" r:id="rId3" imgW="368280" imgH="457200" progId="Equation.DSMT4">
                  <p:embed/>
                  <p:pic>
                    <p:nvPicPr>
                      <p:cNvPr id="14" name="Object 4">
                        <a:extLst>
                          <a:ext uri="{FF2B5EF4-FFF2-40B4-BE49-F238E27FC236}">
                            <a16:creationId xmlns:a16="http://schemas.microsoft.com/office/drawing/2014/main" id="{C73C98FE-5ACA-4C34-AF12-CE9CAFBA7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6275" y="2156781"/>
                        <a:ext cx="67945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5">
            <a:extLst>
              <a:ext uri="{FF2B5EF4-FFF2-40B4-BE49-F238E27FC236}">
                <a16:creationId xmlns:a16="http://schemas.microsoft.com/office/drawing/2014/main" id="{C0C23368-6449-4D4B-BD96-874810449B5F}"/>
              </a:ext>
            </a:extLst>
          </p:cNvPr>
          <p:cNvGraphicFramePr>
            <a:graphicFrameLocks noChangeAspect="1"/>
          </p:cNvGraphicFramePr>
          <p:nvPr>
            <p:extLst>
              <p:ext uri="{D42A27DB-BD31-4B8C-83A1-F6EECF244321}">
                <p14:modId xmlns:p14="http://schemas.microsoft.com/office/powerpoint/2010/main" val="2920006085"/>
              </p:ext>
            </p:extLst>
          </p:nvPr>
        </p:nvGraphicFramePr>
        <p:xfrm>
          <a:off x="4764786" y="3395633"/>
          <a:ext cx="2114362" cy="924259"/>
        </p:xfrm>
        <a:graphic>
          <a:graphicData uri="http://schemas.openxmlformats.org/presentationml/2006/ole">
            <mc:AlternateContent xmlns:mc="http://schemas.openxmlformats.org/markup-compatibility/2006">
              <mc:Choice xmlns:v="urn:schemas-microsoft-com:vml" Requires="v">
                <p:oleObj name="Equation" r:id="rId5" imgW="1015920" imgH="444240" progId="Equation.DSMT4">
                  <p:embed/>
                </p:oleObj>
              </mc:Choice>
              <mc:Fallback>
                <p:oleObj name="Equation" r:id="rId5" imgW="1015920" imgH="444240" progId="Equation.DSMT4">
                  <p:embed/>
                  <p:pic>
                    <p:nvPicPr>
                      <p:cNvPr id="15" name="Object 5">
                        <a:extLst>
                          <a:ext uri="{FF2B5EF4-FFF2-40B4-BE49-F238E27FC236}">
                            <a16:creationId xmlns:a16="http://schemas.microsoft.com/office/drawing/2014/main" id="{C0C23368-6449-4D4B-BD96-874810449B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786" y="3395633"/>
                        <a:ext cx="2114362" cy="924259"/>
                      </a:xfrm>
                      <a:prstGeom prst="rect">
                        <a:avLst/>
                      </a:prstGeom>
                      <a:noFill/>
                      <a:ln>
                        <a:noFill/>
                      </a:ln>
                      <a:effectLst/>
                    </p:spPr>
                  </p:pic>
                </p:oleObj>
              </mc:Fallback>
            </mc:AlternateContent>
          </a:graphicData>
        </a:graphic>
      </p:graphicFrame>
      <p:graphicFrame>
        <p:nvGraphicFramePr>
          <p:cNvPr id="16" name="Object 7">
            <a:extLst>
              <a:ext uri="{FF2B5EF4-FFF2-40B4-BE49-F238E27FC236}">
                <a16:creationId xmlns:a16="http://schemas.microsoft.com/office/drawing/2014/main" id="{3805DA8C-865E-4104-A79F-A65AE21E0E1D}"/>
              </a:ext>
            </a:extLst>
          </p:cNvPr>
          <p:cNvGraphicFramePr>
            <a:graphicFrameLocks noChangeAspect="1"/>
          </p:cNvGraphicFramePr>
          <p:nvPr>
            <p:extLst>
              <p:ext uri="{D42A27DB-BD31-4B8C-83A1-F6EECF244321}">
                <p14:modId xmlns:p14="http://schemas.microsoft.com/office/powerpoint/2010/main" val="3143620504"/>
              </p:ext>
            </p:extLst>
          </p:nvPr>
        </p:nvGraphicFramePr>
        <p:xfrm>
          <a:off x="8756687" y="3556318"/>
          <a:ext cx="1897063" cy="561975"/>
        </p:xfrm>
        <a:graphic>
          <a:graphicData uri="http://schemas.openxmlformats.org/presentationml/2006/ole">
            <mc:AlternateContent xmlns:mc="http://schemas.openxmlformats.org/markup-compatibility/2006">
              <mc:Choice xmlns:v="urn:schemas-microsoft-com:vml" Requires="v">
                <p:oleObj name="Equation" r:id="rId7" imgW="1028520" imgH="304560" progId="Equation.DSMT4">
                  <p:embed/>
                </p:oleObj>
              </mc:Choice>
              <mc:Fallback>
                <p:oleObj name="Equation" r:id="rId7" imgW="1028520" imgH="304560" progId="Equation.DSMT4">
                  <p:embed/>
                  <p:pic>
                    <p:nvPicPr>
                      <p:cNvPr id="16" name="Object 7">
                        <a:extLst>
                          <a:ext uri="{FF2B5EF4-FFF2-40B4-BE49-F238E27FC236}">
                            <a16:creationId xmlns:a16="http://schemas.microsoft.com/office/drawing/2014/main" id="{3805DA8C-865E-4104-A79F-A65AE21E0E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6687" y="3556318"/>
                        <a:ext cx="189706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9">
            <a:extLst>
              <a:ext uri="{FF2B5EF4-FFF2-40B4-BE49-F238E27FC236}">
                <a16:creationId xmlns:a16="http://schemas.microsoft.com/office/drawing/2014/main" id="{06D586B3-A966-4A82-B8E7-DFE235C5B51B}"/>
              </a:ext>
            </a:extLst>
          </p:cNvPr>
          <p:cNvGraphicFramePr>
            <a:graphicFrameLocks noChangeAspect="1"/>
          </p:cNvGraphicFramePr>
          <p:nvPr>
            <p:extLst>
              <p:ext uri="{D42A27DB-BD31-4B8C-83A1-F6EECF244321}">
                <p14:modId xmlns:p14="http://schemas.microsoft.com/office/powerpoint/2010/main" val="1611903472"/>
              </p:ext>
            </p:extLst>
          </p:nvPr>
        </p:nvGraphicFramePr>
        <p:xfrm>
          <a:off x="1548841" y="3654692"/>
          <a:ext cx="1169988" cy="468312"/>
        </p:xfrm>
        <a:graphic>
          <a:graphicData uri="http://schemas.openxmlformats.org/presentationml/2006/ole">
            <mc:AlternateContent xmlns:mc="http://schemas.openxmlformats.org/markup-compatibility/2006">
              <mc:Choice xmlns:v="urn:schemas-microsoft-com:vml" Requires="v">
                <p:oleObj name="Equation" r:id="rId9" imgW="634680" imgH="253800" progId="Equation.DSMT4">
                  <p:embed/>
                </p:oleObj>
              </mc:Choice>
              <mc:Fallback>
                <p:oleObj name="Equation" r:id="rId9" imgW="634680" imgH="253800" progId="Equation.DSMT4">
                  <p:embed/>
                  <p:pic>
                    <p:nvPicPr>
                      <p:cNvPr id="17" name="Object 9">
                        <a:extLst>
                          <a:ext uri="{FF2B5EF4-FFF2-40B4-BE49-F238E27FC236}">
                            <a16:creationId xmlns:a16="http://schemas.microsoft.com/office/drawing/2014/main" id="{06D586B3-A966-4A82-B8E7-DFE235C5B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8841" y="3654692"/>
                        <a:ext cx="1169988"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18">
            <a:extLst>
              <a:ext uri="{FF2B5EF4-FFF2-40B4-BE49-F238E27FC236}">
                <a16:creationId xmlns:a16="http://schemas.microsoft.com/office/drawing/2014/main" id="{B7D0B71D-3D5B-47B1-AC00-50C185B61D70}"/>
              </a:ext>
            </a:extLst>
          </p:cNvPr>
          <p:cNvSpPr txBox="1"/>
          <p:nvPr/>
        </p:nvSpPr>
        <p:spPr>
          <a:xfrm>
            <a:off x="3062485" y="3652639"/>
            <a:ext cx="1426210" cy="369332"/>
          </a:xfrm>
          <a:prstGeom prst="rect">
            <a:avLst/>
          </a:prstGeom>
          <a:noFill/>
        </p:spPr>
        <p:txBody>
          <a:bodyPr wrap="square">
            <a:spAutoFit/>
          </a:bodyPr>
          <a:lstStyle/>
          <a:p>
            <a:r>
              <a:rPr lang="en-US" altLang="en-US" sz="1800" dirty="0"/>
              <a:t>, then using</a:t>
            </a:r>
          </a:p>
        </p:txBody>
      </p:sp>
      <p:sp>
        <p:nvSpPr>
          <p:cNvPr id="20" name="TextBox 19">
            <a:extLst>
              <a:ext uri="{FF2B5EF4-FFF2-40B4-BE49-F238E27FC236}">
                <a16:creationId xmlns:a16="http://schemas.microsoft.com/office/drawing/2014/main" id="{5B9343A6-39E1-4A5C-83FB-D51662723649}"/>
              </a:ext>
            </a:extLst>
          </p:cNvPr>
          <p:cNvSpPr txBox="1"/>
          <p:nvPr/>
        </p:nvSpPr>
        <p:spPr>
          <a:xfrm>
            <a:off x="7463091" y="3652639"/>
            <a:ext cx="1426210" cy="369332"/>
          </a:xfrm>
          <a:prstGeom prst="rect">
            <a:avLst/>
          </a:prstGeom>
          <a:noFill/>
        </p:spPr>
        <p:txBody>
          <a:bodyPr wrap="square">
            <a:spAutoFit/>
          </a:bodyPr>
          <a:lstStyle/>
          <a:p>
            <a:r>
              <a:rPr lang="en-US" altLang="en-US" sz="1800" dirty="0"/>
              <a:t>, we get</a:t>
            </a:r>
          </a:p>
        </p:txBody>
      </p:sp>
      <p:graphicFrame>
        <p:nvGraphicFramePr>
          <p:cNvPr id="11" name="Object 4">
            <a:extLst>
              <a:ext uri="{FF2B5EF4-FFF2-40B4-BE49-F238E27FC236}">
                <a16:creationId xmlns:a16="http://schemas.microsoft.com/office/drawing/2014/main" id="{A66BCE75-394C-464F-9BBB-94A496F322C4}"/>
              </a:ext>
            </a:extLst>
          </p:cNvPr>
          <p:cNvGraphicFramePr>
            <a:graphicFrameLocks noChangeAspect="1"/>
          </p:cNvGraphicFramePr>
          <p:nvPr>
            <p:extLst>
              <p:ext uri="{D42A27DB-BD31-4B8C-83A1-F6EECF244321}">
                <p14:modId xmlns:p14="http://schemas.microsoft.com/office/powerpoint/2010/main" val="2923975572"/>
              </p:ext>
            </p:extLst>
          </p:nvPr>
        </p:nvGraphicFramePr>
        <p:xfrm>
          <a:off x="4491038" y="4783138"/>
          <a:ext cx="3209925" cy="938212"/>
        </p:xfrm>
        <a:graphic>
          <a:graphicData uri="http://schemas.openxmlformats.org/presentationml/2006/ole">
            <mc:AlternateContent xmlns:mc="http://schemas.openxmlformats.org/markup-compatibility/2006">
              <mc:Choice xmlns:v="urn:schemas-microsoft-com:vml" Requires="v">
                <p:oleObj name="Equation" r:id="rId11" imgW="1739880" imgH="507960" progId="Equation.DSMT4">
                  <p:embed/>
                </p:oleObj>
              </mc:Choice>
              <mc:Fallback>
                <p:oleObj name="Equation" r:id="rId11" imgW="1739880" imgH="507960" progId="Equation.DSMT4">
                  <p:embed/>
                  <p:pic>
                    <p:nvPicPr>
                      <p:cNvPr id="11" name="Object 4">
                        <a:extLst>
                          <a:ext uri="{FF2B5EF4-FFF2-40B4-BE49-F238E27FC236}">
                            <a16:creationId xmlns:a16="http://schemas.microsoft.com/office/drawing/2014/main" id="{A66BCE75-394C-464F-9BBB-94A496F322C4}"/>
                          </a:ext>
                        </a:extLst>
                      </p:cNvPr>
                      <p:cNvPicPr>
                        <a:picLocks noChangeAspect="1" noChangeArrowheads="1"/>
                      </p:cNvPicPr>
                      <p:nvPr/>
                    </p:nvPicPr>
                    <p:blipFill>
                      <a:blip r:embed="rId12"/>
                      <a:srcRect/>
                      <a:stretch>
                        <a:fillRect/>
                      </a:stretch>
                    </p:blipFill>
                    <p:spPr bwMode="auto">
                      <a:xfrm>
                        <a:off x="4491038" y="4783138"/>
                        <a:ext cx="3209925"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0315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F2B388B5-6C74-49C2-909D-968EE5FA7629}"/>
              </a:ext>
            </a:extLst>
          </p:cNvPr>
          <p:cNvSpPr txBox="1"/>
          <p:nvPr/>
        </p:nvSpPr>
        <p:spPr>
          <a:xfrm>
            <a:off x="8184999" y="2461629"/>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32" name="TextBox 31">
            <a:extLst>
              <a:ext uri="{FF2B5EF4-FFF2-40B4-BE49-F238E27FC236}">
                <a16:creationId xmlns:a16="http://schemas.microsoft.com/office/drawing/2014/main" id="{50975DA2-6EF0-4F74-B2C0-1DE5A01E1F8B}"/>
              </a:ext>
            </a:extLst>
          </p:cNvPr>
          <p:cNvSpPr txBox="1"/>
          <p:nvPr/>
        </p:nvSpPr>
        <p:spPr>
          <a:xfrm>
            <a:off x="7259152" y="2018109"/>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endParaRPr lang="en-US" altLang="en-US" sz="2000" dirty="0"/>
          </a:p>
          <a:p>
            <a:endParaRPr lang="en-US" altLang="en-US" sz="2000" dirty="0"/>
          </a:p>
          <a:p>
            <a:endParaRPr lang="en-US" altLang="en-US" sz="2000" dirty="0"/>
          </a:p>
          <a:p>
            <a:endParaRPr lang="en-US" altLang="en-US" sz="2000" dirty="0"/>
          </a:p>
        </p:txBody>
      </p:sp>
      <p:sp>
        <p:nvSpPr>
          <p:cNvPr id="13" name="TextBox 12">
            <a:extLst>
              <a:ext uri="{FF2B5EF4-FFF2-40B4-BE49-F238E27FC236}">
                <a16:creationId xmlns:a16="http://schemas.microsoft.com/office/drawing/2014/main" id="{1D2B7D6B-F77B-43A7-AC51-CE03D399D0F1}"/>
              </a:ext>
            </a:extLst>
          </p:cNvPr>
          <p:cNvSpPr txBox="1"/>
          <p:nvPr/>
        </p:nvSpPr>
        <p:spPr>
          <a:xfrm>
            <a:off x="789272" y="2189789"/>
            <a:ext cx="2103583" cy="646331"/>
          </a:xfrm>
          <a:prstGeom prst="rect">
            <a:avLst/>
          </a:prstGeom>
          <a:noFill/>
        </p:spPr>
        <p:txBody>
          <a:bodyPr wrap="square">
            <a:spAutoFit/>
          </a:bodyPr>
          <a:lstStyle/>
          <a:p>
            <a:r>
              <a:rPr lang="en-US" altLang="en-US" sz="1800" dirty="0"/>
              <a:t>Now, using </a:t>
            </a:r>
          </a:p>
          <a:p>
            <a:endParaRPr lang="en-US" altLang="en-US" sz="1800" dirty="0"/>
          </a:p>
        </p:txBody>
      </p:sp>
      <p:sp>
        <p:nvSpPr>
          <p:cNvPr id="22" name="TextBox 21">
            <a:extLst>
              <a:ext uri="{FF2B5EF4-FFF2-40B4-BE49-F238E27FC236}">
                <a16:creationId xmlns:a16="http://schemas.microsoft.com/office/drawing/2014/main" id="{34A5AA42-EEC6-4642-9263-C9279DACCFC5}"/>
              </a:ext>
            </a:extLst>
          </p:cNvPr>
          <p:cNvSpPr txBox="1"/>
          <p:nvPr/>
        </p:nvSpPr>
        <p:spPr>
          <a:xfrm>
            <a:off x="4060946" y="2028427"/>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23" name="TextBox 22">
            <a:extLst>
              <a:ext uri="{FF2B5EF4-FFF2-40B4-BE49-F238E27FC236}">
                <a16:creationId xmlns:a16="http://schemas.microsoft.com/office/drawing/2014/main" id="{9DE14291-2F26-43D1-BDA1-6F91A55D3A1C}"/>
              </a:ext>
            </a:extLst>
          </p:cNvPr>
          <p:cNvSpPr txBox="1"/>
          <p:nvPr/>
        </p:nvSpPr>
        <p:spPr>
          <a:xfrm>
            <a:off x="2660593" y="2028426"/>
            <a:ext cx="355855" cy="1224951"/>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24" name="Arrow: Right 23">
            <a:extLst>
              <a:ext uri="{FF2B5EF4-FFF2-40B4-BE49-F238E27FC236}">
                <a16:creationId xmlns:a16="http://schemas.microsoft.com/office/drawing/2014/main" id="{FDA1B7E0-F9B7-4BEC-A542-CED6AA665FC7}"/>
              </a:ext>
            </a:extLst>
          </p:cNvPr>
          <p:cNvSpPr/>
          <p:nvPr/>
        </p:nvSpPr>
        <p:spPr>
          <a:xfrm>
            <a:off x="5581027" y="4374565"/>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dirty="0"/>
              <a:t>Substitute</a:t>
            </a:r>
          </a:p>
        </p:txBody>
      </p:sp>
      <p:sp>
        <p:nvSpPr>
          <p:cNvPr id="26" name="Arrow: Right 25">
            <a:extLst>
              <a:ext uri="{FF2B5EF4-FFF2-40B4-BE49-F238E27FC236}">
                <a16:creationId xmlns:a16="http://schemas.microsoft.com/office/drawing/2014/main" id="{0392FB57-B402-4D67-954E-C834F5ED8BB3}"/>
              </a:ext>
            </a:extLst>
          </p:cNvPr>
          <p:cNvSpPr/>
          <p:nvPr/>
        </p:nvSpPr>
        <p:spPr>
          <a:xfrm>
            <a:off x="5581027" y="2265568"/>
            <a:ext cx="1289785" cy="60959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Rearrange for y</a:t>
            </a:r>
          </a:p>
        </p:txBody>
      </p:sp>
      <p:graphicFrame>
        <p:nvGraphicFramePr>
          <p:cNvPr id="19" name="Object 8">
            <a:extLst>
              <a:ext uri="{FF2B5EF4-FFF2-40B4-BE49-F238E27FC236}">
                <a16:creationId xmlns:a16="http://schemas.microsoft.com/office/drawing/2014/main" id="{6B5F2E66-0671-4C19-9258-5E34C37006B1}"/>
              </a:ext>
            </a:extLst>
          </p:cNvPr>
          <p:cNvGraphicFramePr>
            <a:graphicFrameLocks noChangeAspect="1"/>
          </p:cNvGraphicFramePr>
          <p:nvPr>
            <p:extLst>
              <p:ext uri="{D42A27DB-BD31-4B8C-83A1-F6EECF244321}">
                <p14:modId xmlns:p14="http://schemas.microsoft.com/office/powerpoint/2010/main" val="2571717222"/>
              </p:ext>
            </p:extLst>
          </p:nvPr>
        </p:nvGraphicFramePr>
        <p:xfrm>
          <a:off x="2114372" y="1949438"/>
          <a:ext cx="3067050" cy="890587"/>
        </p:xfrm>
        <a:graphic>
          <a:graphicData uri="http://schemas.openxmlformats.org/presentationml/2006/ole">
            <mc:AlternateContent xmlns:mc="http://schemas.openxmlformats.org/markup-compatibility/2006">
              <mc:Choice xmlns:v="urn:schemas-microsoft-com:vml" Requires="v">
                <p:oleObj name="Equation" r:id="rId2" imgW="1663560" imgH="482400" progId="Equation.DSMT4">
                  <p:embed/>
                </p:oleObj>
              </mc:Choice>
              <mc:Fallback>
                <p:oleObj name="Equation" r:id="rId2" imgW="1663560" imgH="482400" progId="Equation.DSMT4">
                  <p:embed/>
                  <p:pic>
                    <p:nvPicPr>
                      <p:cNvPr id="19" name="Object 8">
                        <a:extLst>
                          <a:ext uri="{FF2B5EF4-FFF2-40B4-BE49-F238E27FC236}">
                            <a16:creationId xmlns:a16="http://schemas.microsoft.com/office/drawing/2014/main" id="{6B5F2E66-0671-4C19-9258-5E34C3700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372" y="1949438"/>
                        <a:ext cx="3067050"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9">
            <a:extLst>
              <a:ext uri="{FF2B5EF4-FFF2-40B4-BE49-F238E27FC236}">
                <a16:creationId xmlns:a16="http://schemas.microsoft.com/office/drawing/2014/main" id="{7E3526CC-2C4E-4D39-82CC-E56F45C29EA0}"/>
              </a:ext>
            </a:extLst>
          </p:cNvPr>
          <p:cNvGraphicFramePr>
            <a:graphicFrameLocks noChangeAspect="1"/>
          </p:cNvGraphicFramePr>
          <p:nvPr>
            <p:extLst>
              <p:ext uri="{D42A27DB-BD31-4B8C-83A1-F6EECF244321}">
                <p14:modId xmlns:p14="http://schemas.microsoft.com/office/powerpoint/2010/main" val="4135944437"/>
              </p:ext>
            </p:extLst>
          </p:nvPr>
        </p:nvGraphicFramePr>
        <p:xfrm>
          <a:off x="7259152" y="1981200"/>
          <a:ext cx="2903537" cy="1265238"/>
        </p:xfrm>
        <a:graphic>
          <a:graphicData uri="http://schemas.openxmlformats.org/presentationml/2006/ole">
            <mc:AlternateContent xmlns:mc="http://schemas.openxmlformats.org/markup-compatibility/2006">
              <mc:Choice xmlns:v="urn:schemas-microsoft-com:vml" Requires="v">
                <p:oleObj name="Equation" r:id="rId4" imgW="1574640" imgH="685800" progId="Equation.DSMT4">
                  <p:embed/>
                </p:oleObj>
              </mc:Choice>
              <mc:Fallback>
                <p:oleObj name="Equation" r:id="rId4" imgW="1574640" imgH="685800" progId="Equation.DSMT4">
                  <p:embed/>
                  <p:pic>
                    <p:nvPicPr>
                      <p:cNvPr id="30" name="Object 9">
                        <a:extLst>
                          <a:ext uri="{FF2B5EF4-FFF2-40B4-BE49-F238E27FC236}">
                            <a16:creationId xmlns:a16="http://schemas.microsoft.com/office/drawing/2014/main" id="{7E3526CC-2C4E-4D39-82CC-E56F45C29EA0}"/>
                          </a:ext>
                        </a:extLst>
                      </p:cNvPr>
                      <p:cNvPicPr>
                        <a:picLocks noChangeAspect="1" noChangeArrowheads="1"/>
                      </p:cNvPicPr>
                      <p:nvPr/>
                    </p:nvPicPr>
                    <p:blipFill>
                      <a:blip r:embed="rId5"/>
                      <a:srcRect/>
                      <a:stretch>
                        <a:fillRect/>
                      </a:stretch>
                    </p:blipFill>
                    <p:spPr bwMode="auto">
                      <a:xfrm>
                        <a:off x="7259152" y="1981200"/>
                        <a:ext cx="2903537" cy="1265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Box 32">
            <a:extLst>
              <a:ext uri="{FF2B5EF4-FFF2-40B4-BE49-F238E27FC236}">
                <a16:creationId xmlns:a16="http://schemas.microsoft.com/office/drawing/2014/main" id="{DB7507F2-1CF1-4510-8F50-93C16003006A}"/>
              </a:ext>
            </a:extLst>
          </p:cNvPr>
          <p:cNvSpPr txBox="1"/>
          <p:nvPr/>
        </p:nvSpPr>
        <p:spPr>
          <a:xfrm>
            <a:off x="8184999" y="4520284"/>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34" name="TextBox 33">
            <a:extLst>
              <a:ext uri="{FF2B5EF4-FFF2-40B4-BE49-F238E27FC236}">
                <a16:creationId xmlns:a16="http://schemas.microsoft.com/office/drawing/2014/main" id="{65879FE3-03FA-4F71-8C3C-C20782E9F38A}"/>
              </a:ext>
            </a:extLst>
          </p:cNvPr>
          <p:cNvSpPr txBox="1"/>
          <p:nvPr/>
        </p:nvSpPr>
        <p:spPr>
          <a:xfrm>
            <a:off x="7259152" y="4076764"/>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graphicFrame>
        <p:nvGraphicFramePr>
          <p:cNvPr id="35" name="Object 9">
            <a:extLst>
              <a:ext uri="{FF2B5EF4-FFF2-40B4-BE49-F238E27FC236}">
                <a16:creationId xmlns:a16="http://schemas.microsoft.com/office/drawing/2014/main" id="{30D1EC0A-9FEA-42D2-BC79-0E58E654128D}"/>
              </a:ext>
            </a:extLst>
          </p:cNvPr>
          <p:cNvGraphicFramePr>
            <a:graphicFrameLocks noChangeAspect="1"/>
          </p:cNvGraphicFramePr>
          <p:nvPr>
            <p:extLst>
              <p:ext uri="{D42A27DB-BD31-4B8C-83A1-F6EECF244321}">
                <p14:modId xmlns:p14="http://schemas.microsoft.com/office/powerpoint/2010/main" val="177155484"/>
              </p:ext>
            </p:extLst>
          </p:nvPr>
        </p:nvGraphicFramePr>
        <p:xfrm>
          <a:off x="7259152" y="4010025"/>
          <a:ext cx="4846637" cy="1428750"/>
        </p:xfrm>
        <a:graphic>
          <a:graphicData uri="http://schemas.openxmlformats.org/presentationml/2006/ole">
            <mc:AlternateContent xmlns:mc="http://schemas.openxmlformats.org/markup-compatibility/2006">
              <mc:Choice xmlns:v="urn:schemas-microsoft-com:vml" Requires="v">
                <p:oleObj name="Equation" r:id="rId6" imgW="2628720" imgH="774360" progId="Equation.DSMT4">
                  <p:embed/>
                </p:oleObj>
              </mc:Choice>
              <mc:Fallback>
                <p:oleObj name="Equation" r:id="rId6" imgW="2628720" imgH="774360" progId="Equation.DSMT4">
                  <p:embed/>
                  <p:pic>
                    <p:nvPicPr>
                      <p:cNvPr id="35" name="Object 9">
                        <a:extLst>
                          <a:ext uri="{FF2B5EF4-FFF2-40B4-BE49-F238E27FC236}">
                            <a16:creationId xmlns:a16="http://schemas.microsoft.com/office/drawing/2014/main" id="{30D1EC0A-9FEA-42D2-BC79-0E58E654128D}"/>
                          </a:ext>
                        </a:extLst>
                      </p:cNvPr>
                      <p:cNvPicPr>
                        <a:picLocks noChangeAspect="1" noChangeArrowheads="1"/>
                      </p:cNvPicPr>
                      <p:nvPr/>
                    </p:nvPicPr>
                    <p:blipFill>
                      <a:blip r:embed="rId7"/>
                      <a:srcRect/>
                      <a:stretch>
                        <a:fillRect/>
                      </a:stretch>
                    </p:blipFill>
                    <p:spPr bwMode="auto">
                      <a:xfrm>
                        <a:off x="7259152" y="4010025"/>
                        <a:ext cx="4846637"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7">
            <a:extLst>
              <a:ext uri="{FF2B5EF4-FFF2-40B4-BE49-F238E27FC236}">
                <a16:creationId xmlns:a16="http://schemas.microsoft.com/office/drawing/2014/main" id="{753FA3E1-485E-4F25-8378-613B69590D90}"/>
              </a:ext>
            </a:extLst>
          </p:cNvPr>
          <p:cNvGraphicFramePr>
            <a:graphicFrameLocks noChangeAspect="1"/>
          </p:cNvGraphicFramePr>
          <p:nvPr>
            <p:extLst>
              <p:ext uri="{D42A27DB-BD31-4B8C-83A1-F6EECF244321}">
                <p14:modId xmlns:p14="http://schemas.microsoft.com/office/powerpoint/2010/main" val="2076515078"/>
              </p:ext>
            </p:extLst>
          </p:nvPr>
        </p:nvGraphicFramePr>
        <p:xfrm>
          <a:off x="5143453" y="4984163"/>
          <a:ext cx="1654120" cy="490007"/>
        </p:xfrm>
        <a:graphic>
          <a:graphicData uri="http://schemas.openxmlformats.org/presentationml/2006/ole">
            <mc:AlternateContent xmlns:mc="http://schemas.openxmlformats.org/markup-compatibility/2006">
              <mc:Choice xmlns:v="urn:schemas-microsoft-com:vml" Requires="v">
                <p:oleObj name="Equation" r:id="rId8" imgW="1028520" imgH="304560" progId="Equation.DSMT4">
                  <p:embed/>
                </p:oleObj>
              </mc:Choice>
              <mc:Fallback>
                <p:oleObj name="Equation" r:id="rId8" imgW="1028520" imgH="304560" progId="Equation.DSMT4">
                  <p:embed/>
                  <p:pic>
                    <p:nvPicPr>
                      <p:cNvPr id="36" name="Object 7">
                        <a:extLst>
                          <a:ext uri="{FF2B5EF4-FFF2-40B4-BE49-F238E27FC236}">
                            <a16:creationId xmlns:a16="http://schemas.microsoft.com/office/drawing/2014/main" id="{753FA3E1-485E-4F25-8378-613B69590D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3453" y="4984163"/>
                        <a:ext cx="1654120" cy="490007"/>
                      </a:xfrm>
                      <a:prstGeom prst="rect">
                        <a:avLst/>
                      </a:prstGeom>
                      <a:noFill/>
                      <a:ln>
                        <a:noFill/>
                      </a:ln>
                      <a:effectLst/>
                    </p:spPr>
                  </p:pic>
                </p:oleObj>
              </mc:Fallback>
            </mc:AlternateContent>
          </a:graphicData>
        </a:graphic>
      </p:graphicFrame>
      <p:graphicFrame>
        <p:nvGraphicFramePr>
          <p:cNvPr id="37" name="Object 9">
            <a:extLst>
              <a:ext uri="{FF2B5EF4-FFF2-40B4-BE49-F238E27FC236}">
                <a16:creationId xmlns:a16="http://schemas.microsoft.com/office/drawing/2014/main" id="{079646A3-030F-4C8D-A7D7-E1CBD8D91F21}"/>
              </a:ext>
            </a:extLst>
          </p:cNvPr>
          <p:cNvGraphicFramePr>
            <a:graphicFrameLocks noChangeAspect="1"/>
          </p:cNvGraphicFramePr>
          <p:nvPr>
            <p:extLst>
              <p:ext uri="{D42A27DB-BD31-4B8C-83A1-F6EECF244321}">
                <p14:modId xmlns:p14="http://schemas.microsoft.com/office/powerpoint/2010/main" val="3923357784"/>
              </p:ext>
            </p:extLst>
          </p:nvPr>
        </p:nvGraphicFramePr>
        <p:xfrm>
          <a:off x="5143452" y="5474170"/>
          <a:ext cx="1041108" cy="416725"/>
        </p:xfrm>
        <a:graphic>
          <a:graphicData uri="http://schemas.openxmlformats.org/presentationml/2006/ole">
            <mc:AlternateContent xmlns:mc="http://schemas.openxmlformats.org/markup-compatibility/2006">
              <mc:Choice xmlns:v="urn:schemas-microsoft-com:vml" Requires="v">
                <p:oleObj name="Equation" r:id="rId10" imgW="634680" imgH="253800" progId="Equation.DSMT4">
                  <p:embed/>
                </p:oleObj>
              </mc:Choice>
              <mc:Fallback>
                <p:oleObj name="Equation" r:id="rId10" imgW="634680" imgH="253800" progId="Equation.DSMT4">
                  <p:embed/>
                  <p:pic>
                    <p:nvPicPr>
                      <p:cNvPr id="37" name="Object 9">
                        <a:extLst>
                          <a:ext uri="{FF2B5EF4-FFF2-40B4-BE49-F238E27FC236}">
                            <a16:creationId xmlns:a16="http://schemas.microsoft.com/office/drawing/2014/main" id="{079646A3-030F-4C8D-A7D7-E1CBD8D91F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3452" y="5474170"/>
                        <a:ext cx="1041108" cy="4167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251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22" grpId="0" animBg="1"/>
      <p:bldP spid="23" grpId="0" animBg="1"/>
      <p:bldP spid="24" grpId="0" animBg="1"/>
      <p:bldP spid="26" grpId="0" animBg="1"/>
      <p:bldP spid="33" grpId="0" animBg="1"/>
      <p:bldP spid="3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p>
        </p:txBody>
      </p:sp>
      <p:sp>
        <p:nvSpPr>
          <p:cNvPr id="3" name="Content Placeholder 2">
            <a:extLst>
              <a:ext uri="{FF2B5EF4-FFF2-40B4-BE49-F238E27FC236}">
                <a16:creationId xmlns:a16="http://schemas.microsoft.com/office/drawing/2014/main" id="{4647020C-0F80-4F4B-A4AB-3D0204EAD032}"/>
              </a:ext>
            </a:extLst>
          </p:cNvPr>
          <p:cNvSpPr>
            <a:spLocks noGrp="1"/>
          </p:cNvSpPr>
          <p:nvPr>
            <p:ph idx="1"/>
          </p:nvPr>
        </p:nvSpPr>
        <p:spPr/>
        <p:txBody>
          <a:bodyPr/>
          <a:lstStyle/>
          <a:p>
            <a:pPr marL="0" indent="0">
              <a:buNone/>
            </a:pPr>
            <a:r>
              <a:rPr lang="en-US" altLang="en-US" dirty="0"/>
              <a:t>We can now add climb performance in the T/W–W/S diagram using: </a:t>
            </a:r>
          </a:p>
          <a:p>
            <a:endParaRPr lang="en-US" altLang="en-US" sz="2000" dirty="0"/>
          </a:p>
          <a:p>
            <a:endParaRPr lang="en-US" altLang="en-US" sz="2000" dirty="0"/>
          </a:p>
          <a:p>
            <a:endParaRPr lang="en-US" altLang="en-US" sz="3200" dirty="0"/>
          </a:p>
          <a:p>
            <a:endParaRPr lang="en-US" altLang="en-US" sz="3200" dirty="0"/>
          </a:p>
          <a:p>
            <a:pPr marL="0" indent="0" eaLnBrk="1" hangingPunct="1">
              <a:spcBef>
                <a:spcPct val="20000"/>
              </a:spcBef>
              <a:buNone/>
            </a:pPr>
            <a:r>
              <a:rPr lang="en-US" altLang="en-US" dirty="0"/>
              <a:t>Example calculation:</a:t>
            </a:r>
          </a:p>
        </p:txBody>
      </p:sp>
      <p:sp>
        <p:nvSpPr>
          <p:cNvPr id="18" name="TextBox 17">
            <a:extLst>
              <a:ext uri="{FF2B5EF4-FFF2-40B4-BE49-F238E27FC236}">
                <a16:creationId xmlns:a16="http://schemas.microsoft.com/office/drawing/2014/main" id="{F8927FAA-E859-4324-8AB5-22D9EB953427}"/>
              </a:ext>
            </a:extLst>
          </p:cNvPr>
          <p:cNvSpPr txBox="1"/>
          <p:nvPr/>
        </p:nvSpPr>
        <p:spPr>
          <a:xfrm>
            <a:off x="1568918" y="4417902"/>
            <a:ext cx="7777213" cy="1366528"/>
          </a:xfrm>
          <a:prstGeom prst="rect">
            <a:avLst/>
          </a:prstGeom>
          <a:noFill/>
        </p:spPr>
        <p:txBody>
          <a:bodyPr wrap="square">
            <a:spAutoFit/>
          </a:bodyPr>
          <a:lstStyle/>
          <a:p>
            <a:pPr eaLnBrk="1" hangingPunct="1">
              <a:spcBef>
                <a:spcPct val="20000"/>
              </a:spcBef>
            </a:pPr>
            <a:r>
              <a:rPr lang="en-US" altLang="en-US" dirty="0"/>
              <a:t>c = 20 m/s at sea level</a:t>
            </a:r>
          </a:p>
          <a:p>
            <a:pPr eaLnBrk="1" hangingPunct="1">
              <a:spcBef>
                <a:spcPct val="20000"/>
              </a:spcBef>
            </a:pPr>
            <a:r>
              <a:rPr lang="en-US" altLang="en-US" dirty="0"/>
              <a:t>e = 0.85</a:t>
            </a:r>
          </a:p>
          <a:p>
            <a:pPr eaLnBrk="1" hangingPunct="1">
              <a:spcBef>
                <a:spcPct val="20000"/>
              </a:spcBef>
            </a:pPr>
            <a:r>
              <a:rPr lang="en-US" altLang="en-US" dirty="0" err="1"/>
              <a:t>C</a:t>
            </a:r>
            <a:r>
              <a:rPr lang="en-US" altLang="en-US" baseline="-25000" dirty="0" err="1"/>
              <a:t>Do</a:t>
            </a:r>
            <a:r>
              <a:rPr lang="en-US" altLang="en-US" dirty="0"/>
              <a:t> = 0.0145</a:t>
            </a:r>
            <a:endParaRPr lang="en-US" altLang="en-US" baseline="-25000" dirty="0">
              <a:cs typeface="Tahoma" panose="020B0604030504040204" pitchFamily="34" charset="0"/>
            </a:endParaRPr>
          </a:p>
          <a:p>
            <a:pPr eaLnBrk="1" hangingPunct="1">
              <a:spcBef>
                <a:spcPct val="20000"/>
              </a:spcBef>
            </a:pPr>
            <a:r>
              <a:rPr lang="en-US" altLang="en-US" b="1" dirty="0">
                <a:cs typeface="Tahoma" panose="020B0604030504040204" pitchFamily="34" charset="0"/>
              </a:rPr>
              <a:t>A is still to be determined, so we can use several values to test the performance</a:t>
            </a:r>
            <a:endParaRPr lang="el-GR" altLang="en-US" b="1" dirty="0">
              <a:cs typeface="Tahoma" panose="020B0604030504040204" pitchFamily="34" charset="0"/>
            </a:endParaRPr>
          </a:p>
        </p:txBody>
      </p:sp>
      <p:grpSp>
        <p:nvGrpSpPr>
          <p:cNvPr id="5" name="Group 4">
            <a:extLst>
              <a:ext uri="{FF2B5EF4-FFF2-40B4-BE49-F238E27FC236}">
                <a16:creationId xmlns:a16="http://schemas.microsoft.com/office/drawing/2014/main" id="{604E7F60-6164-4211-8F2E-D59D1E78D72B}"/>
              </a:ext>
            </a:extLst>
          </p:cNvPr>
          <p:cNvGrpSpPr/>
          <p:nvPr/>
        </p:nvGrpSpPr>
        <p:grpSpPr>
          <a:xfrm>
            <a:off x="3672681" y="2141450"/>
            <a:ext cx="4846637" cy="1735210"/>
            <a:chOff x="7259152" y="4010025"/>
            <a:chExt cx="4846637" cy="1735210"/>
          </a:xfrm>
        </p:grpSpPr>
        <p:sp>
          <p:nvSpPr>
            <p:cNvPr id="9" name="TextBox 8">
              <a:extLst>
                <a:ext uri="{FF2B5EF4-FFF2-40B4-BE49-F238E27FC236}">
                  <a16:creationId xmlns:a16="http://schemas.microsoft.com/office/drawing/2014/main" id="{2BE3C42B-61B8-414F-8F67-A8A3415E321A}"/>
                </a:ext>
              </a:extLst>
            </p:cNvPr>
            <p:cNvSpPr txBox="1"/>
            <p:nvPr/>
          </p:nvSpPr>
          <p:spPr>
            <a:xfrm>
              <a:off x="8184999" y="4520284"/>
              <a:ext cx="355854" cy="1224951"/>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10" name="TextBox 9">
              <a:extLst>
                <a:ext uri="{FF2B5EF4-FFF2-40B4-BE49-F238E27FC236}">
                  <a16:creationId xmlns:a16="http://schemas.microsoft.com/office/drawing/2014/main" id="{368AA05B-E5E9-4EBD-B0A7-352DDC8BAB0F}"/>
                </a:ext>
              </a:extLst>
            </p:cNvPr>
            <p:cNvSpPr txBox="1"/>
            <p:nvPr/>
          </p:nvSpPr>
          <p:spPr>
            <a:xfrm>
              <a:off x="7259152" y="4076764"/>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graphicFrame>
          <p:nvGraphicFramePr>
            <p:cNvPr id="11" name="Object 9">
              <a:extLst>
                <a:ext uri="{FF2B5EF4-FFF2-40B4-BE49-F238E27FC236}">
                  <a16:creationId xmlns:a16="http://schemas.microsoft.com/office/drawing/2014/main" id="{9EB91137-3F6E-46E0-8272-F380022D2C94}"/>
                </a:ext>
              </a:extLst>
            </p:cNvPr>
            <p:cNvGraphicFramePr>
              <a:graphicFrameLocks noChangeAspect="1"/>
            </p:cNvGraphicFramePr>
            <p:nvPr>
              <p:extLst>
                <p:ext uri="{D42A27DB-BD31-4B8C-83A1-F6EECF244321}">
                  <p14:modId xmlns:p14="http://schemas.microsoft.com/office/powerpoint/2010/main" val="2747939138"/>
                </p:ext>
              </p:extLst>
            </p:nvPr>
          </p:nvGraphicFramePr>
          <p:xfrm>
            <a:off x="7259152" y="4010025"/>
            <a:ext cx="4846637" cy="1428750"/>
          </p:xfrm>
          <a:graphic>
            <a:graphicData uri="http://schemas.openxmlformats.org/presentationml/2006/ole">
              <mc:AlternateContent xmlns:mc="http://schemas.openxmlformats.org/markup-compatibility/2006">
                <mc:Choice xmlns:v="urn:schemas-microsoft-com:vml" Requires="v">
                  <p:oleObj name="Equation" r:id="rId2" imgW="2628720" imgH="774360" progId="Equation.DSMT4">
                    <p:embed/>
                  </p:oleObj>
                </mc:Choice>
                <mc:Fallback>
                  <p:oleObj name="Equation" r:id="rId2" imgW="2628720" imgH="774360" progId="Equation.DSMT4">
                    <p:embed/>
                    <p:pic>
                      <p:nvPicPr>
                        <p:cNvPr id="11" name="Object 9">
                          <a:extLst>
                            <a:ext uri="{FF2B5EF4-FFF2-40B4-BE49-F238E27FC236}">
                              <a16:creationId xmlns:a16="http://schemas.microsoft.com/office/drawing/2014/main" id="{9EB91137-3F6E-46E0-8272-F380022D2C94}"/>
                            </a:ext>
                          </a:extLst>
                        </p:cNvPr>
                        <p:cNvPicPr>
                          <a:picLocks noChangeAspect="1" noChangeArrowheads="1"/>
                        </p:cNvPicPr>
                        <p:nvPr/>
                      </p:nvPicPr>
                      <p:blipFill>
                        <a:blip r:embed="rId3"/>
                        <a:srcRect/>
                        <a:stretch>
                          <a:fillRect/>
                        </a:stretch>
                      </p:blipFill>
                      <p:spPr bwMode="auto">
                        <a:xfrm>
                          <a:off x="7259152" y="4010025"/>
                          <a:ext cx="4846637"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1174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extLst>
              <p:ext uri="{D42A27DB-BD31-4B8C-83A1-F6EECF244321}">
                <p14:modId xmlns:p14="http://schemas.microsoft.com/office/powerpoint/2010/main" val="3301700651"/>
              </p:ext>
            </p:extLst>
          </p:nvPr>
        </p:nvGraphicFramePr>
        <p:xfrm>
          <a:off x="992341" y="1170884"/>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endParaRPr lang="en-US" dirty="0"/>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0" y="1442499"/>
            <a:ext cx="4795919" cy="1277255"/>
            <a:chOff x="5440626" y="1310700"/>
            <a:chExt cx="4795919" cy="1277255"/>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6" y="1310700"/>
              <a:ext cx="4795919" cy="1277255"/>
              <a:chOff x="5035746" y="2822996"/>
              <a:chExt cx="4011214" cy="1048134"/>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6" y="3198098"/>
                <a:ext cx="2531542" cy="673032"/>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7778942" y="2822996"/>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8214351" y="153907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2450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nvGraphicFramePr>
        <p:xfrm>
          <a:off x="992341" y="1170884"/>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4 – Climb Rate Requirements (Jet Aircraft)</a:t>
            </a:r>
            <a:endParaRPr lang="en-US" dirty="0"/>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568969"/>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6132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dirty="0"/>
              <a:t>Besides climb speed, requirements also indicate climb rates (c/V)</a:t>
            </a:r>
          </a:p>
          <a:p>
            <a:r>
              <a:rPr lang="en-US" sz="2000" dirty="0"/>
              <a:t>Similarly,</a:t>
            </a:r>
          </a:p>
          <a:p>
            <a:endParaRPr lang="en-US" sz="2000" dirty="0"/>
          </a:p>
          <a:p>
            <a:endParaRPr lang="en-US" sz="2000" dirty="0"/>
          </a:p>
          <a:p>
            <a:endParaRPr lang="en-US" sz="2000" dirty="0"/>
          </a:p>
          <a:p>
            <a:r>
              <a:rPr lang="en-US" sz="2000" dirty="0"/>
              <a:t>With the optimum climb for maximum L/D</a:t>
            </a:r>
          </a:p>
          <a:p>
            <a:r>
              <a:rPr lang="en-US" sz="2000" dirty="0"/>
              <a:t>Solving for T/W results in:</a:t>
            </a:r>
          </a:p>
          <a:p>
            <a:endParaRPr lang="en-US" sz="2000" dirty="0"/>
          </a:p>
          <a:p>
            <a:endParaRPr lang="en-US" sz="2000" dirty="0"/>
          </a:p>
          <a:p>
            <a:r>
              <a:rPr lang="en-US" sz="2000" dirty="0"/>
              <a:t>Maximum L/D is found at: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4" name="TextBox 13">
            <a:extLst>
              <a:ext uri="{FF2B5EF4-FFF2-40B4-BE49-F238E27FC236}">
                <a16:creationId xmlns:a16="http://schemas.microsoft.com/office/drawing/2014/main" id="{776EEA88-AF4A-419D-804B-7F1001A9C36D}"/>
              </a:ext>
            </a:extLst>
          </p:cNvPr>
          <p:cNvSpPr txBox="1"/>
          <p:nvPr/>
        </p:nvSpPr>
        <p:spPr>
          <a:xfrm>
            <a:off x="5210954" y="4105594"/>
            <a:ext cx="468706" cy="1077218"/>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algn="ctr" eaLnBrk="1" hangingPunct="1">
              <a:spcBef>
                <a:spcPct val="20000"/>
              </a:spcBef>
            </a:pPr>
            <a:r>
              <a:rPr lang="en-US" altLang="en-US" sz="1600" dirty="0"/>
              <a:t>y</a:t>
            </a:r>
            <a:endParaRPr lang="en-US" sz="1600" dirty="0"/>
          </a:p>
        </p:txBody>
      </p:sp>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p>
        </p:txBody>
      </p:sp>
      <p:graphicFrame>
        <p:nvGraphicFramePr>
          <p:cNvPr id="11" name="Object 7">
            <a:extLst>
              <a:ext uri="{FF2B5EF4-FFF2-40B4-BE49-F238E27FC236}">
                <a16:creationId xmlns:a16="http://schemas.microsoft.com/office/drawing/2014/main" id="{7A8E671A-0014-4300-AD4A-188FEDD9B1CD}"/>
              </a:ext>
            </a:extLst>
          </p:cNvPr>
          <p:cNvGraphicFramePr>
            <a:graphicFrameLocks noChangeAspect="1"/>
          </p:cNvGraphicFramePr>
          <p:nvPr>
            <p:extLst>
              <p:ext uri="{D42A27DB-BD31-4B8C-83A1-F6EECF244321}">
                <p14:modId xmlns:p14="http://schemas.microsoft.com/office/powerpoint/2010/main" val="3856804643"/>
              </p:ext>
            </p:extLst>
          </p:nvPr>
        </p:nvGraphicFramePr>
        <p:xfrm>
          <a:off x="3494087" y="2420938"/>
          <a:ext cx="5203825" cy="1008062"/>
        </p:xfrm>
        <a:graphic>
          <a:graphicData uri="http://schemas.openxmlformats.org/presentationml/2006/ole">
            <mc:AlternateContent xmlns:mc="http://schemas.openxmlformats.org/markup-compatibility/2006">
              <mc:Choice xmlns:v="urn:schemas-microsoft-com:vml" Requires="v">
                <p:oleObj name="Equation" r:id="rId3" imgW="2298600" imgH="444240" progId="Equation.DSMT4">
                  <p:embed/>
                </p:oleObj>
              </mc:Choice>
              <mc:Fallback>
                <p:oleObj name="Equation" r:id="rId3" imgW="2298600" imgH="444240" progId="Equation.DSMT4">
                  <p:embed/>
                  <p:pic>
                    <p:nvPicPr>
                      <p:cNvPr id="11" name="Object 7">
                        <a:extLst>
                          <a:ext uri="{FF2B5EF4-FFF2-40B4-BE49-F238E27FC236}">
                            <a16:creationId xmlns:a16="http://schemas.microsoft.com/office/drawing/2014/main" id="{7A8E671A-0014-4300-AD4A-188FEDD9B1CD}"/>
                          </a:ext>
                        </a:extLst>
                      </p:cNvPr>
                      <p:cNvPicPr>
                        <a:picLocks noChangeAspect="1" noChangeArrowheads="1"/>
                      </p:cNvPicPr>
                      <p:nvPr/>
                    </p:nvPicPr>
                    <p:blipFill>
                      <a:blip r:embed="rId4"/>
                      <a:srcRect/>
                      <a:stretch>
                        <a:fillRect/>
                      </a:stretch>
                    </p:blipFill>
                    <p:spPr bwMode="auto">
                      <a:xfrm>
                        <a:off x="3494087" y="2420938"/>
                        <a:ext cx="5203825"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Picture 2">
            <a:extLst>
              <a:ext uri="{FF2B5EF4-FFF2-40B4-BE49-F238E27FC236}">
                <a16:creationId xmlns:a16="http://schemas.microsoft.com/office/drawing/2014/main" id="{CCA6A7AA-6418-4C43-BC23-B735EAD02985}"/>
              </a:ext>
            </a:extLst>
          </p:cNvPr>
          <p:cNvPicPr>
            <a:picLocks noChangeAspect="1"/>
          </p:cNvPicPr>
          <p:nvPr/>
        </p:nvPicPr>
        <p:blipFill>
          <a:blip r:embed="rId5"/>
          <a:stretch>
            <a:fillRect/>
          </a:stretch>
        </p:blipFill>
        <p:spPr>
          <a:xfrm>
            <a:off x="11260400" y="1493970"/>
            <a:ext cx="688908" cy="615749"/>
          </a:xfrm>
          <a:prstGeom prst="rect">
            <a:avLst/>
          </a:prstGeom>
        </p:spPr>
      </p:pic>
      <p:graphicFrame>
        <p:nvGraphicFramePr>
          <p:cNvPr id="8" name="Object 8">
            <a:extLst>
              <a:ext uri="{FF2B5EF4-FFF2-40B4-BE49-F238E27FC236}">
                <a16:creationId xmlns:a16="http://schemas.microsoft.com/office/drawing/2014/main" id="{6811B114-4705-45FE-9FB3-A0AF04F445DD}"/>
              </a:ext>
            </a:extLst>
          </p:cNvPr>
          <p:cNvGraphicFramePr>
            <a:graphicFrameLocks noChangeAspect="1"/>
          </p:cNvGraphicFramePr>
          <p:nvPr>
            <p:extLst>
              <p:ext uri="{D42A27DB-BD31-4B8C-83A1-F6EECF244321}">
                <p14:modId xmlns:p14="http://schemas.microsoft.com/office/powerpoint/2010/main" val="1475910448"/>
              </p:ext>
            </p:extLst>
          </p:nvPr>
        </p:nvGraphicFramePr>
        <p:xfrm>
          <a:off x="5257600" y="4105594"/>
          <a:ext cx="1676799" cy="862898"/>
        </p:xfrm>
        <a:graphic>
          <a:graphicData uri="http://schemas.openxmlformats.org/presentationml/2006/ole">
            <mc:AlternateContent xmlns:mc="http://schemas.openxmlformats.org/markup-compatibility/2006">
              <mc:Choice xmlns:v="urn:schemas-microsoft-com:vml" Requires="v">
                <p:oleObj name="Equation" r:id="rId6" imgW="863280" imgH="444240" progId="Equation.DSMT4">
                  <p:embed/>
                </p:oleObj>
              </mc:Choice>
              <mc:Fallback>
                <p:oleObj name="Equation" r:id="rId6" imgW="863280" imgH="444240" progId="Equation.DSMT4">
                  <p:embed/>
                  <p:pic>
                    <p:nvPicPr>
                      <p:cNvPr id="8" name="Object 8">
                        <a:extLst>
                          <a:ext uri="{FF2B5EF4-FFF2-40B4-BE49-F238E27FC236}">
                            <a16:creationId xmlns:a16="http://schemas.microsoft.com/office/drawing/2014/main" id="{6811B114-4705-45FE-9FB3-A0AF04F445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600" y="4105594"/>
                        <a:ext cx="1676799" cy="862898"/>
                      </a:xfrm>
                      <a:prstGeom prst="rect">
                        <a:avLst/>
                      </a:prstGeom>
                      <a:noFill/>
                      <a:ln>
                        <a:noFill/>
                      </a:ln>
                      <a:effectLst/>
                    </p:spPr>
                  </p:pic>
                </p:oleObj>
              </mc:Fallback>
            </mc:AlternateContent>
          </a:graphicData>
        </a:graphic>
      </p:graphicFrame>
      <p:sp>
        <p:nvSpPr>
          <p:cNvPr id="4" name="Arrow: Right 3">
            <a:extLst>
              <a:ext uri="{FF2B5EF4-FFF2-40B4-BE49-F238E27FC236}">
                <a16:creationId xmlns:a16="http://schemas.microsoft.com/office/drawing/2014/main" id="{D29BAD85-5C0A-4FE2-9E48-C8C06AD967C7}"/>
              </a:ext>
            </a:extLst>
          </p:cNvPr>
          <p:cNvSpPr/>
          <p:nvPr/>
        </p:nvSpPr>
        <p:spPr>
          <a:xfrm flipH="1">
            <a:off x="7966799" y="3991068"/>
            <a:ext cx="2351482" cy="1266725"/>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No dependency on W/S! Results in horizontal lines on diagram!</a:t>
            </a:r>
          </a:p>
        </p:txBody>
      </p:sp>
      <p:graphicFrame>
        <p:nvGraphicFramePr>
          <p:cNvPr id="12" name="Object 7">
            <a:extLst>
              <a:ext uri="{FF2B5EF4-FFF2-40B4-BE49-F238E27FC236}">
                <a16:creationId xmlns:a16="http://schemas.microsoft.com/office/drawing/2014/main" id="{D1C23865-54E0-4123-AE7D-A0897083A38D}"/>
              </a:ext>
            </a:extLst>
          </p:cNvPr>
          <p:cNvGraphicFramePr>
            <a:graphicFrameLocks noChangeAspect="1"/>
          </p:cNvGraphicFramePr>
          <p:nvPr>
            <p:extLst>
              <p:ext uri="{D42A27DB-BD31-4B8C-83A1-F6EECF244321}">
                <p14:modId xmlns:p14="http://schemas.microsoft.com/office/powerpoint/2010/main" val="3222880385"/>
              </p:ext>
            </p:extLst>
          </p:nvPr>
        </p:nvGraphicFramePr>
        <p:xfrm>
          <a:off x="7089008" y="5440797"/>
          <a:ext cx="1343479" cy="489144"/>
        </p:xfrm>
        <a:graphic>
          <a:graphicData uri="http://schemas.openxmlformats.org/presentationml/2006/ole">
            <mc:AlternateContent xmlns:mc="http://schemas.openxmlformats.org/markup-compatibility/2006">
              <mc:Choice xmlns:v="urn:schemas-microsoft-com:vml" Requires="v">
                <p:oleObj name="Equation" r:id="rId8" imgW="698400" imgH="253800" progId="Equation.DSMT4">
                  <p:embed/>
                </p:oleObj>
              </mc:Choice>
              <mc:Fallback>
                <p:oleObj name="Equation" r:id="rId8" imgW="698400" imgH="253800" progId="Equation.DSMT4">
                  <p:embed/>
                  <p:pic>
                    <p:nvPicPr>
                      <p:cNvPr id="12" name="Object 7">
                        <a:extLst>
                          <a:ext uri="{FF2B5EF4-FFF2-40B4-BE49-F238E27FC236}">
                            <a16:creationId xmlns:a16="http://schemas.microsoft.com/office/drawing/2014/main" id="{D1C23865-54E0-4123-AE7D-A0897083A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9008" y="5440797"/>
                        <a:ext cx="1343479" cy="489144"/>
                      </a:xfrm>
                      <a:prstGeom prst="rect">
                        <a:avLst/>
                      </a:prstGeom>
                      <a:noFill/>
                      <a:ln>
                        <a:noFill/>
                      </a:ln>
                      <a:effectLst/>
                    </p:spPr>
                  </p:pic>
                </p:oleObj>
              </mc:Fallback>
            </mc:AlternateContent>
          </a:graphicData>
        </a:graphic>
      </p:graphicFrame>
      <p:graphicFrame>
        <p:nvGraphicFramePr>
          <p:cNvPr id="13" name="Object 8">
            <a:extLst>
              <a:ext uri="{FF2B5EF4-FFF2-40B4-BE49-F238E27FC236}">
                <a16:creationId xmlns:a16="http://schemas.microsoft.com/office/drawing/2014/main" id="{170D60CF-27ED-4362-8BB1-7DAA2CB7230F}"/>
              </a:ext>
            </a:extLst>
          </p:cNvPr>
          <p:cNvGraphicFramePr>
            <a:graphicFrameLocks noChangeAspect="1"/>
          </p:cNvGraphicFramePr>
          <p:nvPr>
            <p:extLst>
              <p:ext uri="{D42A27DB-BD31-4B8C-83A1-F6EECF244321}">
                <p14:modId xmlns:p14="http://schemas.microsoft.com/office/powerpoint/2010/main" val="3721538085"/>
              </p:ext>
            </p:extLst>
          </p:nvPr>
        </p:nvGraphicFramePr>
        <p:xfrm>
          <a:off x="2743200" y="5353271"/>
          <a:ext cx="2286000" cy="603022"/>
        </p:xfrm>
        <a:graphic>
          <a:graphicData uri="http://schemas.openxmlformats.org/presentationml/2006/ole">
            <mc:AlternateContent xmlns:mc="http://schemas.openxmlformats.org/markup-compatibility/2006">
              <mc:Choice xmlns:v="urn:schemas-microsoft-com:vml" Requires="v">
                <p:oleObj name="Equation" r:id="rId10" imgW="1155600" imgH="304560" progId="Equation.DSMT4">
                  <p:embed/>
                </p:oleObj>
              </mc:Choice>
              <mc:Fallback>
                <p:oleObj name="Equation" r:id="rId10" imgW="1155600" imgH="304560" progId="Equation.DSMT4">
                  <p:embed/>
                  <p:pic>
                    <p:nvPicPr>
                      <p:cNvPr id="13" name="Object 8">
                        <a:extLst>
                          <a:ext uri="{FF2B5EF4-FFF2-40B4-BE49-F238E27FC236}">
                            <a16:creationId xmlns:a16="http://schemas.microsoft.com/office/drawing/2014/main" id="{170D60CF-27ED-4362-8BB1-7DAA2CB723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5353271"/>
                        <a:ext cx="2286000" cy="60302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4570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p>
        </p:txBody>
      </p:sp>
      <p:sp>
        <p:nvSpPr>
          <p:cNvPr id="7" name="Content Placeholder 6">
            <a:extLst>
              <a:ext uri="{FF2B5EF4-FFF2-40B4-BE49-F238E27FC236}">
                <a16:creationId xmlns:a16="http://schemas.microsoft.com/office/drawing/2014/main" id="{C0F31E5A-B32F-478C-9612-3EA809199833}"/>
              </a:ext>
            </a:extLst>
          </p:cNvPr>
          <p:cNvSpPr>
            <a:spLocks noGrp="1"/>
          </p:cNvSpPr>
          <p:nvPr>
            <p:ph idx="1"/>
          </p:nvPr>
        </p:nvSpPr>
        <p:spPr/>
        <p:txBody>
          <a:bodyPr/>
          <a:lstStyle/>
          <a:p>
            <a:pPr marL="0" indent="0">
              <a:buNone/>
            </a:pPr>
            <a:r>
              <a:rPr lang="en-US" altLang="en-US" sz="2000" dirty="0"/>
              <a:t>Example business jet aircraft:</a:t>
            </a:r>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pPr marL="0" indent="0">
              <a:buNone/>
            </a:pPr>
            <a:endParaRPr lang="en-US" dirty="0"/>
          </a:p>
          <a:p>
            <a:pPr marL="0" indent="0">
              <a:buNone/>
            </a:pPr>
            <a:endParaRPr lang="en-US" dirty="0"/>
          </a:p>
          <a:p>
            <a:pPr marL="0" indent="0">
              <a:buNone/>
            </a:pPr>
            <a:endParaRPr lang="en-US" dirty="0"/>
          </a:p>
        </p:txBody>
      </p:sp>
      <p:sp>
        <p:nvSpPr>
          <p:cNvPr id="12" name="TextBox 11">
            <a:extLst>
              <a:ext uri="{FF2B5EF4-FFF2-40B4-BE49-F238E27FC236}">
                <a16:creationId xmlns:a16="http://schemas.microsoft.com/office/drawing/2014/main" id="{B6118C84-EE3D-48D8-B9B0-196C8990AA64}"/>
              </a:ext>
            </a:extLst>
          </p:cNvPr>
          <p:cNvSpPr txBox="1"/>
          <p:nvPr/>
        </p:nvSpPr>
        <p:spPr>
          <a:xfrm>
            <a:off x="1136635" y="2088388"/>
            <a:ext cx="6121666" cy="1366528"/>
          </a:xfrm>
          <a:prstGeom prst="rect">
            <a:avLst/>
          </a:prstGeom>
          <a:noFill/>
        </p:spPr>
        <p:txBody>
          <a:bodyPr wrap="square">
            <a:spAutoFit/>
          </a:bodyPr>
          <a:lstStyle/>
          <a:p>
            <a:pPr eaLnBrk="1" hangingPunct="1">
              <a:spcBef>
                <a:spcPct val="20000"/>
              </a:spcBef>
            </a:pPr>
            <a:r>
              <a:rPr lang="en-US" altLang="en-US" dirty="0"/>
              <a:t>c/V = 0.20 at sea level</a:t>
            </a:r>
          </a:p>
          <a:p>
            <a:pPr eaLnBrk="1" hangingPunct="1">
              <a:spcBef>
                <a:spcPct val="20000"/>
              </a:spcBef>
            </a:pPr>
            <a:r>
              <a:rPr lang="en-US" altLang="en-US" dirty="0"/>
              <a:t>e = 0.85</a:t>
            </a:r>
          </a:p>
          <a:p>
            <a:pPr eaLnBrk="1" hangingPunct="1">
              <a:spcBef>
                <a:spcPct val="20000"/>
              </a:spcBef>
            </a:pPr>
            <a:r>
              <a:rPr lang="en-US" altLang="en-US" dirty="0" err="1"/>
              <a:t>C</a:t>
            </a:r>
            <a:r>
              <a:rPr lang="en-US" altLang="en-US" baseline="-25000" dirty="0" err="1"/>
              <a:t>Do</a:t>
            </a:r>
            <a:r>
              <a:rPr lang="en-US" altLang="en-US" dirty="0"/>
              <a:t> = 0.0145</a:t>
            </a:r>
          </a:p>
          <a:p>
            <a:pPr eaLnBrk="1" hangingPunct="1">
              <a:spcBef>
                <a:spcPct val="20000"/>
              </a:spcBef>
            </a:pPr>
            <a:r>
              <a:rPr lang="en-US" altLang="en-US" dirty="0">
                <a:cs typeface="Tahoma" panose="020B0604030504040204" pitchFamily="34" charset="0"/>
              </a:rPr>
              <a:t>A is still to be determined</a:t>
            </a:r>
          </a:p>
        </p:txBody>
      </p:sp>
      <p:sp>
        <p:nvSpPr>
          <p:cNvPr id="8" name="TextBox 7">
            <a:extLst>
              <a:ext uri="{FF2B5EF4-FFF2-40B4-BE49-F238E27FC236}">
                <a16:creationId xmlns:a16="http://schemas.microsoft.com/office/drawing/2014/main" id="{170764A9-108A-42E5-9A6C-42D8446BFCBB}"/>
              </a:ext>
            </a:extLst>
          </p:cNvPr>
          <p:cNvSpPr txBox="1"/>
          <p:nvPr/>
        </p:nvSpPr>
        <p:spPr>
          <a:xfrm>
            <a:off x="6789595" y="2642554"/>
            <a:ext cx="468706" cy="1077218"/>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800" dirty="0"/>
          </a:p>
          <a:p>
            <a:pPr algn="ctr" eaLnBrk="1" hangingPunct="1">
              <a:spcBef>
                <a:spcPct val="20000"/>
              </a:spcBef>
            </a:pPr>
            <a:r>
              <a:rPr lang="en-US" altLang="en-US" sz="1600" dirty="0"/>
              <a:t>y</a:t>
            </a:r>
            <a:endParaRPr lang="en-US" sz="1600" dirty="0"/>
          </a:p>
        </p:txBody>
      </p:sp>
      <p:graphicFrame>
        <p:nvGraphicFramePr>
          <p:cNvPr id="9" name="Object 8">
            <a:extLst>
              <a:ext uri="{FF2B5EF4-FFF2-40B4-BE49-F238E27FC236}">
                <a16:creationId xmlns:a16="http://schemas.microsoft.com/office/drawing/2014/main" id="{366D4CD7-2795-4F31-8BB8-BF21E2D73342}"/>
              </a:ext>
            </a:extLst>
          </p:cNvPr>
          <p:cNvGraphicFramePr>
            <a:graphicFrameLocks noChangeAspect="1"/>
          </p:cNvGraphicFramePr>
          <p:nvPr>
            <p:extLst>
              <p:ext uri="{D42A27DB-BD31-4B8C-83A1-F6EECF244321}">
                <p14:modId xmlns:p14="http://schemas.microsoft.com/office/powerpoint/2010/main" val="510346770"/>
              </p:ext>
            </p:extLst>
          </p:nvPr>
        </p:nvGraphicFramePr>
        <p:xfrm>
          <a:off x="6870700" y="2559050"/>
          <a:ext cx="3130550" cy="1033463"/>
        </p:xfrm>
        <a:graphic>
          <a:graphicData uri="http://schemas.openxmlformats.org/presentationml/2006/ole">
            <mc:AlternateContent xmlns:mc="http://schemas.openxmlformats.org/markup-compatibility/2006">
              <mc:Choice xmlns:v="urn:schemas-microsoft-com:vml" Requires="v">
                <p:oleObj name="Equation" r:id="rId2" imgW="1612800" imgH="533160" progId="Equation.DSMT4">
                  <p:embed/>
                </p:oleObj>
              </mc:Choice>
              <mc:Fallback>
                <p:oleObj name="Equation" r:id="rId2" imgW="1612800" imgH="533160" progId="Equation.DSMT4">
                  <p:embed/>
                  <p:pic>
                    <p:nvPicPr>
                      <p:cNvPr id="9" name="Object 8">
                        <a:extLst>
                          <a:ext uri="{FF2B5EF4-FFF2-40B4-BE49-F238E27FC236}">
                            <a16:creationId xmlns:a16="http://schemas.microsoft.com/office/drawing/2014/main" id="{366D4CD7-2795-4F31-8BB8-BF21E2D73342}"/>
                          </a:ext>
                        </a:extLst>
                      </p:cNvPr>
                      <p:cNvPicPr>
                        <a:picLocks noChangeAspect="1" noChangeArrowheads="1"/>
                      </p:cNvPicPr>
                      <p:nvPr/>
                    </p:nvPicPr>
                    <p:blipFill>
                      <a:blip r:embed="rId3"/>
                      <a:srcRect/>
                      <a:stretch>
                        <a:fillRect/>
                      </a:stretch>
                    </p:blipFill>
                    <p:spPr bwMode="auto">
                      <a:xfrm>
                        <a:off x="6870700" y="2559050"/>
                        <a:ext cx="3130550" cy="10334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72934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4805B023-A28F-4A66-916E-1D79AF47C780}"/>
              </a:ext>
            </a:extLst>
          </p:cNvPr>
          <p:cNvGraphicFramePr>
            <a:graphicFrameLocks noChangeAspect="1"/>
          </p:cNvGraphicFramePr>
          <p:nvPr>
            <p:extLst>
              <p:ext uri="{D42A27DB-BD31-4B8C-83A1-F6EECF244321}">
                <p14:modId xmlns:p14="http://schemas.microsoft.com/office/powerpoint/2010/main" val="1267896423"/>
              </p:ext>
            </p:extLst>
          </p:nvPr>
        </p:nvGraphicFramePr>
        <p:xfrm>
          <a:off x="2247766" y="1562251"/>
          <a:ext cx="7747000" cy="463073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p>
        </p:txBody>
      </p:sp>
      <p:grpSp>
        <p:nvGrpSpPr>
          <p:cNvPr id="6" name="Group 5">
            <a:extLst>
              <a:ext uri="{FF2B5EF4-FFF2-40B4-BE49-F238E27FC236}">
                <a16:creationId xmlns:a16="http://schemas.microsoft.com/office/drawing/2014/main" id="{E258969F-B8AA-4F74-BC22-0C016861C82C}"/>
              </a:ext>
            </a:extLst>
          </p:cNvPr>
          <p:cNvGrpSpPr/>
          <p:nvPr/>
        </p:nvGrpSpPr>
        <p:grpSpPr>
          <a:xfrm>
            <a:off x="3188678" y="2534478"/>
            <a:ext cx="6283934" cy="1243936"/>
            <a:chOff x="3881437" y="3828407"/>
            <a:chExt cx="6139625" cy="1008223"/>
          </a:xfrm>
        </p:grpSpPr>
        <p:sp>
          <p:nvSpPr>
            <p:cNvPr id="7" name="Freeform: Shape 6">
              <a:extLst>
                <a:ext uri="{FF2B5EF4-FFF2-40B4-BE49-F238E27FC236}">
                  <a16:creationId xmlns:a16="http://schemas.microsoft.com/office/drawing/2014/main" id="{76A7C7BF-E23D-4B22-8AB2-FE25E8138B07}"/>
                </a:ext>
              </a:extLst>
            </p:cNvPr>
            <p:cNvSpPr/>
            <p:nvPr/>
          </p:nvSpPr>
          <p:spPr>
            <a:xfrm flipH="1">
              <a:off x="3881437" y="3828407"/>
              <a:ext cx="6139625" cy="953140"/>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95953"/>
                <a:gd name="connsiteY0" fmla="*/ 1490262 h 1515963"/>
                <a:gd name="connsiteX1" fmla="*/ 5685688 w 5695953"/>
                <a:gd name="connsiteY1" fmla="*/ 1515963 h 1515963"/>
                <a:gd name="connsiteX2" fmla="*/ 5695953 w 5695953"/>
                <a:gd name="connsiteY2" fmla="*/ 202696 h 1515963"/>
                <a:gd name="connsiteX3" fmla="*/ 4621935 w 5695953"/>
                <a:gd name="connsiteY3" fmla="*/ 1573 h 1515963"/>
                <a:gd name="connsiteX4" fmla="*/ 2941380 w 5695953"/>
                <a:gd name="connsiteY4" fmla="*/ 407374 h 1515963"/>
                <a:gd name="connsiteX5" fmla="*/ 0 w 5695953"/>
                <a:gd name="connsiteY5" fmla="*/ 669635 h 1515963"/>
                <a:gd name="connsiteX6" fmla="*/ 5011 w 5695953"/>
                <a:gd name="connsiteY6" fmla="*/ 1490262 h 1515963"/>
                <a:gd name="connsiteX0" fmla="*/ 5011 w 5695953"/>
                <a:gd name="connsiteY0" fmla="*/ 1345218 h 1370919"/>
                <a:gd name="connsiteX1" fmla="*/ 5685688 w 5695953"/>
                <a:gd name="connsiteY1" fmla="*/ 1370919 h 1370919"/>
                <a:gd name="connsiteX2" fmla="*/ 5695953 w 5695953"/>
                <a:gd name="connsiteY2" fmla="*/ 57652 h 1370919"/>
                <a:gd name="connsiteX3" fmla="*/ 2941380 w 5695953"/>
                <a:gd name="connsiteY3" fmla="*/ 262330 h 1370919"/>
                <a:gd name="connsiteX4" fmla="*/ 0 w 5695953"/>
                <a:gd name="connsiteY4" fmla="*/ 524591 h 1370919"/>
                <a:gd name="connsiteX5" fmla="*/ 5011 w 5695953"/>
                <a:gd name="connsiteY5" fmla="*/ 1345218 h 1370919"/>
                <a:gd name="connsiteX0" fmla="*/ 5011 w 5695953"/>
                <a:gd name="connsiteY0" fmla="*/ 1317391 h 1343092"/>
                <a:gd name="connsiteX1" fmla="*/ 5685688 w 5695953"/>
                <a:gd name="connsiteY1" fmla="*/ 1343092 h 1343092"/>
                <a:gd name="connsiteX2" fmla="*/ 5695953 w 5695953"/>
                <a:gd name="connsiteY2" fmla="*/ 29825 h 1343092"/>
                <a:gd name="connsiteX3" fmla="*/ 0 w 5695953"/>
                <a:gd name="connsiteY3" fmla="*/ 496764 h 1343092"/>
                <a:gd name="connsiteX4" fmla="*/ 5011 w 5695953"/>
                <a:gd name="connsiteY4" fmla="*/ 1317391 h 1343092"/>
                <a:gd name="connsiteX0" fmla="*/ 25993 w 5716935"/>
                <a:gd name="connsiteY0" fmla="*/ 1401906 h 1427607"/>
                <a:gd name="connsiteX1" fmla="*/ 5706670 w 5716935"/>
                <a:gd name="connsiteY1" fmla="*/ 1427607 h 1427607"/>
                <a:gd name="connsiteX2" fmla="*/ 5716935 w 5716935"/>
                <a:gd name="connsiteY2" fmla="*/ 114340 h 1427607"/>
                <a:gd name="connsiteX3" fmla="*/ 0 w 5716935"/>
                <a:gd name="connsiteY3" fmla="*/ 152400 h 1427607"/>
                <a:gd name="connsiteX4" fmla="*/ 25993 w 5716935"/>
                <a:gd name="connsiteY4" fmla="*/ 1401906 h 1427607"/>
                <a:gd name="connsiteX0" fmla="*/ 25993 w 5716935"/>
                <a:gd name="connsiteY0" fmla="*/ 1347673 h 1373374"/>
                <a:gd name="connsiteX1" fmla="*/ 5706670 w 5716935"/>
                <a:gd name="connsiteY1" fmla="*/ 1373374 h 1373374"/>
                <a:gd name="connsiteX2" fmla="*/ 5716935 w 5716935"/>
                <a:gd name="connsiteY2" fmla="*/ 60107 h 1373374"/>
                <a:gd name="connsiteX3" fmla="*/ 0 w 5716935"/>
                <a:gd name="connsiteY3" fmla="*/ 98167 h 1373374"/>
                <a:gd name="connsiteX4" fmla="*/ 25993 w 5716935"/>
                <a:gd name="connsiteY4" fmla="*/ 1347673 h 1373374"/>
                <a:gd name="connsiteX0" fmla="*/ 25993 w 5716935"/>
                <a:gd name="connsiteY0" fmla="*/ 1287566 h 1313267"/>
                <a:gd name="connsiteX1" fmla="*/ 5706670 w 5716935"/>
                <a:gd name="connsiteY1" fmla="*/ 1313267 h 1313267"/>
                <a:gd name="connsiteX2" fmla="*/ 5716935 w 5716935"/>
                <a:gd name="connsiteY2" fmla="*/ 0 h 1313267"/>
                <a:gd name="connsiteX3" fmla="*/ 0 w 5716935"/>
                <a:gd name="connsiteY3" fmla="*/ 38060 h 1313267"/>
                <a:gd name="connsiteX4" fmla="*/ 25993 w 5716935"/>
                <a:gd name="connsiteY4" fmla="*/ 1287566 h 1313267"/>
                <a:gd name="connsiteX0" fmla="*/ 102 w 5733007"/>
                <a:gd name="connsiteY0" fmla="*/ 1311392 h 1313267"/>
                <a:gd name="connsiteX1" fmla="*/ 5722742 w 5733007"/>
                <a:gd name="connsiteY1" fmla="*/ 1313267 h 1313267"/>
                <a:gd name="connsiteX2" fmla="*/ 5733007 w 5733007"/>
                <a:gd name="connsiteY2" fmla="*/ 0 h 1313267"/>
                <a:gd name="connsiteX3" fmla="*/ 16072 w 5733007"/>
                <a:gd name="connsiteY3" fmla="*/ 38060 h 1313267"/>
                <a:gd name="connsiteX4" fmla="*/ 102 w 5733007"/>
                <a:gd name="connsiteY4" fmla="*/ 1311392 h 1313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3007" h="1313267">
                  <a:moveTo>
                    <a:pt x="102" y="1311392"/>
                  </a:moveTo>
                  <a:lnTo>
                    <a:pt x="5722742" y="1313267"/>
                  </a:lnTo>
                  <a:cubicBezTo>
                    <a:pt x="5726164" y="875511"/>
                    <a:pt x="5729585" y="437756"/>
                    <a:pt x="5733007" y="0"/>
                  </a:cubicBezTo>
                  <a:lnTo>
                    <a:pt x="16072" y="38060"/>
                  </a:lnTo>
                  <a:cubicBezTo>
                    <a:pt x="17742" y="311602"/>
                    <a:pt x="-1568" y="1037850"/>
                    <a:pt x="102" y="1311392"/>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2BDB01-169D-4D0E-B7AF-F85C68F25B09}"/>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Tree>
    <p:extLst>
      <p:ext uri="{BB962C8B-B14F-4D97-AF65-F5344CB8AC3E}">
        <p14:creationId xmlns:p14="http://schemas.microsoft.com/office/powerpoint/2010/main" val="42742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6.4.1 Sizing for Stall Speed</a:t>
            </a:r>
          </a:p>
        </p:txBody>
      </p:sp>
      <p:graphicFrame>
        <p:nvGraphicFramePr>
          <p:cNvPr id="7" name="Content Placeholder 6">
            <a:extLst>
              <a:ext uri="{FF2B5EF4-FFF2-40B4-BE49-F238E27FC236}">
                <a16:creationId xmlns:a16="http://schemas.microsoft.com/office/drawing/2014/main" id="{86A20395-7439-4C73-A8A9-B7333F0C5C2C}"/>
              </a:ext>
            </a:extLst>
          </p:cNvPr>
          <p:cNvGraphicFramePr>
            <a:graphicFrameLocks noGrp="1"/>
          </p:cNvGraphicFramePr>
          <p:nvPr>
            <p:ph idx="1"/>
            <p:extLst>
              <p:ext uri="{D42A27DB-BD31-4B8C-83A1-F6EECF244321}">
                <p14:modId xmlns:p14="http://schemas.microsoft.com/office/powerpoint/2010/main" val="2920250306"/>
              </p:ext>
            </p:extLst>
          </p:nvPr>
        </p:nvGraphicFramePr>
        <p:xfrm>
          <a:off x="2287837" y="2427444"/>
          <a:ext cx="7616325" cy="2987040"/>
        </p:xfrm>
        <a:graphic>
          <a:graphicData uri="http://schemas.openxmlformats.org/drawingml/2006/table">
            <a:tbl>
              <a:tblPr/>
              <a:tblGrid>
                <a:gridCol w="3227205">
                  <a:extLst>
                    <a:ext uri="{9D8B030D-6E8A-4147-A177-3AD203B41FA5}">
                      <a16:colId xmlns:a16="http://schemas.microsoft.com/office/drawing/2014/main" val="2864703407"/>
                    </a:ext>
                  </a:extLst>
                </a:gridCol>
                <a:gridCol w="731520">
                  <a:extLst>
                    <a:ext uri="{9D8B030D-6E8A-4147-A177-3AD203B41FA5}">
                      <a16:colId xmlns:a16="http://schemas.microsoft.com/office/drawing/2014/main" val="1149111680"/>
                    </a:ext>
                  </a:extLst>
                </a:gridCol>
                <a:gridCol w="731520">
                  <a:extLst>
                    <a:ext uri="{9D8B030D-6E8A-4147-A177-3AD203B41FA5}">
                      <a16:colId xmlns:a16="http://schemas.microsoft.com/office/drawing/2014/main" val="1972257562"/>
                    </a:ext>
                  </a:extLst>
                </a:gridCol>
                <a:gridCol w="731520">
                  <a:extLst>
                    <a:ext uri="{9D8B030D-6E8A-4147-A177-3AD203B41FA5}">
                      <a16:colId xmlns:a16="http://schemas.microsoft.com/office/drawing/2014/main" val="3337177861"/>
                    </a:ext>
                  </a:extLst>
                </a:gridCol>
                <a:gridCol w="731520">
                  <a:extLst>
                    <a:ext uri="{9D8B030D-6E8A-4147-A177-3AD203B41FA5}">
                      <a16:colId xmlns:a16="http://schemas.microsoft.com/office/drawing/2014/main" val="218556750"/>
                    </a:ext>
                  </a:extLst>
                </a:gridCol>
                <a:gridCol w="731520">
                  <a:extLst>
                    <a:ext uri="{9D8B030D-6E8A-4147-A177-3AD203B41FA5}">
                      <a16:colId xmlns:a16="http://schemas.microsoft.com/office/drawing/2014/main" val="3670250646"/>
                    </a:ext>
                  </a:extLst>
                </a:gridCol>
                <a:gridCol w="731520">
                  <a:extLst>
                    <a:ext uri="{9D8B030D-6E8A-4147-A177-3AD203B41FA5}">
                      <a16:colId xmlns:a16="http://schemas.microsoft.com/office/drawing/2014/main" val="1205760518"/>
                    </a:ext>
                  </a:extLst>
                </a:gridCol>
              </a:tblGrid>
              <a:tr h="209006">
                <a:tc>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endParaRPr kumimoji="0" lang="en-US" sz="1400" b="0" i="0" u="none" strike="noStrike" cap="none" normalizeH="0" baseline="0" dirty="0">
                        <a:ln>
                          <a:noFill/>
                        </a:ln>
                        <a:solidFill>
                          <a:schemeClr val="tx1"/>
                        </a:solidFill>
                        <a:effectLst/>
                        <a:latin typeface="+mn-lt"/>
                      </a:endParaRPr>
                    </a:p>
                  </a:txBody>
                  <a:tcPr marL="0" marR="0" marT="0" marB="0" anchor="b" horzOverflow="overflow">
                    <a:lnL cap="flat">
                      <a:noFill/>
                    </a:lnL>
                    <a:lnR>
                      <a:noFill/>
                    </a:lnR>
                    <a:lnT cap="flat">
                      <a:noFill/>
                    </a:lnT>
                    <a:lnB>
                      <a:noFill/>
                    </a:lnB>
                    <a:lnTlToBr>
                      <a:noFill/>
                    </a:lnTlToBr>
                    <a:lnBlToTr>
                      <a:noFill/>
                    </a:lnBlToTr>
                    <a:solidFill>
                      <a:schemeClr val="bg1">
                        <a:lumMod val="75000"/>
                      </a:schemeClr>
                    </a:solidFill>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mn-lt"/>
                          <a:cs typeface="Arial" charset="0"/>
                        </a:rPr>
                        <a:t>C</a:t>
                      </a:r>
                      <a:r>
                        <a:rPr kumimoji="0" lang="en-US" sz="1400" b="1" i="0" u="none" strike="noStrike" cap="none" normalizeH="0" baseline="-25000" dirty="0" err="1">
                          <a:ln>
                            <a:noFill/>
                          </a:ln>
                          <a:solidFill>
                            <a:schemeClr val="tx1"/>
                          </a:solidFill>
                          <a:effectLst/>
                          <a:latin typeface="+mn-lt"/>
                          <a:cs typeface="Arial" charset="0"/>
                        </a:rPr>
                        <a:t>Lmax</a:t>
                      </a:r>
                      <a:r>
                        <a:rPr kumimoji="0" lang="en-US" sz="1400" b="1" i="0" u="none" strike="noStrike" cap="none" normalizeH="0" baseline="0" dirty="0">
                          <a:ln>
                            <a:noFill/>
                          </a:ln>
                          <a:solidFill>
                            <a:schemeClr val="tx1"/>
                          </a:solidFill>
                          <a:effectLst/>
                          <a:latin typeface="+mn-lt"/>
                          <a:cs typeface="Arial" charset="0"/>
                        </a:rPr>
                        <a:t> clean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pPr marL="0" marR="0" lvl="0" indent="0" algn="r" defTabSz="914400" rtl="0" eaLnBrk="1" fontAlgn="base" latinLnBrk="0" hangingPunct="1">
                        <a:lnSpc>
                          <a:spcPct val="100000"/>
                        </a:lnSpc>
                        <a:spcBef>
                          <a:spcPct val="20000"/>
                        </a:spcBef>
                        <a:spcAft>
                          <a:spcPct val="0"/>
                        </a:spcAft>
                        <a:buClrTx/>
                        <a:buSzTx/>
                        <a:buFont typeface="Times" pitchFamily="18" charset="0"/>
                        <a:buNone/>
                        <a:tabLst/>
                      </a:pPr>
                      <a:endParaRPr kumimoji="0" lang="en-US" sz="1400" b="0" i="0" u="none" strike="noStrike" cap="none" normalizeH="0" baseline="0" dirty="0">
                        <a:ln>
                          <a:noFill/>
                        </a:ln>
                        <a:solidFill>
                          <a:schemeClr val="tx1"/>
                        </a:solidFill>
                        <a:effectLst/>
                        <a:latin typeface="Tahoma" charset="0"/>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mn-lt"/>
                          <a:cs typeface="Arial" charset="0"/>
                        </a:rPr>
                        <a:t>C</a:t>
                      </a:r>
                      <a:r>
                        <a:rPr kumimoji="0" lang="en-US" sz="1400" b="1" i="0" u="none" strike="noStrike" cap="none" normalizeH="0" baseline="-25000" dirty="0" err="1">
                          <a:ln>
                            <a:noFill/>
                          </a:ln>
                          <a:solidFill>
                            <a:schemeClr val="tx1"/>
                          </a:solidFill>
                          <a:effectLst/>
                          <a:latin typeface="+mn-lt"/>
                          <a:cs typeface="Arial" charset="0"/>
                        </a:rPr>
                        <a:t>Lmax</a:t>
                      </a:r>
                      <a:r>
                        <a:rPr kumimoji="0" lang="en-US" sz="1400" b="1" i="0" u="none" strike="noStrike" cap="none" normalizeH="0" baseline="0" dirty="0">
                          <a:ln>
                            <a:noFill/>
                          </a:ln>
                          <a:solidFill>
                            <a:schemeClr val="tx1"/>
                          </a:solidFill>
                          <a:effectLst/>
                          <a:latin typeface="+mn-lt"/>
                          <a:cs typeface="Arial" charset="0"/>
                        </a:rPr>
                        <a:t> take-off</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endParaRPr lang="en-US"/>
                    </a:p>
                  </a:txBody>
                  <a:tcPr/>
                </a:tc>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err="1">
                          <a:ln>
                            <a:noFill/>
                          </a:ln>
                          <a:solidFill>
                            <a:schemeClr val="tx1"/>
                          </a:solidFill>
                          <a:effectLst/>
                          <a:latin typeface="+mn-lt"/>
                          <a:cs typeface="Arial" charset="0"/>
                        </a:rPr>
                        <a:t>C</a:t>
                      </a:r>
                      <a:r>
                        <a:rPr kumimoji="0" lang="en-US" sz="1400" b="1" i="0" u="none" strike="noStrike" cap="none" normalizeH="0" baseline="-25000" dirty="0" err="1">
                          <a:ln>
                            <a:noFill/>
                          </a:ln>
                          <a:solidFill>
                            <a:schemeClr val="tx1"/>
                          </a:solidFill>
                          <a:effectLst/>
                          <a:latin typeface="+mn-lt"/>
                          <a:cs typeface="Arial" charset="0"/>
                        </a:rPr>
                        <a:t>Lmax</a:t>
                      </a:r>
                      <a:r>
                        <a:rPr kumimoji="0" lang="en-US" sz="1400" b="1" i="0" u="none" strike="noStrike" cap="none" normalizeH="0" baseline="0" dirty="0">
                          <a:ln>
                            <a:noFill/>
                          </a:ln>
                          <a:solidFill>
                            <a:schemeClr val="tx1"/>
                          </a:solidFill>
                          <a:effectLst/>
                          <a:latin typeface="+mn-lt"/>
                          <a:cs typeface="Arial" charset="0"/>
                        </a:rPr>
                        <a:t> land</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cap="flat">
                      <a:noFill/>
                    </a:lnT>
                    <a:lnB>
                      <a:noFill/>
                    </a:lnB>
                    <a:lnTlToBr>
                      <a:noFill/>
                    </a:lnTlToBr>
                    <a:lnBlToTr>
                      <a:noFill/>
                    </a:lnBlToTr>
                    <a:solidFill>
                      <a:schemeClr val="bg1">
                        <a:lumMod val="75000"/>
                      </a:schemeClr>
                    </a:solidFill>
                  </a:tcPr>
                </a:tc>
                <a:tc hMerge="1">
                  <a:txBody>
                    <a:bodyPr/>
                    <a:lstStyle/>
                    <a:p>
                      <a:pPr marL="0" marR="0" lvl="0" indent="0" algn="l" defTabSz="914400" rtl="0" eaLnBrk="1" fontAlgn="base" latinLnBrk="0" hangingPunct="1">
                        <a:lnSpc>
                          <a:spcPct val="100000"/>
                        </a:lnSpc>
                        <a:spcBef>
                          <a:spcPct val="20000"/>
                        </a:spcBef>
                        <a:spcAft>
                          <a:spcPct val="0"/>
                        </a:spcAft>
                        <a:buClrTx/>
                        <a:buSzTx/>
                        <a:buFont typeface="Times" pitchFamily="18" charset="0"/>
                        <a:buNone/>
                        <a:tabLst/>
                      </a:pPr>
                      <a:endParaRPr kumimoji="0" lang="en-US" sz="1400" b="0" i="0" u="none" strike="noStrike" cap="none" normalizeH="0" baseline="0" dirty="0">
                        <a:ln>
                          <a:noFill/>
                        </a:ln>
                        <a:solidFill>
                          <a:schemeClr val="tx1"/>
                        </a:solidFill>
                        <a:effectLst/>
                        <a:latin typeface="Tahoma" charset="0"/>
                      </a:endParaRPr>
                    </a:p>
                  </a:txBody>
                  <a:tcPr marL="0" marR="0" marT="0" marB="0" anchor="b" horzOverflow="overflow">
                    <a:lnL>
                      <a:noFill/>
                    </a:lnL>
                    <a:lnR cap="flat">
                      <a:noFill/>
                    </a:lnR>
                    <a:lnT cap="fla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2006226055"/>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Aircraft type</a:t>
                      </a:r>
                      <a:endParaRPr kumimoji="0" lang="en-US" sz="1400" b="1"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min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max</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min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cs typeface="Arial" charset="0"/>
                        </a:rPr>
                        <a:t>max</a:t>
                      </a:r>
                      <a:endParaRPr kumimoji="0" lang="en-US" sz="1400" b="1"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min</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max</a:t>
                      </a:r>
                      <a:endParaRPr kumimoji="0" lang="en-US" sz="1400" b="1"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solidFill>
                      <a:schemeClr val="bg1">
                        <a:lumMod val="75000"/>
                      </a:schemeClr>
                    </a:solidFill>
                  </a:tcPr>
                </a:tc>
                <a:extLst>
                  <a:ext uri="{0D108BD9-81ED-4DB2-BD59-A6C34878D82A}">
                    <a16:rowId xmlns:a16="http://schemas.microsoft.com/office/drawing/2014/main" val="303265663"/>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Homebuilt aircraft</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208381289"/>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Single engine piston props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16347192"/>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Twin engine props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2.5</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25474978"/>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Agricultural</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1.3</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1.9</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797501129"/>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Business jets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81890817"/>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Regional turboprops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1.5</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1.7</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2.1</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1.9</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3.3</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293769327"/>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0000"/>
                          </a:solidFill>
                          <a:effectLst/>
                          <a:latin typeface="+mn-lt"/>
                          <a:cs typeface="Arial" charset="0"/>
                        </a:rPr>
                        <a:t>Transport jets</a:t>
                      </a:r>
                      <a:endParaRPr kumimoji="0" lang="en-US" sz="1400" b="1" i="0" u="none" strike="noStrike" cap="none" normalizeH="0" baseline="0" dirty="0">
                        <a:ln>
                          <a:noFill/>
                        </a:ln>
                        <a:solidFill>
                          <a:srgbClr val="FF0000"/>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540326873"/>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trainers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580058301"/>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Fighters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1.4</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1.6</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516287083"/>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Military patrol, bombers and transport</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1.8</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3.0</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867662419"/>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Flying boats, amphibians and float planes</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2.2</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3.4</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469113632"/>
                  </a:ext>
                </a:extLst>
              </a:tr>
              <a:tr h="209006">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Supersonic aircraft</a:t>
                      </a:r>
                      <a:endParaRPr kumimoji="0" lang="en-US" sz="1400" b="0" i="0" u="none" strike="noStrike" cap="none" normalizeH="0" baseline="0" dirty="0">
                        <a:ln>
                          <a:noFill/>
                        </a:ln>
                        <a:solidFill>
                          <a:schemeClr val="tx1"/>
                        </a:solidFill>
                        <a:effectLst/>
                        <a:latin typeface="+mn-lt"/>
                      </a:endParaRPr>
                    </a:p>
                  </a:txBody>
                  <a:tcPr marT="0" marB="0" anchor="b" horzOverflow="overflow">
                    <a:lnL cap="flat">
                      <a:noFill/>
                    </a:lnL>
                    <a:lnR>
                      <a:noFill/>
                    </a:lnR>
                    <a:lnT>
                      <a:noFill/>
                    </a:lnT>
                    <a:lnB cap="flat">
                      <a:noFill/>
                    </a:lnB>
                    <a:lnTlToBr>
                      <a:noFill/>
                    </a:lnTlToBr>
                    <a:lnBlToTr>
                      <a:noFill/>
                    </a:lnBlToTr>
                    <a:solidFill>
                      <a:schemeClr val="bg1">
                        <a:lumMod val="75000"/>
                      </a:schemeClr>
                    </a:solid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1.6</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2.0</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1.8</a:t>
                      </a:r>
                      <a:endParaRPr kumimoji="0" lang="en-US" sz="1400" b="0" i="0" u="none" strike="noStrike" cap="none" normalizeH="0" baseline="0">
                        <a:ln>
                          <a:noFill/>
                        </a:ln>
                        <a:solidFill>
                          <a:schemeClr val="tx1"/>
                        </a:solidFill>
                        <a:effectLst/>
                        <a:latin typeface="+mn-lt"/>
                      </a:endParaRPr>
                    </a:p>
                  </a:txBody>
                  <a:tcPr marL="0" marR="0" marT="0" marB="0" anchor="b" horzOverflow="overflow">
                    <a:lnL>
                      <a:noFill/>
                    </a:lnL>
                    <a:lnR>
                      <a:noFill/>
                    </a:lnR>
                    <a:lnT>
                      <a:noFill/>
                    </a:lnT>
                    <a:lnB cap="flat">
                      <a:noFill/>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2.2</a:t>
                      </a:r>
                      <a:endParaRPr kumimoji="0" lang="en-US" sz="1400" b="0" i="0" u="none" strike="noStrike" cap="none" normalizeH="0" baseline="0" dirty="0">
                        <a:ln>
                          <a:noFill/>
                        </a:ln>
                        <a:solidFill>
                          <a:schemeClr val="tx1"/>
                        </a:solidFill>
                        <a:effectLst/>
                        <a:latin typeface="+mn-lt"/>
                      </a:endParaRPr>
                    </a:p>
                  </a:txBody>
                  <a:tcPr marL="0" marR="0" marT="0" marB="0" anchor="b"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2107285762"/>
                  </a:ext>
                </a:extLst>
              </a:tr>
            </a:tbl>
          </a:graphicData>
        </a:graphic>
      </p:graphicFrame>
      <p:sp>
        <p:nvSpPr>
          <p:cNvPr id="13" name="Content Placeholder 3">
            <a:extLst>
              <a:ext uri="{FF2B5EF4-FFF2-40B4-BE49-F238E27FC236}">
                <a16:creationId xmlns:a16="http://schemas.microsoft.com/office/drawing/2014/main" id="{5F3F623F-19F4-4CB1-8A19-C5FB0D341BCF}"/>
              </a:ext>
            </a:extLst>
          </p:cNvPr>
          <p:cNvSpPr txBox="1">
            <a:spLocks/>
          </p:cNvSpPr>
          <p:nvPr/>
        </p:nvSpPr>
        <p:spPr>
          <a:xfrm>
            <a:off x="609600" y="1600207"/>
            <a:ext cx="10972800" cy="4108119"/>
          </a:xfrm>
          <a:prstGeom prst="rect">
            <a:avLst/>
          </a:prstGeom>
        </p:spPr>
        <p:txBody>
          <a:bodyPr/>
          <a:lstStyle>
            <a:lvl1pPr marL="144661" indent="-144661" algn="l" defTabSz="192881" rtl="0" fontAlgn="base">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313433" indent="-120551" algn="l" defTabSz="19288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482204" indent="-96441" algn="l" defTabSz="192881" rtl="0" fontAlgn="base">
              <a:spcBef>
                <a:spcPct val="20000"/>
              </a:spcBef>
              <a:spcAft>
                <a:spcPct val="0"/>
              </a:spcAft>
              <a:buFont typeface="Arial" charset="0"/>
              <a:buChar char="•"/>
              <a:defRPr sz="1600" kern="1200">
                <a:solidFill>
                  <a:schemeClr val="tx1"/>
                </a:solidFill>
                <a:latin typeface="+mn-lt"/>
                <a:ea typeface="ＭＳ Ｐゴシック" charset="0"/>
                <a:cs typeface="+mn-cs"/>
              </a:defRPr>
            </a:lvl3pPr>
            <a:lvl4pPr marL="675085"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4pPr>
            <a:lvl5pPr marL="867966" indent="-96441" algn="l" defTabSz="192881" rtl="0" fontAlgn="base">
              <a:spcBef>
                <a:spcPct val="20000"/>
              </a:spcBef>
              <a:spcAft>
                <a:spcPct val="0"/>
              </a:spcAft>
              <a:buFont typeface="Arial" charset="0"/>
              <a:buChar char="»"/>
              <a:defRPr sz="1200"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eaLnBrk="1" hangingPunct="1">
              <a:spcBef>
                <a:spcPct val="20000"/>
              </a:spcBef>
              <a:buNone/>
            </a:pPr>
            <a:r>
              <a:rPr lang="en-US" altLang="en-US" dirty="0"/>
              <a:t>Typical values for </a:t>
            </a:r>
            <a:r>
              <a:rPr lang="en-US" altLang="en-US" dirty="0" err="1"/>
              <a:t>C</a:t>
            </a:r>
            <a:r>
              <a:rPr lang="en-US" altLang="en-US" baseline="-25000" dirty="0" err="1"/>
              <a:t>Lmax</a:t>
            </a:r>
            <a:r>
              <a:rPr lang="en-US" altLang="en-US" dirty="0"/>
              <a:t> can be used in this stage of the design:</a:t>
            </a:r>
          </a:p>
          <a:p>
            <a:pPr eaLnBrk="1" hangingPunct="1">
              <a:spcBef>
                <a:spcPct val="20000"/>
              </a:spcBef>
            </a:pPr>
            <a:endParaRPr lang="en-US" dirty="0"/>
          </a:p>
        </p:txBody>
      </p:sp>
      <p:sp>
        <p:nvSpPr>
          <p:cNvPr id="15" name="TextBox 14">
            <a:extLst>
              <a:ext uri="{FF2B5EF4-FFF2-40B4-BE49-F238E27FC236}">
                <a16:creationId xmlns:a16="http://schemas.microsoft.com/office/drawing/2014/main" id="{2F605BE1-22F1-4774-B389-886AAA4D078A}"/>
              </a:ext>
            </a:extLst>
          </p:cNvPr>
          <p:cNvSpPr txBox="1"/>
          <p:nvPr/>
        </p:nvSpPr>
        <p:spPr>
          <a:xfrm>
            <a:off x="8664178" y="130270"/>
            <a:ext cx="3340894" cy="2012859"/>
          </a:xfrm>
          <a:prstGeom prst="rect">
            <a:avLst/>
          </a:prstGeom>
          <a:solidFill>
            <a:srgbClr val="FFFF00"/>
          </a:solidFill>
          <a:ln>
            <a:solidFill>
              <a:schemeClr val="tx1"/>
            </a:solidFill>
          </a:ln>
        </p:spPr>
        <p:txBody>
          <a:bodyPr wrap="square">
            <a:spAutoFit/>
          </a:bodyPr>
          <a:lstStyle/>
          <a:p>
            <a:pPr eaLnBrk="1" hangingPunct="1">
              <a:spcBef>
                <a:spcPct val="20000"/>
              </a:spcBef>
            </a:pPr>
            <a:r>
              <a:rPr lang="en-US" altLang="en-US" sz="1600" dirty="0"/>
              <a:t>Remember that increasing the value for </a:t>
            </a:r>
            <a:r>
              <a:rPr lang="en-US" altLang="en-US" sz="1600" dirty="0" err="1"/>
              <a:t>C</a:t>
            </a:r>
            <a:r>
              <a:rPr lang="en-US" altLang="en-US" sz="1600" baseline="-25000" dirty="0" err="1"/>
              <a:t>Lmax</a:t>
            </a:r>
            <a:r>
              <a:rPr lang="en-US" altLang="en-US" sz="1600" dirty="0"/>
              <a:t> leads to more complex flap and slat systems that:</a:t>
            </a:r>
          </a:p>
          <a:p>
            <a:pPr eaLnBrk="1" hangingPunct="1">
              <a:spcBef>
                <a:spcPct val="20000"/>
              </a:spcBef>
              <a:buFontTx/>
              <a:buAutoNum type="arabicPeriod"/>
            </a:pPr>
            <a:r>
              <a:rPr lang="en-US" altLang="en-US" sz="1600" dirty="0"/>
              <a:t>Weigh more</a:t>
            </a:r>
          </a:p>
          <a:p>
            <a:pPr eaLnBrk="1" hangingPunct="1">
              <a:spcBef>
                <a:spcPct val="20000"/>
              </a:spcBef>
              <a:buFontTx/>
              <a:buAutoNum type="arabicPeriod"/>
            </a:pPr>
            <a:r>
              <a:rPr lang="en-US" altLang="en-US" sz="1600" dirty="0"/>
              <a:t>Cost more</a:t>
            </a:r>
          </a:p>
          <a:p>
            <a:pPr eaLnBrk="1" hangingPunct="1">
              <a:spcBef>
                <a:spcPct val="20000"/>
              </a:spcBef>
              <a:buFontTx/>
              <a:buAutoNum type="arabicPeriod"/>
            </a:pPr>
            <a:r>
              <a:rPr lang="en-US" altLang="en-US" sz="1600" dirty="0"/>
              <a:t>Are more sensitive to failure</a:t>
            </a:r>
          </a:p>
          <a:p>
            <a:pPr eaLnBrk="1" hangingPunct="1">
              <a:spcBef>
                <a:spcPct val="20000"/>
              </a:spcBef>
              <a:buFontTx/>
              <a:buAutoNum type="arabicPeriod"/>
            </a:pPr>
            <a:r>
              <a:rPr lang="en-US" altLang="en-US" sz="1600" dirty="0"/>
              <a:t>Require more maintenance</a:t>
            </a:r>
            <a:endParaRPr lang="en-US" sz="1600" dirty="0"/>
          </a:p>
        </p:txBody>
      </p:sp>
    </p:spTree>
    <p:extLst>
      <p:ext uri="{BB962C8B-B14F-4D97-AF65-F5344CB8AC3E}">
        <p14:creationId xmlns:p14="http://schemas.microsoft.com/office/powerpoint/2010/main" val="25211341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extLst>
              <p:ext uri="{D42A27DB-BD31-4B8C-83A1-F6EECF244321}">
                <p14:modId xmlns:p14="http://schemas.microsoft.com/office/powerpoint/2010/main" val="4137687407"/>
              </p:ext>
            </p:extLst>
          </p:nvPr>
        </p:nvGraphicFramePr>
        <p:xfrm>
          <a:off x="992341" y="1170884"/>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6.4.4 </a:t>
            </a:r>
            <a:r>
              <a:rPr lang="en-US" sz="3600" dirty="0"/>
              <a:t>Drag Polar &amp; Climb Behavior Requirements</a:t>
            </a:r>
            <a:br>
              <a:rPr lang="en-US" sz="3600" dirty="0"/>
            </a:br>
            <a:r>
              <a:rPr lang="en-US" sz="3200" dirty="0"/>
              <a:t>5 – Climb Gradient Requirements (Jet Aircraft)</a:t>
            </a:r>
            <a:endParaRPr lang="en-US" dirty="0"/>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568969"/>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9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lumMod val="65000"/>
                  </a:schemeClr>
                </a:solidFill>
              </a:rPr>
              <a:t>	</a:t>
            </a:r>
            <a:r>
              <a:rPr lang="en-US" sz="1800" dirty="0">
                <a:solidFill>
                  <a:schemeClr val="bg1">
                    <a:lumMod val="65000"/>
                  </a:schemeClr>
                </a:solidFill>
              </a:rPr>
              <a:t>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lumMod val="65000"/>
                  </a:schemeClr>
                </a:solidFill>
              </a:rPr>
              <a:t>	6.4.3 Sizing for Landing Distance</a:t>
            </a:r>
          </a:p>
          <a:p>
            <a:pPr marL="192882" lvl="1" indent="0">
              <a:spcBef>
                <a:spcPts val="0"/>
              </a:spcBef>
              <a:buNone/>
            </a:pPr>
            <a:r>
              <a:rPr lang="en-US" sz="1800" dirty="0">
                <a:solidFill>
                  <a:schemeClr val="bg1">
                    <a:lumMod val="65000"/>
                  </a:schemeClr>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4641100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6.4.5 </a:t>
            </a:r>
            <a:r>
              <a:rPr lang="en-US" sz="3600" dirty="0"/>
              <a:t>Maneuvering Behavior Requirements</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For maneuvering, a load factor at a given speed has been supplied by the customer or airworthiness requirements.</a:t>
            </a:r>
          </a:p>
          <a:p>
            <a:pPr marL="0" indent="0">
              <a:buNone/>
            </a:pPr>
            <a:r>
              <a:rPr lang="en-US" altLang="en-US" sz="2000" dirty="0"/>
              <a:t>These could be originating from a V-n Diagram.</a:t>
            </a:r>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r>
              <a:rPr lang="en-US" altLang="en-US" sz="2000" dirty="0"/>
              <a:t>For example:</a:t>
            </a:r>
          </a:p>
          <a:p>
            <a:r>
              <a:rPr lang="en-US" altLang="en-US" sz="2000" dirty="0"/>
              <a:t>Must be able to sustain 4.4g at 130kts</a:t>
            </a:r>
          </a:p>
          <a:p>
            <a:endParaRPr lang="en-US" altLang="en-US" sz="2000" dirty="0"/>
          </a:p>
          <a:p>
            <a:endParaRPr lang="en-US" altLang="en-US" sz="2000" dirty="0"/>
          </a:p>
          <a:p>
            <a:pPr marL="0" indent="0" eaLnBrk="1" hangingPunct="1">
              <a:spcBef>
                <a:spcPct val="20000"/>
              </a:spcBef>
              <a:buNone/>
            </a:pPr>
            <a:endParaRPr lang="en-US" dirty="0"/>
          </a:p>
        </p:txBody>
      </p:sp>
      <p:graphicFrame>
        <p:nvGraphicFramePr>
          <p:cNvPr id="5" name="Object 5">
            <a:extLst>
              <a:ext uri="{FF2B5EF4-FFF2-40B4-BE49-F238E27FC236}">
                <a16:creationId xmlns:a16="http://schemas.microsoft.com/office/drawing/2014/main" id="{577B946D-40B1-49A2-85FB-AB2BE1635474}"/>
              </a:ext>
            </a:extLst>
          </p:cNvPr>
          <p:cNvGraphicFramePr>
            <a:graphicFrameLocks noChangeAspect="1"/>
          </p:cNvGraphicFramePr>
          <p:nvPr>
            <p:extLst>
              <p:ext uri="{D42A27DB-BD31-4B8C-83A1-F6EECF244321}">
                <p14:modId xmlns:p14="http://schemas.microsoft.com/office/powerpoint/2010/main" val="1329077126"/>
              </p:ext>
            </p:extLst>
          </p:nvPr>
        </p:nvGraphicFramePr>
        <p:xfrm>
          <a:off x="3177692" y="5032527"/>
          <a:ext cx="2209800" cy="823912"/>
        </p:xfrm>
        <a:graphic>
          <a:graphicData uri="http://schemas.openxmlformats.org/presentationml/2006/ole">
            <mc:AlternateContent xmlns:mc="http://schemas.openxmlformats.org/markup-compatibility/2006">
              <mc:Choice xmlns:v="urn:schemas-microsoft-com:vml" Requires="v">
                <p:oleObj name="Equation" r:id="rId3" imgW="1091880" imgH="406080" progId="Equation.DSMT4">
                  <p:embed/>
                </p:oleObj>
              </mc:Choice>
              <mc:Fallback>
                <p:oleObj name="Equation" r:id="rId3" imgW="1091880" imgH="406080" progId="Equation.DSMT4">
                  <p:embed/>
                  <p:pic>
                    <p:nvPicPr>
                      <p:cNvPr id="5" name="Object 5">
                        <a:extLst>
                          <a:ext uri="{FF2B5EF4-FFF2-40B4-BE49-F238E27FC236}">
                            <a16:creationId xmlns:a16="http://schemas.microsoft.com/office/drawing/2014/main" id="{577B946D-40B1-49A2-85FB-AB2BE1635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692" y="5032527"/>
                        <a:ext cx="22098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a:extLst>
              <a:ext uri="{FF2B5EF4-FFF2-40B4-BE49-F238E27FC236}">
                <a16:creationId xmlns:a16="http://schemas.microsoft.com/office/drawing/2014/main" id="{FFB58AAF-7EC9-465A-B5CA-16F442F30D19}"/>
              </a:ext>
            </a:extLst>
          </p:cNvPr>
          <p:cNvGraphicFramePr>
            <a:graphicFrameLocks noChangeAspect="1"/>
          </p:cNvGraphicFramePr>
          <p:nvPr>
            <p:extLst>
              <p:ext uri="{D42A27DB-BD31-4B8C-83A1-F6EECF244321}">
                <p14:modId xmlns:p14="http://schemas.microsoft.com/office/powerpoint/2010/main" val="1142177966"/>
              </p:ext>
            </p:extLst>
          </p:nvPr>
        </p:nvGraphicFramePr>
        <p:xfrm>
          <a:off x="7200900" y="4652955"/>
          <a:ext cx="2312987" cy="1209675"/>
        </p:xfrm>
        <a:graphic>
          <a:graphicData uri="http://schemas.openxmlformats.org/presentationml/2006/ole">
            <mc:AlternateContent xmlns:mc="http://schemas.openxmlformats.org/markup-compatibility/2006">
              <mc:Choice xmlns:v="urn:schemas-microsoft-com:vml" Requires="v">
                <p:oleObj name="Equation" r:id="rId5" imgW="1143000" imgH="596880" progId="Equation.DSMT4">
                  <p:embed/>
                </p:oleObj>
              </mc:Choice>
              <mc:Fallback>
                <p:oleObj name="Equation" r:id="rId5" imgW="1143000" imgH="596880" progId="Equation.DSMT4">
                  <p:embed/>
                  <p:pic>
                    <p:nvPicPr>
                      <p:cNvPr id="6" name="Object 7">
                        <a:extLst>
                          <a:ext uri="{FF2B5EF4-FFF2-40B4-BE49-F238E27FC236}">
                            <a16:creationId xmlns:a16="http://schemas.microsoft.com/office/drawing/2014/main" id="{FFB58AAF-7EC9-465A-B5CA-16F442F30D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900" y="4652955"/>
                        <a:ext cx="2312987"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Arrow: Right 6">
            <a:extLst>
              <a:ext uri="{FF2B5EF4-FFF2-40B4-BE49-F238E27FC236}">
                <a16:creationId xmlns:a16="http://schemas.microsoft.com/office/drawing/2014/main" id="{88833215-FD12-440B-9B3B-B30AB1B3C620}"/>
              </a:ext>
            </a:extLst>
          </p:cNvPr>
          <p:cNvSpPr/>
          <p:nvPr/>
        </p:nvSpPr>
        <p:spPr>
          <a:xfrm>
            <a:off x="5681676" y="5129169"/>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therefore</a:t>
            </a:r>
          </a:p>
        </p:txBody>
      </p:sp>
      <p:pic>
        <p:nvPicPr>
          <p:cNvPr id="88069" name="Picture 5" descr="The V-n diagram with the diagrams for a given fuel mass. | Download  Scientific Diagram">
            <a:extLst>
              <a:ext uri="{FF2B5EF4-FFF2-40B4-BE49-F238E27FC236}">
                <a16:creationId xmlns:a16="http://schemas.microsoft.com/office/drawing/2014/main" id="{A53A1C37-8564-42D1-8BD2-3C29C7FCE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4351" y="2071589"/>
            <a:ext cx="3919525" cy="232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1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6.4.5 </a:t>
            </a:r>
            <a:r>
              <a:rPr lang="en-US" sz="3600" dirty="0"/>
              <a:t>Maneuvering Behavior Requirements (Prop A/C)</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For propeller aircraft, we know that:</a:t>
            </a:r>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r>
              <a:rPr lang="en-US" altLang="en-US" sz="2000" dirty="0"/>
              <a:t>The results from this equation can be added to the P/W-W/S diagram</a:t>
            </a:r>
          </a:p>
          <a:p>
            <a:pPr marL="0" indent="0" eaLnBrk="1" hangingPunct="1">
              <a:spcBef>
                <a:spcPct val="20000"/>
              </a:spcBef>
              <a:buNone/>
            </a:pPr>
            <a:endParaRPr lang="en-US" dirty="0"/>
          </a:p>
        </p:txBody>
      </p:sp>
      <p:graphicFrame>
        <p:nvGraphicFramePr>
          <p:cNvPr id="8" name="Object 10">
            <a:extLst>
              <a:ext uri="{FF2B5EF4-FFF2-40B4-BE49-F238E27FC236}">
                <a16:creationId xmlns:a16="http://schemas.microsoft.com/office/drawing/2014/main" id="{1046FF30-8AB7-424D-94F8-67AF8A21BB4C}"/>
              </a:ext>
            </a:extLst>
          </p:cNvPr>
          <p:cNvGraphicFramePr>
            <a:graphicFrameLocks noChangeAspect="1"/>
          </p:cNvGraphicFramePr>
          <p:nvPr>
            <p:extLst>
              <p:ext uri="{D42A27DB-BD31-4B8C-83A1-F6EECF244321}">
                <p14:modId xmlns:p14="http://schemas.microsoft.com/office/powerpoint/2010/main" val="3990210420"/>
              </p:ext>
            </p:extLst>
          </p:nvPr>
        </p:nvGraphicFramePr>
        <p:xfrm>
          <a:off x="3063081" y="1865313"/>
          <a:ext cx="6065837" cy="849312"/>
        </p:xfrm>
        <a:graphic>
          <a:graphicData uri="http://schemas.openxmlformats.org/presentationml/2006/ole">
            <mc:AlternateContent xmlns:mc="http://schemas.openxmlformats.org/markup-compatibility/2006">
              <mc:Choice xmlns:v="urn:schemas-microsoft-com:vml" Requires="v">
                <p:oleObj name="Equation" r:id="rId3" imgW="2997000" imgH="419040" progId="Equation.DSMT4">
                  <p:embed/>
                </p:oleObj>
              </mc:Choice>
              <mc:Fallback>
                <p:oleObj name="Equation" r:id="rId3" imgW="2997000" imgH="419040" progId="Equation.DSMT4">
                  <p:embed/>
                  <p:pic>
                    <p:nvPicPr>
                      <p:cNvPr id="8" name="Object 10">
                        <a:extLst>
                          <a:ext uri="{FF2B5EF4-FFF2-40B4-BE49-F238E27FC236}">
                            <a16:creationId xmlns:a16="http://schemas.microsoft.com/office/drawing/2014/main" id="{1046FF30-8AB7-424D-94F8-67AF8A21B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081" y="1865313"/>
                        <a:ext cx="6065837"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a:extLst>
              <a:ext uri="{FF2B5EF4-FFF2-40B4-BE49-F238E27FC236}">
                <a16:creationId xmlns:a16="http://schemas.microsoft.com/office/drawing/2014/main" id="{3E41DA70-E284-41A0-BDAE-20330D116052}"/>
              </a:ext>
            </a:extLst>
          </p:cNvPr>
          <p:cNvSpPr txBox="1"/>
          <p:nvPr/>
        </p:nvSpPr>
        <p:spPr>
          <a:xfrm>
            <a:off x="5136455" y="4166283"/>
            <a:ext cx="763240"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11" name="TextBox 10">
            <a:extLst>
              <a:ext uri="{FF2B5EF4-FFF2-40B4-BE49-F238E27FC236}">
                <a16:creationId xmlns:a16="http://schemas.microsoft.com/office/drawing/2014/main" id="{4624B514-CF6A-43D5-90D5-8F8AE49C2D77}"/>
              </a:ext>
            </a:extLst>
          </p:cNvPr>
          <p:cNvSpPr txBox="1"/>
          <p:nvPr/>
        </p:nvSpPr>
        <p:spPr>
          <a:xfrm>
            <a:off x="4190655" y="3441776"/>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12" name="TextBox 11">
            <a:extLst>
              <a:ext uri="{FF2B5EF4-FFF2-40B4-BE49-F238E27FC236}">
                <a16:creationId xmlns:a16="http://schemas.microsoft.com/office/drawing/2014/main" id="{7F3A079F-CCC8-4B3C-A6A8-7BA31038C2DC}"/>
              </a:ext>
            </a:extLst>
          </p:cNvPr>
          <p:cNvSpPr txBox="1"/>
          <p:nvPr/>
        </p:nvSpPr>
        <p:spPr>
          <a:xfrm>
            <a:off x="6555678" y="3737242"/>
            <a:ext cx="355854" cy="1372683"/>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r>
              <a:rPr lang="en-US" altLang="en-US" sz="1600" dirty="0"/>
              <a:t>X</a:t>
            </a:r>
            <a:endParaRPr lang="en-US" sz="1600" dirty="0"/>
          </a:p>
        </p:txBody>
      </p:sp>
      <p:graphicFrame>
        <p:nvGraphicFramePr>
          <p:cNvPr id="9" name="Object 5">
            <a:extLst>
              <a:ext uri="{FF2B5EF4-FFF2-40B4-BE49-F238E27FC236}">
                <a16:creationId xmlns:a16="http://schemas.microsoft.com/office/drawing/2014/main" id="{24ABED47-9E96-4282-B95A-FF4B74055C50}"/>
              </a:ext>
            </a:extLst>
          </p:cNvPr>
          <p:cNvGraphicFramePr>
            <a:graphicFrameLocks noChangeAspect="1"/>
          </p:cNvGraphicFramePr>
          <p:nvPr>
            <p:extLst>
              <p:ext uri="{D42A27DB-BD31-4B8C-83A1-F6EECF244321}">
                <p14:modId xmlns:p14="http://schemas.microsoft.com/office/powerpoint/2010/main" val="364202176"/>
              </p:ext>
            </p:extLst>
          </p:nvPr>
        </p:nvGraphicFramePr>
        <p:xfrm>
          <a:off x="3667125" y="3344863"/>
          <a:ext cx="4857750" cy="1544637"/>
        </p:xfrm>
        <a:graphic>
          <a:graphicData uri="http://schemas.openxmlformats.org/presentationml/2006/ole">
            <mc:AlternateContent xmlns:mc="http://schemas.openxmlformats.org/markup-compatibility/2006">
              <mc:Choice xmlns:v="urn:schemas-microsoft-com:vml" Requires="v">
                <p:oleObj name="Equation" r:id="rId5" imgW="2400120" imgH="761760" progId="Equation.DSMT4">
                  <p:embed/>
                </p:oleObj>
              </mc:Choice>
              <mc:Fallback>
                <p:oleObj name="Equation" r:id="rId5" imgW="2400120" imgH="761760" progId="Equation.DSMT4">
                  <p:embed/>
                  <p:pic>
                    <p:nvPicPr>
                      <p:cNvPr id="9" name="Object 5">
                        <a:extLst>
                          <a:ext uri="{FF2B5EF4-FFF2-40B4-BE49-F238E27FC236}">
                            <a16:creationId xmlns:a16="http://schemas.microsoft.com/office/drawing/2014/main" id="{24ABED47-9E96-4282-B95A-FF4B74055C50}"/>
                          </a:ext>
                        </a:extLst>
                      </p:cNvPr>
                      <p:cNvPicPr>
                        <a:picLocks noChangeAspect="1" noChangeArrowheads="1"/>
                      </p:cNvPicPr>
                      <p:nvPr/>
                    </p:nvPicPr>
                    <p:blipFill>
                      <a:blip r:embed="rId6"/>
                      <a:srcRect/>
                      <a:stretch>
                        <a:fillRect/>
                      </a:stretch>
                    </p:blipFill>
                    <p:spPr bwMode="auto">
                      <a:xfrm>
                        <a:off x="3667125" y="3344863"/>
                        <a:ext cx="4857750" cy="154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rrow: Right 12">
            <a:extLst>
              <a:ext uri="{FF2B5EF4-FFF2-40B4-BE49-F238E27FC236}">
                <a16:creationId xmlns:a16="http://schemas.microsoft.com/office/drawing/2014/main" id="{666EF823-4083-475C-828D-DDEB866D0AFA}"/>
              </a:ext>
            </a:extLst>
          </p:cNvPr>
          <p:cNvSpPr/>
          <p:nvPr/>
        </p:nvSpPr>
        <p:spPr>
          <a:xfrm>
            <a:off x="1444575" y="3946127"/>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Divide by W</a:t>
            </a:r>
          </a:p>
        </p:txBody>
      </p:sp>
      <p:grpSp>
        <p:nvGrpSpPr>
          <p:cNvPr id="3" name="Group 2">
            <a:extLst>
              <a:ext uri="{FF2B5EF4-FFF2-40B4-BE49-F238E27FC236}">
                <a16:creationId xmlns:a16="http://schemas.microsoft.com/office/drawing/2014/main" id="{013535C1-DE5B-D77B-CEF4-09AC610A89B8}"/>
              </a:ext>
            </a:extLst>
          </p:cNvPr>
          <p:cNvGrpSpPr/>
          <p:nvPr/>
        </p:nvGrpSpPr>
        <p:grpSpPr>
          <a:xfrm>
            <a:off x="8022725" y="2985338"/>
            <a:ext cx="4286504" cy="646331"/>
            <a:chOff x="2016369" y="4081463"/>
            <a:chExt cx="4286504" cy="646331"/>
          </a:xfrm>
        </p:grpSpPr>
        <p:cxnSp>
          <p:nvCxnSpPr>
            <p:cNvPr id="5" name="Straight Arrow Connector 4">
              <a:extLst>
                <a:ext uri="{FF2B5EF4-FFF2-40B4-BE49-F238E27FC236}">
                  <a16:creationId xmlns:a16="http://schemas.microsoft.com/office/drawing/2014/main" id="{D4AD297C-1187-DA03-F5FE-334CD615B635}"/>
                </a:ext>
              </a:extLst>
            </p:cNvPr>
            <p:cNvCxnSpPr/>
            <p:nvPr/>
          </p:nvCxnSpPr>
          <p:spPr>
            <a:xfrm flipH="1">
              <a:off x="2016369" y="4356833"/>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229A25-684D-3EBE-7B99-EE1FF76998C1}"/>
                </a:ext>
              </a:extLst>
            </p:cNvPr>
            <p:cNvSpPr txBox="1"/>
            <p:nvPr/>
          </p:nvSpPr>
          <p:spPr>
            <a:xfrm>
              <a:off x="2192214" y="4081463"/>
              <a:ext cx="4110659" cy="646331"/>
            </a:xfrm>
            <a:prstGeom prst="rect">
              <a:avLst/>
            </a:prstGeom>
            <a:noFill/>
          </p:spPr>
          <p:txBody>
            <a:bodyPr wrap="square" rtlCol="0">
              <a:spAutoFit/>
            </a:bodyPr>
            <a:lstStyle/>
            <a:p>
              <a:r>
                <a:rPr lang="en-US" dirty="0"/>
                <a:t>Determined by your design requirements (e.g. 9G maneuverability)</a:t>
              </a:r>
            </a:p>
          </p:txBody>
        </p:sp>
      </p:grpSp>
      <p:grpSp>
        <p:nvGrpSpPr>
          <p:cNvPr id="7" name="Group 6">
            <a:extLst>
              <a:ext uri="{FF2B5EF4-FFF2-40B4-BE49-F238E27FC236}">
                <a16:creationId xmlns:a16="http://schemas.microsoft.com/office/drawing/2014/main" id="{9B2351B7-4AB3-3131-FCAF-9540A7A7F903}"/>
              </a:ext>
            </a:extLst>
          </p:cNvPr>
          <p:cNvGrpSpPr/>
          <p:nvPr/>
        </p:nvGrpSpPr>
        <p:grpSpPr>
          <a:xfrm>
            <a:off x="8316058" y="4568413"/>
            <a:ext cx="3571142" cy="656742"/>
            <a:chOff x="1961621" y="4071052"/>
            <a:chExt cx="3571142" cy="656742"/>
          </a:xfrm>
        </p:grpSpPr>
        <p:cxnSp>
          <p:nvCxnSpPr>
            <p:cNvPr id="14" name="Straight Arrow Connector 13">
              <a:extLst>
                <a:ext uri="{FF2B5EF4-FFF2-40B4-BE49-F238E27FC236}">
                  <a16:creationId xmlns:a16="http://schemas.microsoft.com/office/drawing/2014/main" id="{BCDE7B54-C3CD-C8F4-78C1-D500C0EB1F1B}"/>
                </a:ext>
              </a:extLst>
            </p:cNvPr>
            <p:cNvCxnSpPr>
              <a:cxnSpLocks/>
            </p:cNvCxnSpPr>
            <p:nvPr/>
          </p:nvCxnSpPr>
          <p:spPr>
            <a:xfrm flipH="1" flipV="1">
              <a:off x="1961621" y="4071052"/>
              <a:ext cx="246184" cy="27537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AB1D89B-93C8-AF6A-BA15-74AB17D537F5}"/>
                </a:ext>
              </a:extLst>
            </p:cNvPr>
            <p:cNvSpPr txBox="1"/>
            <p:nvPr/>
          </p:nvSpPr>
          <p:spPr>
            <a:xfrm>
              <a:off x="2192214" y="4081463"/>
              <a:ext cx="3340549" cy="646331"/>
            </a:xfrm>
            <a:prstGeom prst="rect">
              <a:avLst/>
            </a:prstGeom>
            <a:noFill/>
          </p:spPr>
          <p:txBody>
            <a:bodyPr wrap="square" rtlCol="0">
              <a:spAutoFit/>
            </a:bodyPr>
            <a:lstStyle/>
            <a:p>
              <a:r>
                <a:rPr lang="en-US" dirty="0"/>
                <a:t>Speed at which the maneuver is taking place</a:t>
              </a:r>
            </a:p>
          </p:txBody>
        </p:sp>
      </p:grpSp>
      <p:pic>
        <p:nvPicPr>
          <p:cNvPr id="17" name="Picture 16">
            <a:extLst>
              <a:ext uri="{FF2B5EF4-FFF2-40B4-BE49-F238E27FC236}">
                <a16:creationId xmlns:a16="http://schemas.microsoft.com/office/drawing/2014/main" id="{9E6E2B7F-7F1A-EDFA-D72D-7D9E18746C3B}"/>
              </a:ext>
            </a:extLst>
          </p:cNvPr>
          <p:cNvPicPr>
            <a:picLocks noChangeAspect="1"/>
          </p:cNvPicPr>
          <p:nvPr/>
        </p:nvPicPr>
        <p:blipFill>
          <a:blip r:embed="rId7"/>
          <a:stretch>
            <a:fillRect/>
          </a:stretch>
        </p:blipFill>
        <p:spPr>
          <a:xfrm>
            <a:off x="11355709" y="5155529"/>
            <a:ext cx="688908" cy="615749"/>
          </a:xfrm>
          <a:prstGeom prst="rect">
            <a:avLst/>
          </a:prstGeom>
        </p:spPr>
      </p:pic>
    </p:spTree>
    <p:extLst>
      <p:ext uri="{BB962C8B-B14F-4D97-AF65-F5344CB8AC3E}">
        <p14:creationId xmlns:p14="http://schemas.microsoft.com/office/powerpoint/2010/main" val="38270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6.4.5 </a:t>
            </a:r>
            <a:r>
              <a:rPr lang="en-US" sz="3600" dirty="0"/>
              <a:t>Maneuvering Behavior Requirements (Jet A/C)</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sz="2000" dirty="0"/>
              <a:t>For jet aircraft, we know that:</a:t>
            </a:r>
          </a:p>
          <a:p>
            <a:pPr marL="0" indent="0">
              <a:buNone/>
            </a:pPr>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r>
              <a:rPr lang="en-US" altLang="en-US" sz="2000" dirty="0"/>
              <a:t>The results from this equation can be added to the T/W-W/S diagram</a:t>
            </a:r>
          </a:p>
          <a:p>
            <a:endParaRPr lang="en-US" altLang="en-US" sz="2000" dirty="0"/>
          </a:p>
          <a:p>
            <a:endParaRPr lang="en-US" altLang="en-US" sz="2000" dirty="0"/>
          </a:p>
          <a:p>
            <a:pPr marL="0" indent="0" eaLnBrk="1" hangingPunct="1">
              <a:spcBef>
                <a:spcPct val="20000"/>
              </a:spcBef>
              <a:buNone/>
            </a:pPr>
            <a:endParaRPr lang="en-US" dirty="0"/>
          </a:p>
        </p:txBody>
      </p:sp>
      <p:graphicFrame>
        <p:nvGraphicFramePr>
          <p:cNvPr id="9" name="Object 8">
            <a:extLst>
              <a:ext uri="{FF2B5EF4-FFF2-40B4-BE49-F238E27FC236}">
                <a16:creationId xmlns:a16="http://schemas.microsoft.com/office/drawing/2014/main" id="{A0ECB682-0A57-46CE-9405-252174FB5DAF}"/>
              </a:ext>
            </a:extLst>
          </p:cNvPr>
          <p:cNvGraphicFramePr>
            <a:graphicFrameLocks noChangeAspect="1"/>
          </p:cNvGraphicFramePr>
          <p:nvPr>
            <p:extLst>
              <p:ext uri="{D42A27DB-BD31-4B8C-83A1-F6EECF244321}">
                <p14:modId xmlns:p14="http://schemas.microsoft.com/office/powerpoint/2010/main" val="4282187827"/>
              </p:ext>
            </p:extLst>
          </p:nvPr>
        </p:nvGraphicFramePr>
        <p:xfrm>
          <a:off x="3404669" y="1965245"/>
          <a:ext cx="5243513" cy="849312"/>
        </p:xfrm>
        <a:graphic>
          <a:graphicData uri="http://schemas.openxmlformats.org/presentationml/2006/ole">
            <mc:AlternateContent xmlns:mc="http://schemas.openxmlformats.org/markup-compatibility/2006">
              <mc:Choice xmlns:v="urn:schemas-microsoft-com:vml" Requires="v">
                <p:oleObj name="Equation" r:id="rId3" imgW="2590560" imgH="419040" progId="Equation.DSMT4">
                  <p:embed/>
                </p:oleObj>
              </mc:Choice>
              <mc:Fallback>
                <p:oleObj name="Equation" r:id="rId3" imgW="2590560" imgH="419040" progId="Equation.DSMT4">
                  <p:embed/>
                  <p:pic>
                    <p:nvPicPr>
                      <p:cNvPr id="9" name="Object 8">
                        <a:extLst>
                          <a:ext uri="{FF2B5EF4-FFF2-40B4-BE49-F238E27FC236}">
                            <a16:creationId xmlns:a16="http://schemas.microsoft.com/office/drawing/2014/main" id="{A0ECB682-0A57-46CE-9405-252174FB5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4669" y="1965245"/>
                        <a:ext cx="5243513" cy="849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a:extLst>
              <a:ext uri="{FF2B5EF4-FFF2-40B4-BE49-F238E27FC236}">
                <a16:creationId xmlns:a16="http://schemas.microsoft.com/office/drawing/2014/main" id="{EE856857-632C-40B4-B7B8-7F84DF7C8825}"/>
              </a:ext>
            </a:extLst>
          </p:cNvPr>
          <p:cNvSpPr txBox="1"/>
          <p:nvPr/>
        </p:nvSpPr>
        <p:spPr>
          <a:xfrm>
            <a:off x="4723160" y="4286868"/>
            <a:ext cx="763240" cy="929485"/>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r>
              <a:rPr lang="en-US" altLang="en-US" sz="1600" dirty="0"/>
              <a:t>X</a:t>
            </a:r>
            <a:endParaRPr lang="en-US" sz="1600" dirty="0"/>
          </a:p>
        </p:txBody>
      </p:sp>
      <p:sp>
        <p:nvSpPr>
          <p:cNvPr id="11" name="TextBox 10">
            <a:extLst>
              <a:ext uri="{FF2B5EF4-FFF2-40B4-BE49-F238E27FC236}">
                <a16:creationId xmlns:a16="http://schemas.microsoft.com/office/drawing/2014/main" id="{E15E66C9-533C-4B12-88D0-341BC1C88180}"/>
              </a:ext>
            </a:extLst>
          </p:cNvPr>
          <p:cNvSpPr txBox="1"/>
          <p:nvPr/>
        </p:nvSpPr>
        <p:spPr>
          <a:xfrm>
            <a:off x="3820620" y="3542226"/>
            <a:ext cx="355855" cy="1668149"/>
          </a:xfrm>
          <a:prstGeom prst="rect">
            <a:avLst/>
          </a:prstGeom>
          <a:solidFill>
            <a:srgbClr val="FFFF00"/>
          </a:solidFill>
          <a:ln>
            <a:solidFill>
              <a:schemeClr val="tx1"/>
            </a:solidFill>
          </a:ln>
        </p:spPr>
        <p:txBody>
          <a:bodyPr wrap="square">
            <a:spAutoFit/>
          </a:bodyPr>
          <a:lstStyle/>
          <a:p>
            <a:pPr eaLnBrk="1" hangingPunct="1">
              <a:spcBef>
                <a:spcPct val="20000"/>
              </a:spcBef>
            </a:pPr>
            <a:endParaRPr lang="en-US" altLang="en-US" sz="1600" dirty="0"/>
          </a:p>
          <a:p>
            <a:pPr eaLnBrk="1" hangingPunct="1">
              <a:spcBef>
                <a:spcPct val="20000"/>
              </a:spcBef>
            </a:pPr>
            <a:endParaRPr lang="en-US" altLang="en-US" sz="1600" dirty="0"/>
          </a:p>
          <a:p>
            <a:pP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endParaRPr lang="en-US" altLang="en-US" sz="1600" dirty="0"/>
          </a:p>
          <a:p>
            <a:pPr algn="ctr" eaLnBrk="1" hangingPunct="1">
              <a:spcBef>
                <a:spcPct val="20000"/>
              </a:spcBef>
            </a:pPr>
            <a:r>
              <a:rPr lang="en-US" altLang="en-US" sz="1600" dirty="0"/>
              <a:t>y</a:t>
            </a:r>
            <a:endParaRPr lang="en-US" sz="1600" dirty="0"/>
          </a:p>
        </p:txBody>
      </p:sp>
      <p:sp>
        <p:nvSpPr>
          <p:cNvPr id="12" name="TextBox 11">
            <a:extLst>
              <a:ext uri="{FF2B5EF4-FFF2-40B4-BE49-F238E27FC236}">
                <a16:creationId xmlns:a16="http://schemas.microsoft.com/office/drawing/2014/main" id="{148BE856-7DF1-41F4-B5DC-078635030104}"/>
              </a:ext>
            </a:extLst>
          </p:cNvPr>
          <p:cNvSpPr txBox="1"/>
          <p:nvPr/>
        </p:nvSpPr>
        <p:spPr>
          <a:xfrm>
            <a:off x="6142383" y="3857827"/>
            <a:ext cx="355854" cy="1372683"/>
          </a:xfrm>
          <a:prstGeom prst="rect">
            <a:avLst/>
          </a:prstGeom>
          <a:solidFill>
            <a:srgbClr val="FFFF00"/>
          </a:solidFill>
          <a:ln>
            <a:solidFill>
              <a:schemeClr val="tx1"/>
            </a:solidFill>
          </a:ln>
        </p:spPr>
        <p:txBody>
          <a:bodyPr wrap="square">
            <a:spAutoFit/>
          </a:bodyPr>
          <a:lstStyle/>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1600" dirty="0"/>
          </a:p>
          <a:p>
            <a:pPr algn="ctr" eaLnBrk="1" hangingPunct="1">
              <a:spcBef>
                <a:spcPct val="20000"/>
              </a:spcBef>
            </a:pPr>
            <a:endParaRPr lang="en-US" altLang="en-US" sz="600" dirty="0"/>
          </a:p>
          <a:p>
            <a:pPr algn="ctr" eaLnBrk="1" hangingPunct="1">
              <a:spcBef>
                <a:spcPct val="20000"/>
              </a:spcBef>
            </a:pPr>
            <a:r>
              <a:rPr lang="en-US" altLang="en-US" sz="1600" dirty="0"/>
              <a:t>X</a:t>
            </a:r>
            <a:endParaRPr lang="en-US" sz="1600" dirty="0"/>
          </a:p>
        </p:txBody>
      </p:sp>
      <p:graphicFrame>
        <p:nvGraphicFramePr>
          <p:cNvPr id="8" name="Object 7">
            <a:extLst>
              <a:ext uri="{FF2B5EF4-FFF2-40B4-BE49-F238E27FC236}">
                <a16:creationId xmlns:a16="http://schemas.microsoft.com/office/drawing/2014/main" id="{E8EC701D-7B91-4F11-8C30-2AF1914269F7}"/>
              </a:ext>
            </a:extLst>
          </p:cNvPr>
          <p:cNvGraphicFramePr>
            <a:graphicFrameLocks noChangeAspect="1"/>
          </p:cNvGraphicFramePr>
          <p:nvPr>
            <p:extLst>
              <p:ext uri="{D42A27DB-BD31-4B8C-83A1-F6EECF244321}">
                <p14:modId xmlns:p14="http://schemas.microsoft.com/office/powerpoint/2010/main" val="332400143"/>
              </p:ext>
            </p:extLst>
          </p:nvPr>
        </p:nvGraphicFramePr>
        <p:xfrm>
          <a:off x="3802063" y="3489325"/>
          <a:ext cx="4446587" cy="1544638"/>
        </p:xfrm>
        <a:graphic>
          <a:graphicData uri="http://schemas.openxmlformats.org/presentationml/2006/ole">
            <mc:AlternateContent xmlns:mc="http://schemas.openxmlformats.org/markup-compatibility/2006">
              <mc:Choice xmlns:v="urn:schemas-microsoft-com:vml" Requires="v">
                <p:oleObj name="Equation" r:id="rId5" imgW="2197080" imgH="761760" progId="Equation.DSMT4">
                  <p:embed/>
                </p:oleObj>
              </mc:Choice>
              <mc:Fallback>
                <p:oleObj name="Equation" r:id="rId5" imgW="2197080" imgH="761760" progId="Equation.DSMT4">
                  <p:embed/>
                  <p:pic>
                    <p:nvPicPr>
                      <p:cNvPr id="8" name="Object 7">
                        <a:extLst>
                          <a:ext uri="{FF2B5EF4-FFF2-40B4-BE49-F238E27FC236}">
                            <a16:creationId xmlns:a16="http://schemas.microsoft.com/office/drawing/2014/main" id="{E8EC701D-7B91-4F11-8C30-2AF1914269F7}"/>
                          </a:ext>
                        </a:extLst>
                      </p:cNvPr>
                      <p:cNvPicPr>
                        <a:picLocks noChangeAspect="1" noChangeArrowheads="1"/>
                      </p:cNvPicPr>
                      <p:nvPr/>
                    </p:nvPicPr>
                    <p:blipFill>
                      <a:blip r:embed="rId6"/>
                      <a:srcRect/>
                      <a:stretch>
                        <a:fillRect/>
                      </a:stretch>
                    </p:blipFill>
                    <p:spPr bwMode="auto">
                      <a:xfrm>
                        <a:off x="3802063" y="3489325"/>
                        <a:ext cx="4446587" cy="154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rrow: Right 12">
            <a:extLst>
              <a:ext uri="{FF2B5EF4-FFF2-40B4-BE49-F238E27FC236}">
                <a16:creationId xmlns:a16="http://schemas.microsoft.com/office/drawing/2014/main" id="{3E538D07-E80A-4C2B-B7BF-185F0C1D34D3}"/>
              </a:ext>
            </a:extLst>
          </p:cNvPr>
          <p:cNvSpPr/>
          <p:nvPr/>
        </p:nvSpPr>
        <p:spPr>
          <a:xfrm>
            <a:off x="1444575" y="3946127"/>
            <a:ext cx="1264119" cy="630628"/>
          </a:xfrm>
          <a:prstGeom prst="rightArrow">
            <a:avLst/>
          </a:prstGeom>
          <a:solidFill>
            <a:srgbClr val="9700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spcBef>
                <a:spcPct val="20000"/>
              </a:spcBef>
            </a:pPr>
            <a:r>
              <a:rPr lang="en-US" altLang="en-US" sz="1200" dirty="0"/>
              <a:t>Divide by W</a:t>
            </a:r>
          </a:p>
        </p:txBody>
      </p:sp>
      <p:grpSp>
        <p:nvGrpSpPr>
          <p:cNvPr id="3" name="Group 2">
            <a:extLst>
              <a:ext uri="{FF2B5EF4-FFF2-40B4-BE49-F238E27FC236}">
                <a16:creationId xmlns:a16="http://schemas.microsoft.com/office/drawing/2014/main" id="{AA484DC8-46BE-488D-6ECE-C9256DADFF37}"/>
              </a:ext>
            </a:extLst>
          </p:cNvPr>
          <p:cNvGrpSpPr/>
          <p:nvPr/>
        </p:nvGrpSpPr>
        <p:grpSpPr>
          <a:xfrm>
            <a:off x="7600695" y="3356299"/>
            <a:ext cx="4286504" cy="646331"/>
            <a:chOff x="2016369" y="4081463"/>
            <a:chExt cx="4286504" cy="646331"/>
          </a:xfrm>
        </p:grpSpPr>
        <p:cxnSp>
          <p:nvCxnSpPr>
            <p:cNvPr id="5" name="Straight Arrow Connector 4">
              <a:extLst>
                <a:ext uri="{FF2B5EF4-FFF2-40B4-BE49-F238E27FC236}">
                  <a16:creationId xmlns:a16="http://schemas.microsoft.com/office/drawing/2014/main" id="{F95F96D7-D366-4878-E9B1-9FE4837CAB2A}"/>
                </a:ext>
              </a:extLst>
            </p:cNvPr>
            <p:cNvCxnSpPr/>
            <p:nvPr/>
          </p:nvCxnSpPr>
          <p:spPr>
            <a:xfrm flipH="1">
              <a:off x="2016369" y="4356833"/>
              <a:ext cx="246184" cy="226158"/>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153653E-6CF1-3FA7-3305-18E15C4DECAB}"/>
                </a:ext>
              </a:extLst>
            </p:cNvPr>
            <p:cNvSpPr txBox="1"/>
            <p:nvPr/>
          </p:nvSpPr>
          <p:spPr>
            <a:xfrm>
              <a:off x="2192214" y="4081463"/>
              <a:ext cx="4110659" cy="646331"/>
            </a:xfrm>
            <a:prstGeom prst="rect">
              <a:avLst/>
            </a:prstGeom>
            <a:noFill/>
          </p:spPr>
          <p:txBody>
            <a:bodyPr wrap="square" rtlCol="0">
              <a:spAutoFit/>
            </a:bodyPr>
            <a:lstStyle/>
            <a:p>
              <a:r>
                <a:rPr lang="en-US" dirty="0"/>
                <a:t>Determined by your design requirements (e.g. 9G maneuverability)</a:t>
              </a:r>
            </a:p>
          </p:txBody>
        </p:sp>
      </p:grpSp>
      <p:grpSp>
        <p:nvGrpSpPr>
          <p:cNvPr id="7" name="Group 6">
            <a:extLst>
              <a:ext uri="{FF2B5EF4-FFF2-40B4-BE49-F238E27FC236}">
                <a16:creationId xmlns:a16="http://schemas.microsoft.com/office/drawing/2014/main" id="{2CEA7261-2AE0-15C5-C02F-81E0EF36233B}"/>
              </a:ext>
            </a:extLst>
          </p:cNvPr>
          <p:cNvGrpSpPr/>
          <p:nvPr/>
        </p:nvGrpSpPr>
        <p:grpSpPr>
          <a:xfrm>
            <a:off x="8129953" y="4705592"/>
            <a:ext cx="3757245" cy="656742"/>
            <a:chOff x="1961621" y="4071052"/>
            <a:chExt cx="3571142" cy="656742"/>
          </a:xfrm>
        </p:grpSpPr>
        <p:cxnSp>
          <p:nvCxnSpPr>
            <p:cNvPr id="14" name="Straight Arrow Connector 13">
              <a:extLst>
                <a:ext uri="{FF2B5EF4-FFF2-40B4-BE49-F238E27FC236}">
                  <a16:creationId xmlns:a16="http://schemas.microsoft.com/office/drawing/2014/main" id="{A4BE4E7D-445E-68AB-B3E3-13C86C5C73A3}"/>
                </a:ext>
              </a:extLst>
            </p:cNvPr>
            <p:cNvCxnSpPr>
              <a:cxnSpLocks/>
            </p:cNvCxnSpPr>
            <p:nvPr/>
          </p:nvCxnSpPr>
          <p:spPr>
            <a:xfrm flipH="1" flipV="1">
              <a:off x="1961621" y="4071052"/>
              <a:ext cx="246184" cy="275370"/>
            </a:xfrm>
            <a:prstGeom prst="straightConnector1">
              <a:avLst/>
            </a:prstGeom>
            <a:ln>
              <a:solidFill>
                <a:srgbClr val="97002E"/>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E6F4730-A1C3-F7C5-799C-6735A2A3F45D}"/>
                </a:ext>
              </a:extLst>
            </p:cNvPr>
            <p:cNvSpPr txBox="1"/>
            <p:nvPr/>
          </p:nvSpPr>
          <p:spPr>
            <a:xfrm>
              <a:off x="2192214" y="4081463"/>
              <a:ext cx="3340549" cy="646331"/>
            </a:xfrm>
            <a:prstGeom prst="rect">
              <a:avLst/>
            </a:prstGeom>
            <a:noFill/>
          </p:spPr>
          <p:txBody>
            <a:bodyPr wrap="square" rtlCol="0">
              <a:spAutoFit/>
            </a:bodyPr>
            <a:lstStyle/>
            <a:p>
              <a:r>
                <a:rPr lang="en-US" dirty="0"/>
                <a:t>Speed at which the maneuver is taking place</a:t>
              </a:r>
            </a:p>
          </p:txBody>
        </p:sp>
      </p:grpSp>
      <p:pic>
        <p:nvPicPr>
          <p:cNvPr id="16" name="Picture 15">
            <a:extLst>
              <a:ext uri="{FF2B5EF4-FFF2-40B4-BE49-F238E27FC236}">
                <a16:creationId xmlns:a16="http://schemas.microsoft.com/office/drawing/2014/main" id="{349100D1-BF8F-B551-90DA-7DD899466EA3}"/>
              </a:ext>
            </a:extLst>
          </p:cNvPr>
          <p:cNvPicPr>
            <a:picLocks noChangeAspect="1"/>
          </p:cNvPicPr>
          <p:nvPr/>
        </p:nvPicPr>
        <p:blipFill>
          <a:blip r:embed="rId7"/>
          <a:stretch>
            <a:fillRect/>
          </a:stretch>
        </p:blipFill>
        <p:spPr>
          <a:xfrm>
            <a:off x="11361859" y="5275146"/>
            <a:ext cx="688908" cy="615749"/>
          </a:xfrm>
          <a:prstGeom prst="rect">
            <a:avLst/>
          </a:prstGeom>
        </p:spPr>
      </p:pic>
    </p:spTree>
    <p:extLst>
      <p:ext uri="{BB962C8B-B14F-4D97-AF65-F5344CB8AC3E}">
        <p14:creationId xmlns:p14="http://schemas.microsoft.com/office/powerpoint/2010/main" val="25575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lumMod val="65000"/>
                  </a:schemeClr>
                </a:solidFill>
              </a:rPr>
              <a:t>	</a:t>
            </a:r>
            <a:r>
              <a:rPr lang="en-US" sz="1800" dirty="0">
                <a:solidFill>
                  <a:schemeClr val="bg1">
                    <a:lumMod val="65000"/>
                  </a:schemeClr>
                </a:solidFill>
              </a:rPr>
              <a:t>6.4.1 Sizing for Stall Speed</a:t>
            </a:r>
          </a:p>
          <a:p>
            <a:pPr marL="192882" lvl="1" indent="0">
              <a:spcBef>
                <a:spcPts val="0"/>
              </a:spcBef>
              <a:buNone/>
            </a:pPr>
            <a:r>
              <a:rPr lang="en-US" sz="1800" dirty="0">
                <a:solidFill>
                  <a:schemeClr val="bg1">
                    <a:lumMod val="65000"/>
                  </a:schemeClr>
                </a:solidFill>
              </a:rPr>
              <a:t>	6.4.2 Sizing for Take-off Distance</a:t>
            </a:r>
          </a:p>
          <a:p>
            <a:pPr marL="192882" lvl="1" indent="0">
              <a:spcBef>
                <a:spcPts val="0"/>
              </a:spcBef>
              <a:buNone/>
            </a:pPr>
            <a:r>
              <a:rPr lang="en-US" sz="1800" dirty="0">
                <a:solidFill>
                  <a:schemeClr val="bg1">
                    <a:lumMod val="65000"/>
                  </a:schemeClr>
                </a:solidFill>
              </a:rPr>
              <a:t>	6.4.3 Sizing for Landing Distance</a:t>
            </a:r>
          </a:p>
          <a:p>
            <a:pPr marL="192882" lvl="1" indent="0">
              <a:spcBef>
                <a:spcPts val="0"/>
              </a:spcBef>
              <a:buNone/>
            </a:pPr>
            <a:r>
              <a:rPr lang="en-US" sz="1800" dirty="0">
                <a:solidFill>
                  <a:schemeClr val="bg1">
                    <a:lumMod val="65000"/>
                  </a:schemeClr>
                </a:solidFill>
              </a:rPr>
              <a:t>	6.4.4 Drag Polar &amp; Climb Behavior Requirements</a:t>
            </a:r>
          </a:p>
          <a:p>
            <a:pPr marL="192882" lvl="1" indent="0">
              <a:spcBef>
                <a:spcPts val="0"/>
              </a:spcBef>
              <a:buNone/>
            </a:pPr>
            <a:r>
              <a:rPr lang="en-US" sz="1800" dirty="0">
                <a:solidFill>
                  <a:schemeClr val="bg1">
                    <a:lumMod val="65000"/>
                  </a:schemeClr>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3808261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6.4.6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Recall from the beginning of this lecture:</a:t>
            </a:r>
          </a:p>
          <a:p>
            <a:pPr marL="457200" indent="-457200" eaLnBrk="1" hangingPunct="1">
              <a:spcBef>
                <a:spcPct val="20000"/>
              </a:spcBef>
              <a:buFont typeface="+mj-lt"/>
              <a:buAutoNum type="arabicPeriod"/>
            </a:pPr>
            <a:r>
              <a:rPr lang="en-US" altLang="en-US" dirty="0"/>
              <a:t>Choose the highest possible wing loading (W/S)</a:t>
            </a:r>
          </a:p>
          <a:p>
            <a:pPr marL="457200" indent="-457200" eaLnBrk="1" hangingPunct="1">
              <a:spcBef>
                <a:spcPct val="20000"/>
              </a:spcBef>
              <a:buFont typeface="+mj-lt"/>
              <a:buAutoNum type="arabicPeriod"/>
            </a:pPr>
            <a:r>
              <a:rPr lang="en-US" altLang="en-US" dirty="0"/>
              <a:t>Choose the lowest possible thrust or power loading (T/W or W/P)</a:t>
            </a:r>
            <a:endParaRPr lang="en-US" altLang="en-US" baseline="-25000" dirty="0"/>
          </a:p>
          <a:p>
            <a:pPr marL="0" indent="0" eaLnBrk="1" hangingPunct="1">
              <a:spcBef>
                <a:spcPct val="20000"/>
              </a:spcBef>
              <a:buNone/>
            </a:pPr>
            <a:endParaRPr lang="en-US" dirty="0"/>
          </a:p>
        </p:txBody>
      </p:sp>
      <p:grpSp>
        <p:nvGrpSpPr>
          <p:cNvPr id="5" name="Group 5">
            <a:extLst>
              <a:ext uri="{FF2B5EF4-FFF2-40B4-BE49-F238E27FC236}">
                <a16:creationId xmlns:a16="http://schemas.microsoft.com/office/drawing/2014/main" id="{C04E945B-5776-46B5-9765-B4913CDC5664}"/>
              </a:ext>
            </a:extLst>
          </p:cNvPr>
          <p:cNvGrpSpPr>
            <a:grpSpLocks/>
          </p:cNvGrpSpPr>
          <p:nvPr/>
        </p:nvGrpSpPr>
        <p:grpSpPr bwMode="auto">
          <a:xfrm>
            <a:off x="6497871" y="3110859"/>
            <a:ext cx="3246441" cy="2820989"/>
            <a:chOff x="3140" y="1895"/>
            <a:chExt cx="2045" cy="1777"/>
          </a:xfrm>
        </p:grpSpPr>
        <p:sp>
          <p:nvSpPr>
            <p:cNvPr id="6" name="Line 6">
              <a:extLst>
                <a:ext uri="{FF2B5EF4-FFF2-40B4-BE49-F238E27FC236}">
                  <a16:creationId xmlns:a16="http://schemas.microsoft.com/office/drawing/2014/main" id="{4718A4A3-FEAE-4C04-859B-7B47A5D89A75}"/>
                </a:ext>
              </a:extLst>
            </p:cNvPr>
            <p:cNvSpPr>
              <a:spLocks noChangeShapeType="1"/>
            </p:cNvSpPr>
            <p:nvPr/>
          </p:nvSpPr>
          <p:spPr bwMode="auto">
            <a:xfrm flipV="1">
              <a:off x="3648" y="2400"/>
              <a:ext cx="960" cy="864"/>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7" name="Line 7">
              <a:extLst>
                <a:ext uri="{FF2B5EF4-FFF2-40B4-BE49-F238E27FC236}">
                  <a16:creationId xmlns:a16="http://schemas.microsoft.com/office/drawing/2014/main" id="{CA056A4E-18C3-4C73-8DFA-B13D4EEEC97A}"/>
                </a:ext>
              </a:extLst>
            </p:cNvPr>
            <p:cNvSpPr>
              <a:spLocks noChangeShapeType="1"/>
            </p:cNvSpPr>
            <p:nvPr/>
          </p:nvSpPr>
          <p:spPr bwMode="auto">
            <a:xfrm>
              <a:off x="3456"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 name="Line 8">
              <a:extLst>
                <a:ext uri="{FF2B5EF4-FFF2-40B4-BE49-F238E27FC236}">
                  <a16:creationId xmlns:a16="http://schemas.microsoft.com/office/drawing/2014/main" id="{5640DA25-5409-4CCE-BCF0-2BBCF217E01B}"/>
                </a:ext>
              </a:extLst>
            </p:cNvPr>
            <p:cNvSpPr>
              <a:spLocks noChangeShapeType="1"/>
            </p:cNvSpPr>
            <p:nvPr/>
          </p:nvSpPr>
          <p:spPr bwMode="auto">
            <a:xfrm>
              <a:off x="3456"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9" name="Text Box 9">
              <a:extLst>
                <a:ext uri="{FF2B5EF4-FFF2-40B4-BE49-F238E27FC236}">
                  <a16:creationId xmlns:a16="http://schemas.microsoft.com/office/drawing/2014/main" id="{4A0F7E6F-6CE0-48B7-94D8-3B0ABB793162}"/>
                </a:ext>
              </a:extLst>
            </p:cNvPr>
            <p:cNvSpPr txBox="1">
              <a:spLocks noChangeArrowheads="1"/>
            </p:cNvSpPr>
            <p:nvPr/>
          </p:nvSpPr>
          <p:spPr bwMode="auto">
            <a:xfrm rot="16200000">
              <a:off x="2453" y="2582"/>
              <a:ext cx="16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Power Loading W/P</a:t>
              </a:r>
            </a:p>
          </p:txBody>
        </p:sp>
        <p:sp>
          <p:nvSpPr>
            <p:cNvPr id="10" name="Text Box 10">
              <a:extLst>
                <a:ext uri="{FF2B5EF4-FFF2-40B4-BE49-F238E27FC236}">
                  <a16:creationId xmlns:a16="http://schemas.microsoft.com/office/drawing/2014/main" id="{B3103D2C-04BA-4850-B09E-9AC8D731C265}"/>
                </a:ext>
              </a:extLst>
            </p:cNvPr>
            <p:cNvSpPr txBox="1">
              <a:spLocks noChangeArrowheads="1"/>
            </p:cNvSpPr>
            <p:nvPr/>
          </p:nvSpPr>
          <p:spPr bwMode="auto">
            <a:xfrm>
              <a:off x="3507"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grpSp>
      <p:grpSp>
        <p:nvGrpSpPr>
          <p:cNvPr id="11" name="Group 11">
            <a:extLst>
              <a:ext uri="{FF2B5EF4-FFF2-40B4-BE49-F238E27FC236}">
                <a16:creationId xmlns:a16="http://schemas.microsoft.com/office/drawing/2014/main" id="{0FB8ABEB-5F29-4C27-BB4B-3CA3CAC5A8F7}"/>
              </a:ext>
            </a:extLst>
          </p:cNvPr>
          <p:cNvGrpSpPr>
            <a:grpSpLocks/>
          </p:cNvGrpSpPr>
          <p:nvPr/>
        </p:nvGrpSpPr>
        <p:grpSpPr bwMode="auto">
          <a:xfrm>
            <a:off x="1856014" y="2952107"/>
            <a:ext cx="3238501" cy="2979738"/>
            <a:chOff x="216" y="1795"/>
            <a:chExt cx="2040" cy="1877"/>
          </a:xfrm>
        </p:grpSpPr>
        <p:sp>
          <p:nvSpPr>
            <p:cNvPr id="12" name="Line 12">
              <a:extLst>
                <a:ext uri="{FF2B5EF4-FFF2-40B4-BE49-F238E27FC236}">
                  <a16:creationId xmlns:a16="http://schemas.microsoft.com/office/drawing/2014/main" id="{80C56042-4B5E-4B47-9560-3A5714EDBEE9}"/>
                </a:ext>
              </a:extLst>
            </p:cNvPr>
            <p:cNvSpPr>
              <a:spLocks noChangeShapeType="1"/>
            </p:cNvSpPr>
            <p:nvPr/>
          </p:nvSpPr>
          <p:spPr bwMode="auto">
            <a:xfrm>
              <a:off x="528" y="2112"/>
              <a:ext cx="0" cy="1296"/>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3" name="Line 13">
              <a:extLst>
                <a:ext uri="{FF2B5EF4-FFF2-40B4-BE49-F238E27FC236}">
                  <a16:creationId xmlns:a16="http://schemas.microsoft.com/office/drawing/2014/main" id="{E61378F0-8CBC-42DC-8E30-9AC3789E7B5D}"/>
                </a:ext>
              </a:extLst>
            </p:cNvPr>
            <p:cNvSpPr>
              <a:spLocks noChangeShapeType="1"/>
            </p:cNvSpPr>
            <p:nvPr/>
          </p:nvSpPr>
          <p:spPr bwMode="auto">
            <a:xfrm>
              <a:off x="528" y="3408"/>
              <a:ext cx="172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14" name="Text Box 14">
              <a:extLst>
                <a:ext uri="{FF2B5EF4-FFF2-40B4-BE49-F238E27FC236}">
                  <a16:creationId xmlns:a16="http://schemas.microsoft.com/office/drawing/2014/main" id="{F3E82A28-C633-45CA-AD75-2F36A69EEF81}"/>
                </a:ext>
              </a:extLst>
            </p:cNvPr>
            <p:cNvSpPr txBox="1">
              <a:spLocks noChangeArrowheads="1"/>
            </p:cNvSpPr>
            <p:nvPr/>
          </p:nvSpPr>
          <p:spPr bwMode="auto">
            <a:xfrm rot="16200000">
              <a:off x="-564" y="2575"/>
              <a:ext cx="18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Thrust Loading</a:t>
              </a:r>
              <a:r>
                <a:rPr lang="en-US" baseline="0" dirty="0"/>
                <a:t> </a:t>
              </a:r>
              <a:r>
                <a:rPr lang="en-US" altLang="en-US" dirty="0">
                  <a:latin typeface="+mn-lt"/>
                </a:rPr>
                <a:t>T/W</a:t>
              </a:r>
            </a:p>
          </p:txBody>
        </p:sp>
        <p:sp>
          <p:nvSpPr>
            <p:cNvPr id="15" name="Text Box 15">
              <a:extLst>
                <a:ext uri="{FF2B5EF4-FFF2-40B4-BE49-F238E27FC236}">
                  <a16:creationId xmlns:a16="http://schemas.microsoft.com/office/drawing/2014/main" id="{8E250D85-1111-4F6C-93E5-CF69937AF3BE}"/>
                </a:ext>
              </a:extLst>
            </p:cNvPr>
            <p:cNvSpPr txBox="1">
              <a:spLocks noChangeArrowheads="1"/>
            </p:cNvSpPr>
            <p:nvPr/>
          </p:nvSpPr>
          <p:spPr bwMode="auto">
            <a:xfrm>
              <a:off x="569" y="3381"/>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dirty="0"/>
                <a:t>Wing Loading </a:t>
              </a:r>
              <a:r>
                <a:rPr lang="en-US" altLang="en-US" dirty="0">
                  <a:latin typeface="+mn-lt"/>
                </a:rPr>
                <a:t>W/S</a:t>
              </a:r>
            </a:p>
          </p:txBody>
        </p:sp>
        <p:sp>
          <p:nvSpPr>
            <p:cNvPr id="16" name="Line 16">
              <a:extLst>
                <a:ext uri="{FF2B5EF4-FFF2-40B4-BE49-F238E27FC236}">
                  <a16:creationId xmlns:a16="http://schemas.microsoft.com/office/drawing/2014/main" id="{25B62947-50CE-4562-9147-A7198ACBCE41}"/>
                </a:ext>
              </a:extLst>
            </p:cNvPr>
            <p:cNvSpPr>
              <a:spLocks noChangeShapeType="1"/>
            </p:cNvSpPr>
            <p:nvPr/>
          </p:nvSpPr>
          <p:spPr bwMode="auto">
            <a:xfrm>
              <a:off x="768" y="2352"/>
              <a:ext cx="1056" cy="816"/>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latin typeface="+mn-lt"/>
              </a:endParaRPr>
            </a:p>
          </p:txBody>
        </p:sp>
      </p:grpSp>
      <p:sp>
        <p:nvSpPr>
          <p:cNvPr id="3" name="TextBox 2">
            <a:extLst>
              <a:ext uri="{FF2B5EF4-FFF2-40B4-BE49-F238E27FC236}">
                <a16:creationId xmlns:a16="http://schemas.microsoft.com/office/drawing/2014/main" id="{6F08B552-3A32-4130-83F5-48C531599773}"/>
              </a:ext>
            </a:extLst>
          </p:cNvPr>
          <p:cNvSpPr txBox="1"/>
          <p:nvPr/>
        </p:nvSpPr>
        <p:spPr>
          <a:xfrm>
            <a:off x="2140177" y="3068995"/>
            <a:ext cx="2860674" cy="369332"/>
          </a:xfrm>
          <a:prstGeom prst="rect">
            <a:avLst/>
          </a:prstGeom>
          <a:noFill/>
        </p:spPr>
        <p:txBody>
          <a:bodyPr wrap="square">
            <a:spAutoFit/>
          </a:bodyPr>
          <a:lstStyle/>
          <a:p>
            <a:pPr algn="ctr"/>
            <a:r>
              <a:rPr lang="en-US" b="1" dirty="0">
                <a:latin typeface="+mn-lt"/>
              </a:rPr>
              <a:t>For jet aircraft:</a:t>
            </a:r>
          </a:p>
        </p:txBody>
      </p:sp>
      <p:sp>
        <p:nvSpPr>
          <p:cNvPr id="18" name="TextBox 17">
            <a:extLst>
              <a:ext uri="{FF2B5EF4-FFF2-40B4-BE49-F238E27FC236}">
                <a16:creationId xmlns:a16="http://schemas.microsoft.com/office/drawing/2014/main" id="{C4651BD3-3BCD-4064-9211-AC435D1F3E40}"/>
              </a:ext>
            </a:extLst>
          </p:cNvPr>
          <p:cNvSpPr txBox="1"/>
          <p:nvPr/>
        </p:nvSpPr>
        <p:spPr>
          <a:xfrm>
            <a:off x="6836228" y="3055844"/>
            <a:ext cx="3069772" cy="369332"/>
          </a:xfrm>
          <a:prstGeom prst="rect">
            <a:avLst/>
          </a:prstGeom>
          <a:noFill/>
        </p:spPr>
        <p:txBody>
          <a:bodyPr wrap="square">
            <a:spAutoFit/>
          </a:bodyPr>
          <a:lstStyle/>
          <a:p>
            <a:pPr algn="ctr"/>
            <a:r>
              <a:rPr lang="en-US" b="1" dirty="0">
                <a:latin typeface="+mn-lt"/>
              </a:rPr>
              <a:t>For propeller aircraft:</a:t>
            </a:r>
          </a:p>
        </p:txBody>
      </p:sp>
    </p:spTree>
    <p:extLst>
      <p:ext uri="{BB962C8B-B14F-4D97-AF65-F5344CB8AC3E}">
        <p14:creationId xmlns:p14="http://schemas.microsoft.com/office/powerpoint/2010/main" val="18111539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6.4.6 </a:t>
            </a:r>
            <a:r>
              <a:rPr lang="en-US" sz="3600" dirty="0"/>
              <a:t>Design Point &amp; Sanity Checks</a:t>
            </a:r>
            <a:endParaRPr lang="en-US" dirty="0"/>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r>
              <a:rPr lang="en-US" altLang="en-US" dirty="0"/>
              <a:t>Choose the design point on the graph</a:t>
            </a:r>
          </a:p>
          <a:p>
            <a:pPr lvl="1"/>
            <a:r>
              <a:rPr lang="en-US" altLang="en-US" dirty="0"/>
              <a:t>Perhaps multiple design points are required for clean/dirty configurations</a:t>
            </a:r>
          </a:p>
          <a:p>
            <a:pPr lvl="1"/>
            <a:r>
              <a:rPr lang="en-US" altLang="en-US" dirty="0"/>
              <a:t>Verify that your design point satisfies all requirements</a:t>
            </a:r>
          </a:p>
          <a:p>
            <a:pPr lvl="1"/>
            <a:endParaRPr lang="en-US" altLang="en-US" sz="2400" dirty="0"/>
          </a:p>
          <a:p>
            <a:r>
              <a:rPr lang="en-US" altLang="en-US" dirty="0"/>
              <a:t>Compare your design points with reference aircraft: </a:t>
            </a:r>
          </a:p>
          <a:p>
            <a:pPr lvl="1"/>
            <a:r>
              <a:rPr lang="en-US" altLang="en-US" dirty="0"/>
              <a:t>Add the average of your reference aircraft, to get an idea of your average reference data</a:t>
            </a:r>
          </a:p>
          <a:p>
            <a:pPr lvl="1"/>
            <a:r>
              <a:rPr lang="en-US" altLang="en-US" dirty="0"/>
              <a:t>If your aircraft is far from reference aircraft, try to understand and document why</a:t>
            </a:r>
          </a:p>
          <a:p>
            <a:pPr lvl="2"/>
            <a:r>
              <a:rPr lang="en-US" altLang="en-US" dirty="0"/>
              <a:t>Perhaps another iteration is necessary, or you made a calculation mistake!</a:t>
            </a:r>
          </a:p>
          <a:p>
            <a:pPr lvl="2"/>
            <a:r>
              <a:rPr lang="en-US" altLang="en-US" dirty="0"/>
              <a:t>Note that your reference aircraft have different requirements, so it does not have to be within the feasible design region for your requirements!</a:t>
            </a:r>
          </a:p>
          <a:p>
            <a:pPr marL="0" indent="0">
              <a:buNone/>
            </a:pPr>
            <a:endParaRPr lang="en-US" altLang="en-US" sz="1600" dirty="0"/>
          </a:p>
          <a:p>
            <a:pPr marL="0" indent="0" eaLnBrk="1" hangingPunct="1">
              <a:spcBef>
                <a:spcPct val="20000"/>
              </a:spcBef>
              <a:buNone/>
            </a:pPr>
            <a:endParaRPr lang="en-US" dirty="0"/>
          </a:p>
        </p:txBody>
      </p:sp>
    </p:spTree>
    <p:extLst>
      <p:ext uri="{BB962C8B-B14F-4D97-AF65-F5344CB8AC3E}">
        <p14:creationId xmlns:p14="http://schemas.microsoft.com/office/powerpoint/2010/main" val="4043115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(Propeller Aircraft)</a:t>
            </a:r>
          </a:p>
        </p:txBody>
      </p:sp>
      <p:graphicFrame>
        <p:nvGraphicFramePr>
          <p:cNvPr id="4" name="Object 5">
            <a:extLst>
              <a:ext uri="{FF2B5EF4-FFF2-40B4-BE49-F238E27FC236}">
                <a16:creationId xmlns:a16="http://schemas.microsoft.com/office/drawing/2014/main" id="{BECCA9CD-6E8A-4D7C-9CEF-385F836C9ACA}"/>
              </a:ext>
            </a:extLst>
          </p:cNvPr>
          <p:cNvGraphicFramePr>
            <a:graphicFrameLocks noChangeAspect="1"/>
          </p:cNvGraphicFramePr>
          <p:nvPr>
            <p:extLst>
              <p:ext uri="{D42A27DB-BD31-4B8C-83A1-F6EECF244321}">
                <p14:modId xmlns:p14="http://schemas.microsoft.com/office/powerpoint/2010/main" val="3859306602"/>
              </p:ext>
            </p:extLst>
          </p:nvPr>
        </p:nvGraphicFramePr>
        <p:xfrm>
          <a:off x="1291479" y="808557"/>
          <a:ext cx="9757076" cy="524088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75A38FE-42FC-4A92-9D66-9541FF81DD54}"/>
              </a:ext>
            </a:extLst>
          </p:cNvPr>
          <p:cNvGrpSpPr/>
          <p:nvPr/>
        </p:nvGrpSpPr>
        <p:grpSpPr>
          <a:xfrm>
            <a:off x="3245824" y="4090145"/>
            <a:ext cx="3701535" cy="1106309"/>
            <a:chOff x="3892429" y="3889973"/>
            <a:chExt cx="6088950" cy="946657"/>
          </a:xfrm>
        </p:grpSpPr>
        <p:sp>
          <p:nvSpPr>
            <p:cNvPr id="13" name="Freeform: Shape 12">
              <a:extLst>
                <a:ext uri="{FF2B5EF4-FFF2-40B4-BE49-F238E27FC236}">
                  <a16:creationId xmlns:a16="http://schemas.microsoft.com/office/drawing/2014/main" id="{6E361C0A-0E3E-43CE-8DEE-C14349845468}"/>
                </a:ext>
              </a:extLst>
            </p:cNvPr>
            <p:cNvSpPr/>
            <p:nvPr/>
          </p:nvSpPr>
          <p:spPr>
            <a:xfrm flipH="1">
              <a:off x="3892429" y="3889973"/>
              <a:ext cx="6088950" cy="89157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85688"/>
                <a:gd name="connsiteY0" fmla="*/ 1489174 h 1514875"/>
                <a:gd name="connsiteX1" fmla="*/ 5685688 w 5685688"/>
                <a:gd name="connsiteY1" fmla="*/ 1514875 h 1514875"/>
                <a:gd name="connsiteX2" fmla="*/ 5655778 w 5685688"/>
                <a:gd name="connsiteY2" fmla="*/ 286433 h 1514875"/>
                <a:gd name="connsiteX3" fmla="*/ 4621935 w 5685688"/>
                <a:gd name="connsiteY3" fmla="*/ 485 h 1514875"/>
                <a:gd name="connsiteX4" fmla="*/ 2941380 w 5685688"/>
                <a:gd name="connsiteY4" fmla="*/ 406286 h 1514875"/>
                <a:gd name="connsiteX5" fmla="*/ 0 w 5685688"/>
                <a:gd name="connsiteY5" fmla="*/ 668547 h 1514875"/>
                <a:gd name="connsiteX6" fmla="*/ 5011 w 5685688"/>
                <a:gd name="connsiteY6" fmla="*/ 1489174 h 1514875"/>
                <a:gd name="connsiteX0" fmla="*/ 5011 w 5685688"/>
                <a:gd name="connsiteY0" fmla="*/ 1489490 h 1515191"/>
                <a:gd name="connsiteX1" fmla="*/ 5685688 w 5685688"/>
                <a:gd name="connsiteY1" fmla="*/ 1515191 h 1515191"/>
                <a:gd name="connsiteX2" fmla="*/ 5655778 w 5685688"/>
                <a:gd name="connsiteY2" fmla="*/ 286749 h 1515191"/>
                <a:gd name="connsiteX3" fmla="*/ 4621935 w 5685688"/>
                <a:gd name="connsiteY3" fmla="*/ 801 h 1515191"/>
                <a:gd name="connsiteX4" fmla="*/ 2941380 w 5685688"/>
                <a:gd name="connsiteY4" fmla="*/ 406602 h 1515191"/>
                <a:gd name="connsiteX5" fmla="*/ 0 w 5685688"/>
                <a:gd name="connsiteY5" fmla="*/ 668863 h 1515191"/>
                <a:gd name="connsiteX6" fmla="*/ 5011 w 5685688"/>
                <a:gd name="connsiteY6" fmla="*/ 1489490 h 1515191"/>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5688" h="1228442">
                  <a:moveTo>
                    <a:pt x="5011" y="1202741"/>
                  </a:moveTo>
                  <a:lnTo>
                    <a:pt x="5685688" y="1228442"/>
                  </a:lnTo>
                  <a:lnTo>
                    <a:pt x="5655778" y="0"/>
                  </a:lnTo>
                  <a:cubicBezTo>
                    <a:pt x="5027459" y="53893"/>
                    <a:pt x="3148976" y="82977"/>
                    <a:pt x="2612131" y="167770"/>
                  </a:cubicBezTo>
                  <a:cubicBezTo>
                    <a:pt x="2075286" y="252563"/>
                    <a:pt x="3772242" y="-12442"/>
                    <a:pt x="2941380" y="119853"/>
                  </a:cubicBezTo>
                  <a:cubicBezTo>
                    <a:pt x="2119167" y="220721"/>
                    <a:pt x="586070" y="382878"/>
                    <a:pt x="0" y="382114"/>
                  </a:cubicBezTo>
                  <a:cubicBezTo>
                    <a:pt x="1670" y="655656"/>
                    <a:pt x="3341" y="929199"/>
                    <a:pt x="5011" y="120274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CC1E15D-3643-45E5-8277-F9C2A410FC27}"/>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
        <p:nvSpPr>
          <p:cNvPr id="6" name="Oval 6">
            <a:extLst>
              <a:ext uri="{FF2B5EF4-FFF2-40B4-BE49-F238E27FC236}">
                <a16:creationId xmlns:a16="http://schemas.microsoft.com/office/drawing/2014/main" id="{99A5D901-C762-4361-BF60-8B0F9897CE77}"/>
              </a:ext>
            </a:extLst>
          </p:cNvPr>
          <p:cNvSpPr>
            <a:spLocks noChangeArrowheads="1"/>
          </p:cNvSpPr>
          <p:nvPr/>
        </p:nvSpPr>
        <p:spPr bwMode="auto">
          <a:xfrm>
            <a:off x="9361042" y="5700712"/>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8" name="Rectangle 7">
            <a:extLst>
              <a:ext uri="{FF2B5EF4-FFF2-40B4-BE49-F238E27FC236}">
                <a16:creationId xmlns:a16="http://schemas.microsoft.com/office/drawing/2014/main" id="{D62127EA-3EBD-4A1F-8C4B-D7E425E38D05}"/>
              </a:ext>
            </a:extLst>
          </p:cNvPr>
          <p:cNvSpPr>
            <a:spLocks noChangeArrowheads="1"/>
          </p:cNvSpPr>
          <p:nvPr/>
        </p:nvSpPr>
        <p:spPr bwMode="auto">
          <a:xfrm>
            <a:off x="9484867" y="5554662"/>
            <a:ext cx="3127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a:t>= chosen design point</a:t>
            </a:r>
          </a:p>
        </p:txBody>
      </p:sp>
      <p:sp>
        <p:nvSpPr>
          <p:cNvPr id="10" name="Oval 6">
            <a:extLst>
              <a:ext uri="{FF2B5EF4-FFF2-40B4-BE49-F238E27FC236}">
                <a16:creationId xmlns:a16="http://schemas.microsoft.com/office/drawing/2014/main" id="{35A59B5F-CDC8-4F37-AF48-B65993BA8EBC}"/>
              </a:ext>
            </a:extLst>
          </p:cNvPr>
          <p:cNvSpPr>
            <a:spLocks noChangeArrowheads="1"/>
          </p:cNvSpPr>
          <p:nvPr/>
        </p:nvSpPr>
        <p:spPr bwMode="auto">
          <a:xfrm>
            <a:off x="6807835" y="4378807"/>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Tree>
    <p:extLst>
      <p:ext uri="{BB962C8B-B14F-4D97-AF65-F5344CB8AC3E}">
        <p14:creationId xmlns:p14="http://schemas.microsoft.com/office/powerpoint/2010/main" val="1913849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(Propeller Aircraft)</a:t>
            </a:r>
          </a:p>
        </p:txBody>
      </p:sp>
      <p:graphicFrame>
        <p:nvGraphicFramePr>
          <p:cNvPr id="4" name="Object 5">
            <a:extLst>
              <a:ext uri="{FF2B5EF4-FFF2-40B4-BE49-F238E27FC236}">
                <a16:creationId xmlns:a16="http://schemas.microsoft.com/office/drawing/2014/main" id="{BECCA9CD-6E8A-4D7C-9CEF-385F836C9ACA}"/>
              </a:ext>
            </a:extLst>
          </p:cNvPr>
          <p:cNvGraphicFramePr>
            <a:graphicFrameLocks noChangeAspect="1"/>
          </p:cNvGraphicFramePr>
          <p:nvPr>
            <p:extLst>
              <p:ext uri="{D42A27DB-BD31-4B8C-83A1-F6EECF244321}">
                <p14:modId xmlns:p14="http://schemas.microsoft.com/office/powerpoint/2010/main" val="1125607723"/>
              </p:ext>
            </p:extLst>
          </p:nvPr>
        </p:nvGraphicFramePr>
        <p:xfrm>
          <a:off x="1291479" y="808557"/>
          <a:ext cx="9757076" cy="524088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075A38FE-42FC-4A92-9D66-9541FF81DD54}"/>
              </a:ext>
            </a:extLst>
          </p:cNvPr>
          <p:cNvGrpSpPr/>
          <p:nvPr/>
        </p:nvGrpSpPr>
        <p:grpSpPr>
          <a:xfrm>
            <a:off x="3245824" y="4090145"/>
            <a:ext cx="3701535" cy="1106309"/>
            <a:chOff x="3892429" y="3889973"/>
            <a:chExt cx="6088950" cy="946657"/>
          </a:xfrm>
        </p:grpSpPr>
        <p:sp>
          <p:nvSpPr>
            <p:cNvPr id="13" name="Freeform: Shape 12">
              <a:extLst>
                <a:ext uri="{FF2B5EF4-FFF2-40B4-BE49-F238E27FC236}">
                  <a16:creationId xmlns:a16="http://schemas.microsoft.com/office/drawing/2014/main" id="{6E361C0A-0E3E-43CE-8DEE-C14349845468}"/>
                </a:ext>
              </a:extLst>
            </p:cNvPr>
            <p:cNvSpPr/>
            <p:nvPr/>
          </p:nvSpPr>
          <p:spPr>
            <a:xfrm flipH="1">
              <a:off x="3892429" y="3889973"/>
              <a:ext cx="6088950" cy="89157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723438 w 5685688"/>
                <a:gd name="connsiteY4" fmla="*/ 65448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43657 w 5685688"/>
                <a:gd name="connsiteY3" fmla="*/ 287964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685688"/>
                <a:gd name="connsiteY0" fmla="*/ 2177394 h 2203095"/>
                <a:gd name="connsiteX1" fmla="*/ 5685688 w 5685688"/>
                <a:gd name="connsiteY1" fmla="*/ 2203095 h 2203095"/>
                <a:gd name="connsiteX2" fmla="*/ 5685688 w 5685688"/>
                <a:gd name="connsiteY2" fmla="*/ 70755 h 2203095"/>
                <a:gd name="connsiteX3" fmla="*/ 4985170 w 5685688"/>
                <a:gd name="connsiteY3" fmla="*/ 562996 h 2203095"/>
                <a:gd name="connsiteX4" fmla="*/ 2941380 w 5685688"/>
                <a:gd name="connsiteY4" fmla="*/ 1094506 h 2203095"/>
                <a:gd name="connsiteX5" fmla="*/ 0 w 5685688"/>
                <a:gd name="connsiteY5" fmla="*/ 1356767 h 2203095"/>
                <a:gd name="connsiteX6" fmla="*/ 5011 w 5685688"/>
                <a:gd name="connsiteY6" fmla="*/ 2177394 h 2203095"/>
                <a:gd name="connsiteX0" fmla="*/ 5011 w 5685688"/>
                <a:gd name="connsiteY0" fmla="*/ 2176137 h 2201838"/>
                <a:gd name="connsiteX1" fmla="*/ 5685688 w 5685688"/>
                <a:gd name="connsiteY1" fmla="*/ 2201838 h 2201838"/>
                <a:gd name="connsiteX2" fmla="*/ 5685688 w 5685688"/>
                <a:gd name="connsiteY2" fmla="*/ 69498 h 2201838"/>
                <a:gd name="connsiteX3" fmla="*/ 4985170 w 5685688"/>
                <a:gd name="connsiteY3" fmla="*/ 561739 h 2201838"/>
                <a:gd name="connsiteX4" fmla="*/ 2941380 w 5685688"/>
                <a:gd name="connsiteY4" fmla="*/ 1093249 h 2201838"/>
                <a:gd name="connsiteX5" fmla="*/ 0 w 5685688"/>
                <a:gd name="connsiteY5" fmla="*/ 1355510 h 2201838"/>
                <a:gd name="connsiteX6" fmla="*/ 5011 w 5685688"/>
                <a:gd name="connsiteY6" fmla="*/ 2176137 h 2201838"/>
                <a:gd name="connsiteX0" fmla="*/ 5011 w 5685688"/>
                <a:gd name="connsiteY0" fmla="*/ 2106639 h 2132340"/>
                <a:gd name="connsiteX1" fmla="*/ 5685688 w 5685688"/>
                <a:gd name="connsiteY1" fmla="*/ 2132340 h 2132340"/>
                <a:gd name="connsiteX2" fmla="*/ 5685688 w 5685688"/>
                <a:gd name="connsiteY2" fmla="*/ 0 h 2132340"/>
                <a:gd name="connsiteX3" fmla="*/ 4985170 w 5685688"/>
                <a:gd name="connsiteY3" fmla="*/ 492241 h 2132340"/>
                <a:gd name="connsiteX4" fmla="*/ 2941380 w 5685688"/>
                <a:gd name="connsiteY4" fmla="*/ 1023751 h 2132340"/>
                <a:gd name="connsiteX5" fmla="*/ 0 w 5685688"/>
                <a:gd name="connsiteY5" fmla="*/ 1286012 h 2132340"/>
                <a:gd name="connsiteX6" fmla="*/ 5011 w 5685688"/>
                <a:gd name="connsiteY6" fmla="*/ 2106639 h 2132340"/>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985170 w 5706444"/>
                <a:gd name="connsiteY3" fmla="*/ 586523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706444"/>
                <a:gd name="connsiteY0" fmla="*/ 2200921 h 2226622"/>
                <a:gd name="connsiteX1" fmla="*/ 5685688 w 5706444"/>
                <a:gd name="connsiteY1" fmla="*/ 2226622 h 2226622"/>
                <a:gd name="connsiteX2" fmla="*/ 5706444 w 5706444"/>
                <a:gd name="connsiteY2" fmla="*/ 0 h 2226622"/>
                <a:gd name="connsiteX3" fmla="*/ 4621935 w 5706444"/>
                <a:gd name="connsiteY3" fmla="*/ 712232 h 2226622"/>
                <a:gd name="connsiteX4" fmla="*/ 2941380 w 5706444"/>
                <a:gd name="connsiteY4" fmla="*/ 1118033 h 2226622"/>
                <a:gd name="connsiteX5" fmla="*/ 0 w 5706444"/>
                <a:gd name="connsiteY5" fmla="*/ 1380294 h 2226622"/>
                <a:gd name="connsiteX6" fmla="*/ 5011 w 5706444"/>
                <a:gd name="connsiteY6" fmla="*/ 2200921 h 2226622"/>
                <a:gd name="connsiteX0" fmla="*/ 5011 w 5685688"/>
                <a:gd name="connsiteY0" fmla="*/ 1489174 h 1514875"/>
                <a:gd name="connsiteX1" fmla="*/ 5685688 w 5685688"/>
                <a:gd name="connsiteY1" fmla="*/ 1514875 h 1514875"/>
                <a:gd name="connsiteX2" fmla="*/ 5655778 w 5685688"/>
                <a:gd name="connsiteY2" fmla="*/ 286433 h 1514875"/>
                <a:gd name="connsiteX3" fmla="*/ 4621935 w 5685688"/>
                <a:gd name="connsiteY3" fmla="*/ 485 h 1514875"/>
                <a:gd name="connsiteX4" fmla="*/ 2941380 w 5685688"/>
                <a:gd name="connsiteY4" fmla="*/ 406286 h 1514875"/>
                <a:gd name="connsiteX5" fmla="*/ 0 w 5685688"/>
                <a:gd name="connsiteY5" fmla="*/ 668547 h 1514875"/>
                <a:gd name="connsiteX6" fmla="*/ 5011 w 5685688"/>
                <a:gd name="connsiteY6" fmla="*/ 1489174 h 1514875"/>
                <a:gd name="connsiteX0" fmla="*/ 5011 w 5685688"/>
                <a:gd name="connsiteY0" fmla="*/ 1489490 h 1515191"/>
                <a:gd name="connsiteX1" fmla="*/ 5685688 w 5685688"/>
                <a:gd name="connsiteY1" fmla="*/ 1515191 h 1515191"/>
                <a:gd name="connsiteX2" fmla="*/ 5655778 w 5685688"/>
                <a:gd name="connsiteY2" fmla="*/ 286749 h 1515191"/>
                <a:gd name="connsiteX3" fmla="*/ 4621935 w 5685688"/>
                <a:gd name="connsiteY3" fmla="*/ 801 h 1515191"/>
                <a:gd name="connsiteX4" fmla="*/ 2941380 w 5685688"/>
                <a:gd name="connsiteY4" fmla="*/ 406602 h 1515191"/>
                <a:gd name="connsiteX5" fmla="*/ 0 w 5685688"/>
                <a:gd name="connsiteY5" fmla="*/ 668863 h 1515191"/>
                <a:gd name="connsiteX6" fmla="*/ 5011 w 5685688"/>
                <a:gd name="connsiteY6" fmla="*/ 1489490 h 1515191"/>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 name="connsiteX0" fmla="*/ 5011 w 5685688"/>
                <a:gd name="connsiteY0" fmla="*/ 1202741 h 1228442"/>
                <a:gd name="connsiteX1" fmla="*/ 5685688 w 5685688"/>
                <a:gd name="connsiteY1" fmla="*/ 1228442 h 1228442"/>
                <a:gd name="connsiteX2" fmla="*/ 5655778 w 5685688"/>
                <a:gd name="connsiteY2" fmla="*/ 0 h 1228442"/>
                <a:gd name="connsiteX3" fmla="*/ 2612131 w 5685688"/>
                <a:gd name="connsiteY3" fmla="*/ 167770 h 1228442"/>
                <a:gd name="connsiteX4" fmla="*/ 2941380 w 5685688"/>
                <a:gd name="connsiteY4" fmla="*/ 119853 h 1228442"/>
                <a:gd name="connsiteX5" fmla="*/ 0 w 5685688"/>
                <a:gd name="connsiteY5" fmla="*/ 382114 h 1228442"/>
                <a:gd name="connsiteX6" fmla="*/ 5011 w 5685688"/>
                <a:gd name="connsiteY6" fmla="*/ 1202741 h 122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5688" h="1228442">
                  <a:moveTo>
                    <a:pt x="5011" y="1202741"/>
                  </a:moveTo>
                  <a:lnTo>
                    <a:pt x="5685688" y="1228442"/>
                  </a:lnTo>
                  <a:lnTo>
                    <a:pt x="5655778" y="0"/>
                  </a:lnTo>
                  <a:cubicBezTo>
                    <a:pt x="5027459" y="53893"/>
                    <a:pt x="3148976" y="82977"/>
                    <a:pt x="2612131" y="167770"/>
                  </a:cubicBezTo>
                  <a:cubicBezTo>
                    <a:pt x="2075286" y="252563"/>
                    <a:pt x="3772242" y="-12442"/>
                    <a:pt x="2941380" y="119853"/>
                  </a:cubicBezTo>
                  <a:cubicBezTo>
                    <a:pt x="2119167" y="220721"/>
                    <a:pt x="586070" y="382878"/>
                    <a:pt x="0" y="382114"/>
                  </a:cubicBezTo>
                  <a:cubicBezTo>
                    <a:pt x="1670" y="655656"/>
                    <a:pt x="3341" y="929199"/>
                    <a:pt x="5011" y="1202741"/>
                  </a:cubicBezTo>
                  <a:close/>
                </a:path>
              </a:pathLst>
            </a:cu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CC1E15D-3643-45E5-8277-F9C2A410FC27}"/>
                </a:ext>
              </a:extLst>
            </p:cNvPr>
            <p:cNvSpPr txBox="1"/>
            <p:nvPr/>
          </p:nvSpPr>
          <p:spPr>
            <a:xfrm>
              <a:off x="4765453" y="4467298"/>
              <a:ext cx="4069559" cy="369332"/>
            </a:xfrm>
            <a:prstGeom prst="rect">
              <a:avLst/>
            </a:prstGeom>
            <a:noFill/>
          </p:spPr>
          <p:txBody>
            <a:bodyPr wrap="square">
              <a:spAutoFit/>
            </a:bodyPr>
            <a:lstStyle/>
            <a:p>
              <a:pPr algn="ctr"/>
              <a:r>
                <a:rPr lang="en-US" dirty="0">
                  <a:solidFill>
                    <a:schemeClr val="bg1"/>
                  </a:solidFill>
                </a:rPr>
                <a:t>Design Region</a:t>
              </a:r>
            </a:p>
          </p:txBody>
        </p:sp>
      </p:grpSp>
      <p:sp>
        <p:nvSpPr>
          <p:cNvPr id="6" name="Oval 6">
            <a:extLst>
              <a:ext uri="{FF2B5EF4-FFF2-40B4-BE49-F238E27FC236}">
                <a16:creationId xmlns:a16="http://schemas.microsoft.com/office/drawing/2014/main" id="{99A5D901-C762-4361-BF60-8B0F9897CE77}"/>
              </a:ext>
            </a:extLst>
          </p:cNvPr>
          <p:cNvSpPr>
            <a:spLocks noChangeArrowheads="1"/>
          </p:cNvSpPr>
          <p:nvPr/>
        </p:nvSpPr>
        <p:spPr bwMode="auto">
          <a:xfrm>
            <a:off x="9649276" y="543825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8" name="Rectangle 7">
            <a:extLst>
              <a:ext uri="{FF2B5EF4-FFF2-40B4-BE49-F238E27FC236}">
                <a16:creationId xmlns:a16="http://schemas.microsoft.com/office/drawing/2014/main" id="{D62127EA-3EBD-4A1F-8C4B-D7E425E38D05}"/>
              </a:ext>
            </a:extLst>
          </p:cNvPr>
          <p:cNvSpPr>
            <a:spLocks noChangeArrowheads="1"/>
          </p:cNvSpPr>
          <p:nvPr/>
        </p:nvSpPr>
        <p:spPr bwMode="auto">
          <a:xfrm>
            <a:off x="9773102" y="5292205"/>
            <a:ext cx="251166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chosen design point</a:t>
            </a:r>
          </a:p>
        </p:txBody>
      </p:sp>
      <p:sp>
        <p:nvSpPr>
          <p:cNvPr id="10" name="Oval 6">
            <a:extLst>
              <a:ext uri="{FF2B5EF4-FFF2-40B4-BE49-F238E27FC236}">
                <a16:creationId xmlns:a16="http://schemas.microsoft.com/office/drawing/2014/main" id="{35A59B5F-CDC8-4F37-AF48-B65993BA8EBC}"/>
              </a:ext>
            </a:extLst>
          </p:cNvPr>
          <p:cNvSpPr>
            <a:spLocks noChangeArrowheads="1"/>
          </p:cNvSpPr>
          <p:nvPr/>
        </p:nvSpPr>
        <p:spPr bwMode="auto">
          <a:xfrm>
            <a:off x="6807835" y="4378807"/>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3" name="Oval 12">
            <a:extLst>
              <a:ext uri="{FF2B5EF4-FFF2-40B4-BE49-F238E27FC236}">
                <a16:creationId xmlns:a16="http://schemas.microsoft.com/office/drawing/2014/main" id="{47283BEB-D952-4D2F-9DEC-F781AAC81DE5}"/>
              </a:ext>
            </a:extLst>
          </p:cNvPr>
          <p:cNvSpPr>
            <a:spLocks noChangeArrowheads="1"/>
          </p:cNvSpPr>
          <p:nvPr/>
        </p:nvSpPr>
        <p:spPr bwMode="auto">
          <a:xfrm>
            <a:off x="8940661" y="5702986"/>
            <a:ext cx="152400" cy="152400"/>
          </a:xfrm>
          <a:prstGeom prst="ellipse">
            <a:avLst/>
          </a:prstGeom>
          <a:solidFill>
            <a:srgbClr val="008000"/>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5" name="Rectangle 13">
            <a:extLst>
              <a:ext uri="{FF2B5EF4-FFF2-40B4-BE49-F238E27FC236}">
                <a16:creationId xmlns:a16="http://schemas.microsoft.com/office/drawing/2014/main" id="{E4B23BAA-C966-4E35-86D5-8E43FD7E5464}"/>
              </a:ext>
            </a:extLst>
          </p:cNvPr>
          <p:cNvSpPr>
            <a:spLocks noChangeArrowheads="1"/>
          </p:cNvSpPr>
          <p:nvPr/>
        </p:nvSpPr>
        <p:spPr bwMode="auto">
          <a:xfrm>
            <a:off x="9061311" y="5571223"/>
            <a:ext cx="322345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average of existing aircraft</a:t>
            </a:r>
          </a:p>
        </p:txBody>
      </p:sp>
    </p:spTree>
    <p:extLst>
      <p:ext uri="{BB962C8B-B14F-4D97-AF65-F5344CB8AC3E}">
        <p14:creationId xmlns:p14="http://schemas.microsoft.com/office/powerpoint/2010/main" val="3723559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a:xfrm>
            <a:off x="609600" y="274638"/>
            <a:ext cx="11582400" cy="1143000"/>
          </a:xfrm>
        </p:spPr>
        <p:txBody>
          <a:bodyPr/>
          <a:lstStyle/>
          <a:p>
            <a:r>
              <a:rPr lang="en-US" dirty="0"/>
              <a:t>6.4.1 Sizing for Stall Speed (Example </a:t>
            </a:r>
            <a:r>
              <a:rPr lang="en-US" altLang="en-US" dirty="0"/>
              <a:t>Single engine propeller</a:t>
            </a:r>
            <a:r>
              <a:rPr lang="en-US" dirty="0"/>
              <a:t>)</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a:buNone/>
            </a:pPr>
            <a:r>
              <a:rPr lang="en-US" altLang="en-US" dirty="0"/>
              <a:t>Example: Single engine propeller aircraft</a:t>
            </a:r>
          </a:p>
          <a:p>
            <a:r>
              <a:rPr lang="en-US" altLang="en-US" dirty="0"/>
              <a:t>V</a:t>
            </a:r>
            <a:r>
              <a:rPr lang="en-US" altLang="en-US" baseline="-25000" dirty="0"/>
              <a:t>S</a:t>
            </a:r>
            <a:r>
              <a:rPr lang="en-US" altLang="en-US" dirty="0"/>
              <a:t> in landing configuration must not be higher than 61 </a:t>
            </a:r>
            <a:r>
              <a:rPr lang="en-US" altLang="en-US" dirty="0" err="1"/>
              <a:t>kts</a:t>
            </a:r>
            <a:endParaRPr lang="en-US" altLang="en-US" dirty="0"/>
          </a:p>
          <a:p>
            <a:r>
              <a:rPr lang="en-US" altLang="en-US" dirty="0"/>
              <a:t>V</a:t>
            </a:r>
            <a:r>
              <a:rPr lang="en-US" altLang="en-US" baseline="-25000" dirty="0"/>
              <a:t>S</a:t>
            </a:r>
            <a:r>
              <a:rPr lang="en-US" altLang="en-US" dirty="0"/>
              <a:t> &lt; 61 </a:t>
            </a:r>
            <a:r>
              <a:rPr lang="en-US" altLang="en-US" dirty="0" err="1"/>
              <a:t>kts</a:t>
            </a:r>
            <a:r>
              <a:rPr lang="en-US" altLang="en-US" dirty="0"/>
              <a:t> = 31.4 m/s</a:t>
            </a:r>
          </a:p>
          <a:p>
            <a:pPr marL="0" indent="0">
              <a:buNone/>
            </a:pPr>
            <a:r>
              <a:rPr lang="en-US" altLang="en-US" dirty="0"/>
              <a:t>Assume a flap design with an average complexity</a:t>
            </a:r>
          </a:p>
          <a:p>
            <a:r>
              <a:rPr lang="en-US" altLang="en-US" dirty="0" err="1"/>
              <a:t>C</a:t>
            </a:r>
            <a:r>
              <a:rPr lang="en-US" altLang="en-US" baseline="-25000" dirty="0" err="1"/>
              <a:t>Lmax</a:t>
            </a:r>
            <a:r>
              <a:rPr lang="en-US" altLang="en-US" dirty="0"/>
              <a:t> = 1.8 </a:t>
            </a:r>
          </a:p>
          <a:p>
            <a:endParaRPr lang="en-US" altLang="en-US" dirty="0"/>
          </a:p>
          <a:p>
            <a:pPr marL="0" indent="0">
              <a:buNone/>
            </a:pPr>
            <a:r>
              <a:rPr lang="en-US" altLang="en-US" dirty="0"/>
              <a:t>Results in a wing loading that must be less than</a:t>
            </a:r>
          </a:p>
          <a:p>
            <a:pPr eaLnBrk="1" hangingPunct="1">
              <a:spcBef>
                <a:spcPct val="20000"/>
              </a:spcBef>
            </a:pPr>
            <a:r>
              <a:rPr lang="en-US" altLang="en-US" dirty="0"/>
              <a:t>W/S &lt; 1086 N/m</a:t>
            </a:r>
            <a:r>
              <a:rPr lang="en-US" altLang="en-US" baseline="30000" dirty="0"/>
              <a:t>2</a:t>
            </a:r>
          </a:p>
          <a:p>
            <a:pPr eaLnBrk="1" hangingPunct="1">
              <a:spcBef>
                <a:spcPct val="20000"/>
              </a:spcBef>
            </a:pPr>
            <a:r>
              <a:rPr lang="en-US" altLang="en-US" dirty="0"/>
              <a:t>Note that W/S is no function of W/P</a:t>
            </a:r>
          </a:p>
          <a:p>
            <a:endParaRPr lang="en-US" altLang="en-US" dirty="0"/>
          </a:p>
          <a:p>
            <a:pPr marL="0" indent="0" eaLnBrk="1" hangingPunct="1">
              <a:spcBef>
                <a:spcPct val="20000"/>
              </a:spcBef>
              <a:buNone/>
            </a:pPr>
            <a:endParaRPr lang="en-US" dirty="0"/>
          </a:p>
        </p:txBody>
      </p:sp>
      <p:graphicFrame>
        <p:nvGraphicFramePr>
          <p:cNvPr id="5" name="Object 8">
            <a:extLst>
              <a:ext uri="{FF2B5EF4-FFF2-40B4-BE49-F238E27FC236}">
                <a16:creationId xmlns:a16="http://schemas.microsoft.com/office/drawing/2014/main" id="{FE2B287F-9908-4FDE-9132-3C2D4DD3B2C2}"/>
              </a:ext>
            </a:extLst>
          </p:cNvPr>
          <p:cNvGraphicFramePr>
            <a:graphicFrameLocks noChangeAspect="1"/>
          </p:cNvGraphicFramePr>
          <p:nvPr>
            <p:extLst>
              <p:ext uri="{D42A27DB-BD31-4B8C-83A1-F6EECF244321}">
                <p14:modId xmlns:p14="http://schemas.microsoft.com/office/powerpoint/2010/main" val="3311810891"/>
              </p:ext>
            </p:extLst>
          </p:nvPr>
        </p:nvGraphicFramePr>
        <p:xfrm>
          <a:off x="9001125" y="1600207"/>
          <a:ext cx="1847850" cy="628783"/>
        </p:xfrm>
        <a:graphic>
          <a:graphicData uri="http://schemas.openxmlformats.org/presentationml/2006/ole">
            <mc:AlternateContent xmlns:mc="http://schemas.openxmlformats.org/markup-compatibility/2006">
              <mc:Choice xmlns:v="urn:schemas-microsoft-com:vml" Requires="v">
                <p:oleObj name="Equation" r:id="rId3" imgW="1193760" imgH="406080" progId="Equation.DSMT4">
                  <p:embed/>
                </p:oleObj>
              </mc:Choice>
              <mc:Fallback>
                <p:oleObj name="Equation" r:id="rId3" imgW="1193760" imgH="406080" progId="Equation.DSMT4">
                  <p:embed/>
                  <p:pic>
                    <p:nvPicPr>
                      <p:cNvPr id="5" name="Object 8">
                        <a:extLst>
                          <a:ext uri="{FF2B5EF4-FFF2-40B4-BE49-F238E27FC236}">
                            <a16:creationId xmlns:a16="http://schemas.microsoft.com/office/drawing/2014/main" id="{FE2B287F-9908-4FDE-9132-3C2D4DD3B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25" y="1600207"/>
                        <a:ext cx="1847850" cy="628783"/>
                      </a:xfrm>
                      <a:prstGeom prst="rect">
                        <a:avLst/>
                      </a:prstGeom>
                      <a:no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id="{55BB22DD-466A-4C99-8010-6DC98ECD8E6B}"/>
              </a:ext>
            </a:extLst>
          </p:cNvPr>
          <p:cNvGraphicFramePr>
            <a:graphicFrameLocks noChangeAspect="1"/>
          </p:cNvGraphicFramePr>
          <p:nvPr>
            <p:extLst>
              <p:ext uri="{D42A27DB-BD31-4B8C-83A1-F6EECF244321}">
                <p14:modId xmlns:p14="http://schemas.microsoft.com/office/powerpoint/2010/main" val="1907114932"/>
              </p:ext>
            </p:extLst>
          </p:nvPr>
        </p:nvGraphicFramePr>
        <p:xfrm>
          <a:off x="7172324" y="2979313"/>
          <a:ext cx="4778375" cy="2911582"/>
        </p:xfrm>
        <a:graphic>
          <a:graphicData uri="http://schemas.openxmlformats.org/drawingml/2006/chart">
            <c:chart xmlns:c="http://schemas.openxmlformats.org/drawingml/2006/chart" xmlns:r="http://schemas.openxmlformats.org/officeDocument/2006/relationships" r:id="rId5"/>
          </a:graphicData>
        </a:graphic>
      </p:graphicFrame>
      <p:sp>
        <p:nvSpPr>
          <p:cNvPr id="9" name="Rectangle 8">
            <a:extLst>
              <a:ext uri="{FF2B5EF4-FFF2-40B4-BE49-F238E27FC236}">
                <a16:creationId xmlns:a16="http://schemas.microsoft.com/office/drawing/2014/main" id="{FC0594C8-8DCE-47F7-AA3A-7CFC18881E9F}"/>
              </a:ext>
            </a:extLst>
          </p:cNvPr>
          <p:cNvSpPr/>
          <p:nvPr/>
        </p:nvSpPr>
        <p:spPr>
          <a:xfrm>
            <a:off x="7729536" y="3635016"/>
            <a:ext cx="2867879" cy="1736884"/>
          </a:xfrm>
          <a:prstGeom prst="rect">
            <a:avLst/>
          </a:prstGeom>
          <a:solidFill>
            <a:schemeClr val="bg1">
              <a:lumMod val="75000"/>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Region</a:t>
            </a:r>
          </a:p>
        </p:txBody>
      </p:sp>
    </p:spTree>
    <p:extLst>
      <p:ext uri="{BB962C8B-B14F-4D97-AF65-F5344CB8AC3E}">
        <p14:creationId xmlns:p14="http://schemas.microsoft.com/office/powerpoint/2010/main" val="322962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760A-3EAB-4768-A5A9-1DD72EC3928A}"/>
              </a:ext>
            </a:extLst>
          </p:cNvPr>
          <p:cNvSpPr>
            <a:spLocks noGrp="1"/>
          </p:cNvSpPr>
          <p:nvPr>
            <p:ph type="title"/>
          </p:nvPr>
        </p:nvSpPr>
        <p:spPr/>
        <p:txBody>
          <a:bodyPr/>
          <a:lstStyle/>
          <a:p>
            <a:r>
              <a:rPr lang="en-US" dirty="0"/>
              <a:t>6.4.6 </a:t>
            </a:r>
            <a:r>
              <a:rPr lang="en-US" sz="3600" dirty="0"/>
              <a:t>Design Point &amp; Sanity </a:t>
            </a:r>
            <a:r>
              <a:rPr lang="en-US" dirty="0"/>
              <a:t>Checks (Propeller Aircraft)</a:t>
            </a:r>
          </a:p>
        </p:txBody>
      </p:sp>
      <p:pic>
        <p:nvPicPr>
          <p:cNvPr id="4" name="Picture 3">
            <a:extLst>
              <a:ext uri="{FF2B5EF4-FFF2-40B4-BE49-F238E27FC236}">
                <a16:creationId xmlns:a16="http://schemas.microsoft.com/office/drawing/2014/main" id="{B0364EB0-800E-49FF-A713-5ED45CFF27FF}"/>
              </a:ext>
            </a:extLst>
          </p:cNvPr>
          <p:cNvPicPr>
            <a:picLocks noChangeAspect="1"/>
          </p:cNvPicPr>
          <p:nvPr/>
        </p:nvPicPr>
        <p:blipFill>
          <a:blip r:embed="rId3"/>
          <a:stretch>
            <a:fillRect/>
          </a:stretch>
        </p:blipFill>
        <p:spPr>
          <a:xfrm>
            <a:off x="2356135" y="1427912"/>
            <a:ext cx="7479729" cy="4178162"/>
          </a:xfrm>
          <a:prstGeom prst="rect">
            <a:avLst/>
          </a:prstGeom>
        </p:spPr>
      </p:pic>
    </p:spTree>
    <p:extLst>
      <p:ext uri="{BB962C8B-B14F-4D97-AF65-F5344CB8AC3E}">
        <p14:creationId xmlns:p14="http://schemas.microsoft.com/office/powerpoint/2010/main" val="41324495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nvGraphicFramePr>
        <p:xfrm>
          <a:off x="992341" y="834887"/>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(Jet Aircraft)</a:t>
            </a:r>
          </a:p>
        </p:txBody>
      </p:sp>
      <p:sp>
        <p:nvSpPr>
          <p:cNvPr id="6" name="Oval 6">
            <a:extLst>
              <a:ext uri="{FF2B5EF4-FFF2-40B4-BE49-F238E27FC236}">
                <a16:creationId xmlns:a16="http://schemas.microsoft.com/office/drawing/2014/main" id="{02D599EE-D2E7-4286-9309-E183051219C4}"/>
              </a:ext>
            </a:extLst>
          </p:cNvPr>
          <p:cNvSpPr>
            <a:spLocks noChangeArrowheads="1"/>
          </p:cNvSpPr>
          <p:nvPr/>
        </p:nvSpPr>
        <p:spPr bwMode="auto">
          <a:xfrm>
            <a:off x="6682052" y="192596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5" name="Oval 6">
            <a:extLst>
              <a:ext uri="{FF2B5EF4-FFF2-40B4-BE49-F238E27FC236}">
                <a16:creationId xmlns:a16="http://schemas.microsoft.com/office/drawing/2014/main" id="{D864FBE1-4EFA-409E-8444-30D292A546F7}"/>
              </a:ext>
            </a:extLst>
          </p:cNvPr>
          <p:cNvSpPr>
            <a:spLocks noChangeArrowheads="1"/>
          </p:cNvSpPr>
          <p:nvPr/>
        </p:nvSpPr>
        <p:spPr bwMode="auto">
          <a:xfrm>
            <a:off x="5646998" y="1545362"/>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232972"/>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24" name="Oval 23">
            <a:extLst>
              <a:ext uri="{FF2B5EF4-FFF2-40B4-BE49-F238E27FC236}">
                <a16:creationId xmlns:a16="http://schemas.microsoft.com/office/drawing/2014/main" id="{887728CC-E714-79B9-B037-D78BE6C9AEE2}"/>
              </a:ext>
            </a:extLst>
          </p:cNvPr>
          <p:cNvSpPr>
            <a:spLocks noChangeArrowheads="1"/>
          </p:cNvSpPr>
          <p:nvPr/>
        </p:nvSpPr>
        <p:spPr bwMode="auto">
          <a:xfrm>
            <a:off x="9649276" y="543825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5" name="Rectangle 24">
            <a:extLst>
              <a:ext uri="{FF2B5EF4-FFF2-40B4-BE49-F238E27FC236}">
                <a16:creationId xmlns:a16="http://schemas.microsoft.com/office/drawing/2014/main" id="{FD57C0AC-2939-0CF4-8BD7-F504D8817EFD}"/>
              </a:ext>
            </a:extLst>
          </p:cNvPr>
          <p:cNvSpPr>
            <a:spLocks noChangeArrowheads="1"/>
          </p:cNvSpPr>
          <p:nvPr/>
        </p:nvSpPr>
        <p:spPr bwMode="auto">
          <a:xfrm>
            <a:off x="9773102" y="5292205"/>
            <a:ext cx="251166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chosen design point</a:t>
            </a:r>
          </a:p>
        </p:txBody>
      </p:sp>
    </p:spTree>
    <p:extLst>
      <p:ext uri="{BB962C8B-B14F-4D97-AF65-F5344CB8AC3E}">
        <p14:creationId xmlns:p14="http://schemas.microsoft.com/office/powerpoint/2010/main" val="28751703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a:extLst>
              <a:ext uri="{FF2B5EF4-FFF2-40B4-BE49-F238E27FC236}">
                <a16:creationId xmlns:a16="http://schemas.microsoft.com/office/drawing/2014/main" id="{EC626734-95F9-410E-A2F2-DE1D3111DD5B}"/>
              </a:ext>
            </a:extLst>
          </p:cNvPr>
          <p:cNvGraphicFramePr>
            <a:graphicFrameLocks noChangeAspect="1"/>
          </p:cNvGraphicFramePr>
          <p:nvPr/>
        </p:nvGraphicFramePr>
        <p:xfrm>
          <a:off x="992341" y="834887"/>
          <a:ext cx="10207318" cy="54091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6A7FD7CC-457A-4F76-BCB7-FBCFB7AB0575}"/>
              </a:ext>
            </a:extLst>
          </p:cNvPr>
          <p:cNvSpPr>
            <a:spLocks noGrp="1"/>
          </p:cNvSpPr>
          <p:nvPr>
            <p:ph type="title"/>
          </p:nvPr>
        </p:nvSpPr>
        <p:spPr/>
        <p:txBody>
          <a:bodyPr/>
          <a:lstStyle/>
          <a:p>
            <a:r>
              <a:rPr lang="en-US" dirty="0"/>
              <a:t>6.4.6 </a:t>
            </a:r>
            <a:r>
              <a:rPr lang="en-US" sz="3600" dirty="0"/>
              <a:t>Design Point &amp; Sanity </a:t>
            </a:r>
            <a:r>
              <a:rPr lang="en-US" dirty="0"/>
              <a:t>Checks (Jet Aircraft)</a:t>
            </a:r>
          </a:p>
        </p:txBody>
      </p:sp>
      <p:sp>
        <p:nvSpPr>
          <p:cNvPr id="6" name="Oval 6">
            <a:extLst>
              <a:ext uri="{FF2B5EF4-FFF2-40B4-BE49-F238E27FC236}">
                <a16:creationId xmlns:a16="http://schemas.microsoft.com/office/drawing/2014/main" id="{02D599EE-D2E7-4286-9309-E183051219C4}"/>
              </a:ext>
            </a:extLst>
          </p:cNvPr>
          <p:cNvSpPr>
            <a:spLocks noChangeArrowheads="1"/>
          </p:cNvSpPr>
          <p:nvPr/>
        </p:nvSpPr>
        <p:spPr bwMode="auto">
          <a:xfrm>
            <a:off x="6682052" y="192596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15" name="Oval 6">
            <a:extLst>
              <a:ext uri="{FF2B5EF4-FFF2-40B4-BE49-F238E27FC236}">
                <a16:creationId xmlns:a16="http://schemas.microsoft.com/office/drawing/2014/main" id="{D864FBE1-4EFA-409E-8444-30D292A546F7}"/>
              </a:ext>
            </a:extLst>
          </p:cNvPr>
          <p:cNvSpPr>
            <a:spLocks noChangeArrowheads="1"/>
          </p:cNvSpPr>
          <p:nvPr/>
        </p:nvSpPr>
        <p:spPr bwMode="auto">
          <a:xfrm>
            <a:off x="5646998" y="1545362"/>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grpSp>
        <p:nvGrpSpPr>
          <p:cNvPr id="10" name="Group 9">
            <a:extLst>
              <a:ext uri="{FF2B5EF4-FFF2-40B4-BE49-F238E27FC236}">
                <a16:creationId xmlns:a16="http://schemas.microsoft.com/office/drawing/2014/main" id="{0F3FC0E2-30DB-4476-7DDA-2A6ABCDC3D66}"/>
              </a:ext>
            </a:extLst>
          </p:cNvPr>
          <p:cNvGrpSpPr/>
          <p:nvPr/>
        </p:nvGrpSpPr>
        <p:grpSpPr>
          <a:xfrm>
            <a:off x="5484172" y="1232972"/>
            <a:ext cx="3362078" cy="786429"/>
            <a:chOff x="5440628" y="1437170"/>
            <a:chExt cx="3362078" cy="786429"/>
          </a:xfrm>
        </p:grpSpPr>
        <p:grpSp>
          <p:nvGrpSpPr>
            <p:cNvPr id="11" name="Group 10">
              <a:extLst>
                <a:ext uri="{FF2B5EF4-FFF2-40B4-BE49-F238E27FC236}">
                  <a16:creationId xmlns:a16="http://schemas.microsoft.com/office/drawing/2014/main" id="{5C43EFC9-0946-78CA-3273-19ECE7B6B4B3}"/>
                </a:ext>
              </a:extLst>
            </p:cNvPr>
            <p:cNvGrpSpPr/>
            <p:nvPr/>
          </p:nvGrpSpPr>
          <p:grpSpPr>
            <a:xfrm>
              <a:off x="5440628" y="1437170"/>
              <a:ext cx="3362078" cy="786429"/>
              <a:chOff x="5035747" y="2926779"/>
              <a:chExt cx="2811977" cy="645355"/>
            </a:xfrm>
          </p:grpSpPr>
          <p:sp>
            <p:nvSpPr>
              <p:cNvPr id="17" name="Freeform: Shape 16">
                <a:extLst>
                  <a:ext uri="{FF2B5EF4-FFF2-40B4-BE49-F238E27FC236}">
                    <a16:creationId xmlns:a16="http://schemas.microsoft.com/office/drawing/2014/main" id="{D68C2C60-1E89-7D47-57A5-86D343DC9F01}"/>
                  </a:ext>
                </a:extLst>
              </p:cNvPr>
              <p:cNvSpPr/>
              <p:nvPr/>
            </p:nvSpPr>
            <p:spPr>
              <a:xfrm flipH="1">
                <a:off x="5035747" y="3198098"/>
                <a:ext cx="1088905" cy="374036"/>
              </a:xfrm>
              <a:custGeom>
                <a:avLst/>
                <a:gdLst>
                  <a:gd name="connsiteX0" fmla="*/ 19050 w 4581525"/>
                  <a:gd name="connsiteY0" fmla="*/ 0 h 3162300"/>
                  <a:gd name="connsiteX1" fmla="*/ 4581525 w 4581525"/>
                  <a:gd name="connsiteY1" fmla="*/ 0 h 3162300"/>
                  <a:gd name="connsiteX2" fmla="*/ 4581525 w 4581525"/>
                  <a:gd name="connsiteY2" fmla="*/ 990600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300765 w 4581525"/>
                  <a:gd name="connsiteY3" fmla="*/ 2081032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306500"/>
                  <a:gd name="connsiteX1" fmla="*/ 4581525 w 4581525"/>
                  <a:gd name="connsiteY1" fmla="*/ 0 h 3306500"/>
                  <a:gd name="connsiteX2" fmla="*/ 4581525 w 4581525"/>
                  <a:gd name="connsiteY2" fmla="*/ 990600 h 3306500"/>
                  <a:gd name="connsiteX3" fmla="*/ 2570855 w 4581525"/>
                  <a:gd name="connsiteY3" fmla="*/ 2590884 h 3306500"/>
                  <a:gd name="connsiteX4" fmla="*/ 0 w 4581525"/>
                  <a:gd name="connsiteY4" fmla="*/ 3162300 h 3306500"/>
                  <a:gd name="connsiteX5" fmla="*/ 19050 w 4581525"/>
                  <a:gd name="connsiteY5" fmla="*/ 0 h 3306500"/>
                  <a:gd name="connsiteX0" fmla="*/ 19050 w 4581525"/>
                  <a:gd name="connsiteY0" fmla="*/ 0 h 3162300"/>
                  <a:gd name="connsiteX1" fmla="*/ 4581525 w 4581525"/>
                  <a:gd name="connsiteY1" fmla="*/ 0 h 3162300"/>
                  <a:gd name="connsiteX2" fmla="*/ 4581525 w 4581525"/>
                  <a:gd name="connsiteY2" fmla="*/ 990600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4536958 w 4581525"/>
                  <a:gd name="connsiteY2" fmla="*/ 523747 h 3162300"/>
                  <a:gd name="connsiteX3" fmla="*/ 2570855 w 4581525"/>
                  <a:gd name="connsiteY3" fmla="*/ 2590884 h 3162300"/>
                  <a:gd name="connsiteX4" fmla="*/ 0 w 4581525"/>
                  <a:gd name="connsiteY4" fmla="*/ 3162300 h 3162300"/>
                  <a:gd name="connsiteX5" fmla="*/ 19050 w 4581525"/>
                  <a:gd name="connsiteY5"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19050 w 4649490"/>
                  <a:gd name="connsiteY0" fmla="*/ 0 h 3162300"/>
                  <a:gd name="connsiteX1" fmla="*/ 4581525 w 4649490"/>
                  <a:gd name="connsiteY1" fmla="*/ 0 h 3162300"/>
                  <a:gd name="connsiteX2" fmla="*/ 2570855 w 4649490"/>
                  <a:gd name="connsiteY2" fmla="*/ 2590884 h 3162300"/>
                  <a:gd name="connsiteX3" fmla="*/ 0 w 4649490"/>
                  <a:gd name="connsiteY3" fmla="*/ 3162300 h 3162300"/>
                  <a:gd name="connsiteX4" fmla="*/ 19050 w 4649490"/>
                  <a:gd name="connsiteY4" fmla="*/ 0 h 3162300"/>
                  <a:gd name="connsiteX0" fmla="*/ 19050 w 4640693"/>
                  <a:gd name="connsiteY0" fmla="*/ 0 h 3162300"/>
                  <a:gd name="connsiteX1" fmla="*/ 4581525 w 4640693"/>
                  <a:gd name="connsiteY1" fmla="*/ 0 h 3162300"/>
                  <a:gd name="connsiteX2" fmla="*/ 2570855 w 4640693"/>
                  <a:gd name="connsiteY2" fmla="*/ 2590884 h 3162300"/>
                  <a:gd name="connsiteX3" fmla="*/ 0 w 4640693"/>
                  <a:gd name="connsiteY3" fmla="*/ 3162300 h 3162300"/>
                  <a:gd name="connsiteX4" fmla="*/ 19050 w 4640693"/>
                  <a:gd name="connsiteY4" fmla="*/ 0 h 3162300"/>
                  <a:gd name="connsiteX0" fmla="*/ 19050 w 4581525"/>
                  <a:gd name="connsiteY0" fmla="*/ 0 h 3162300"/>
                  <a:gd name="connsiteX1" fmla="*/ 4581525 w 4581525"/>
                  <a:gd name="connsiteY1" fmla="*/ 0 h 3162300"/>
                  <a:gd name="connsiteX2" fmla="*/ 2570855 w 4581525"/>
                  <a:gd name="connsiteY2" fmla="*/ 2590884 h 3162300"/>
                  <a:gd name="connsiteX3" fmla="*/ 0 w 4581525"/>
                  <a:gd name="connsiteY3" fmla="*/ 3162300 h 3162300"/>
                  <a:gd name="connsiteX4" fmla="*/ 19050 w 4581525"/>
                  <a:gd name="connsiteY4" fmla="*/ 0 h 3162300"/>
                  <a:gd name="connsiteX0" fmla="*/ 0 w 4595661"/>
                  <a:gd name="connsiteY0" fmla="*/ 3832163 h 3832163"/>
                  <a:gd name="connsiteX1" fmla="*/ 4595661 w 4595661"/>
                  <a:gd name="connsiteY1" fmla="*/ 0 h 3832163"/>
                  <a:gd name="connsiteX2" fmla="*/ 2584991 w 4595661"/>
                  <a:gd name="connsiteY2" fmla="*/ 2590884 h 3832163"/>
                  <a:gd name="connsiteX3" fmla="*/ 14136 w 4595661"/>
                  <a:gd name="connsiteY3" fmla="*/ 3162300 h 3832163"/>
                  <a:gd name="connsiteX4" fmla="*/ 0 w 4595661"/>
                  <a:gd name="connsiteY4" fmla="*/ 3832163 h 3832163"/>
                  <a:gd name="connsiteX0" fmla="*/ 0 w 4595661"/>
                  <a:gd name="connsiteY0" fmla="*/ 3832163 h 3832163"/>
                  <a:gd name="connsiteX1" fmla="*/ 2345467 w 4595661"/>
                  <a:gd name="connsiteY1" fmla="*/ 1876163 h 3832163"/>
                  <a:gd name="connsiteX2" fmla="*/ 4595661 w 4595661"/>
                  <a:gd name="connsiteY2" fmla="*/ 0 h 3832163"/>
                  <a:gd name="connsiteX3" fmla="*/ 2584991 w 4595661"/>
                  <a:gd name="connsiteY3" fmla="*/ 2590884 h 3832163"/>
                  <a:gd name="connsiteX4" fmla="*/ 14136 w 4595661"/>
                  <a:gd name="connsiteY4" fmla="*/ 3162300 h 3832163"/>
                  <a:gd name="connsiteX5" fmla="*/ 0 w 4595661"/>
                  <a:gd name="connsiteY5" fmla="*/ 3832163 h 3832163"/>
                  <a:gd name="connsiteX0" fmla="*/ 0 w 5680677"/>
                  <a:gd name="connsiteY0" fmla="*/ 3832163 h 3857864"/>
                  <a:gd name="connsiteX1" fmla="*/ 5680677 w 5680677"/>
                  <a:gd name="connsiteY1" fmla="*/ 3857864 h 3857864"/>
                  <a:gd name="connsiteX2" fmla="*/ 4595661 w 5680677"/>
                  <a:gd name="connsiteY2" fmla="*/ 0 h 3857864"/>
                  <a:gd name="connsiteX3" fmla="*/ 2584991 w 5680677"/>
                  <a:gd name="connsiteY3" fmla="*/ 2590884 h 3857864"/>
                  <a:gd name="connsiteX4" fmla="*/ 14136 w 5680677"/>
                  <a:gd name="connsiteY4" fmla="*/ 3162300 h 3857864"/>
                  <a:gd name="connsiteX5" fmla="*/ 0 w 5680677"/>
                  <a:gd name="connsiteY5" fmla="*/ 3832163 h 3857864"/>
                  <a:gd name="connsiteX0" fmla="*/ 0 w 5680677"/>
                  <a:gd name="connsiteY0" fmla="*/ 3832163 h 3857864"/>
                  <a:gd name="connsiteX1" fmla="*/ 5680677 w 5680677"/>
                  <a:gd name="connsiteY1" fmla="*/ 3857864 h 3857864"/>
                  <a:gd name="connsiteX2" fmla="*/ 4859319 w 5680677"/>
                  <a:gd name="connsiteY2" fmla="*/ 931246 h 3857864"/>
                  <a:gd name="connsiteX3" fmla="*/ 4595661 w 5680677"/>
                  <a:gd name="connsiteY3" fmla="*/ 0 h 3857864"/>
                  <a:gd name="connsiteX4" fmla="*/ 2584991 w 5680677"/>
                  <a:gd name="connsiteY4" fmla="*/ 2590884 h 3857864"/>
                  <a:gd name="connsiteX5" fmla="*/ 14136 w 5680677"/>
                  <a:gd name="connsiteY5" fmla="*/ 3162300 h 3857864"/>
                  <a:gd name="connsiteX6" fmla="*/ 0 w 5680677"/>
                  <a:gd name="connsiteY6" fmla="*/ 3832163 h 3857864"/>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584991 w 5680677"/>
                  <a:gd name="connsiteY4" fmla="*/ 2617679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3189095 h 3884659"/>
                  <a:gd name="connsiteX6" fmla="*/ 0 w 5680677"/>
                  <a:gd name="connsiteY6" fmla="*/ 3858958 h 3884659"/>
                  <a:gd name="connsiteX0" fmla="*/ 0 w 5680677"/>
                  <a:gd name="connsiteY0" fmla="*/ 3858958 h 3884659"/>
                  <a:gd name="connsiteX1" fmla="*/ 5680677 w 5680677"/>
                  <a:gd name="connsiteY1" fmla="*/ 3884659 h 3884659"/>
                  <a:gd name="connsiteX2" fmla="*/ 5680677 w 5680677"/>
                  <a:gd name="connsiteY2" fmla="*/ 0 h 3884659"/>
                  <a:gd name="connsiteX3" fmla="*/ 4595661 w 5680677"/>
                  <a:gd name="connsiteY3" fmla="*/ 26795 h 3884659"/>
                  <a:gd name="connsiteX4" fmla="*/ 2444594 w 5680677"/>
                  <a:gd name="connsiteY4" fmla="*/ 2163364 h 3884659"/>
                  <a:gd name="connsiteX5" fmla="*/ 14136 w 5680677"/>
                  <a:gd name="connsiteY5" fmla="*/ 2898838 h 3884659"/>
                  <a:gd name="connsiteX6" fmla="*/ 0 w 5680677"/>
                  <a:gd name="connsiteY6" fmla="*/ 3858958 h 3884659"/>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444594 w 5680677"/>
                  <a:gd name="connsiteY4" fmla="*/ 2174428 h 3895723"/>
                  <a:gd name="connsiteX5" fmla="*/ 14136 w 5680677"/>
                  <a:gd name="connsiteY5" fmla="*/ 2909902 h 3895723"/>
                  <a:gd name="connsiteX6" fmla="*/ 0 w 5680677"/>
                  <a:gd name="connsiteY6" fmla="*/ 3870022 h 3895723"/>
                  <a:gd name="connsiteX0" fmla="*/ 0 w 5680677"/>
                  <a:gd name="connsiteY0" fmla="*/ 3870022 h 3895723"/>
                  <a:gd name="connsiteX1" fmla="*/ 5680677 w 5680677"/>
                  <a:gd name="connsiteY1" fmla="*/ 3895723 h 3895723"/>
                  <a:gd name="connsiteX2" fmla="*/ 5680677 w 5680677"/>
                  <a:gd name="connsiteY2" fmla="*/ 11064 h 3895723"/>
                  <a:gd name="connsiteX3" fmla="*/ 4217670 w 5680677"/>
                  <a:gd name="connsiteY3" fmla="*/ 0 h 3895723"/>
                  <a:gd name="connsiteX4" fmla="*/ 2802992 w 5680677"/>
                  <a:gd name="connsiteY4" fmla="*/ 2027040 h 3895723"/>
                  <a:gd name="connsiteX5" fmla="*/ 14136 w 5680677"/>
                  <a:gd name="connsiteY5" fmla="*/ 2909902 h 3895723"/>
                  <a:gd name="connsiteX6" fmla="*/ 0 w 5680677"/>
                  <a:gd name="connsiteY6" fmla="*/ 3870022 h 3895723"/>
                  <a:gd name="connsiteX0" fmla="*/ 0 w 5680677"/>
                  <a:gd name="connsiteY0" fmla="*/ 3858959 h 3884660"/>
                  <a:gd name="connsiteX1" fmla="*/ 5680677 w 5680677"/>
                  <a:gd name="connsiteY1" fmla="*/ 3884660 h 3884660"/>
                  <a:gd name="connsiteX2" fmla="*/ 5680677 w 5680677"/>
                  <a:gd name="connsiteY2" fmla="*/ 1 h 3884660"/>
                  <a:gd name="connsiteX3" fmla="*/ 4307269 w 5680677"/>
                  <a:gd name="connsiteY3" fmla="*/ 13502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3858959 h 3884660"/>
                  <a:gd name="connsiteX1" fmla="*/ 5680677 w 5680677"/>
                  <a:gd name="connsiteY1" fmla="*/ 3884660 h 3884660"/>
                  <a:gd name="connsiteX2" fmla="*/ 5680677 w 5680677"/>
                  <a:gd name="connsiteY2" fmla="*/ 1 h 3884660"/>
                  <a:gd name="connsiteX3" fmla="*/ 4938646 w 5680677"/>
                  <a:gd name="connsiteY3" fmla="*/ 2040284 h 3884660"/>
                  <a:gd name="connsiteX4" fmla="*/ 2802992 w 5680677"/>
                  <a:gd name="connsiteY4" fmla="*/ 2015977 h 3884660"/>
                  <a:gd name="connsiteX5" fmla="*/ 14136 w 5680677"/>
                  <a:gd name="connsiteY5" fmla="*/ 2898839 h 3884660"/>
                  <a:gd name="connsiteX6" fmla="*/ 0 w 5680677"/>
                  <a:gd name="connsiteY6" fmla="*/ 3858959 h 388466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802992 w 5680677"/>
                  <a:gd name="connsiteY4" fmla="*/ 263657 h 2132340"/>
                  <a:gd name="connsiteX5" fmla="*/ 14136 w 5680677"/>
                  <a:gd name="connsiteY5" fmla="*/ 1146519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14136 w 5680677"/>
                  <a:gd name="connsiteY4" fmla="*/ 1146519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5367 w 5680677"/>
                  <a:gd name="connsiteY4" fmla="*/ 893171 h 2132340"/>
                  <a:gd name="connsiteX5" fmla="*/ 0 w 5680677"/>
                  <a:gd name="connsiteY5"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802265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2106639 h 2132340"/>
                  <a:gd name="connsiteX1" fmla="*/ 5680677 w 5680677"/>
                  <a:gd name="connsiteY1" fmla="*/ 2132340 h 2132340"/>
                  <a:gd name="connsiteX2" fmla="*/ 5680677 w 5680677"/>
                  <a:gd name="connsiteY2" fmla="*/ 0 h 2132340"/>
                  <a:gd name="connsiteX3" fmla="*/ 4938646 w 5680677"/>
                  <a:gd name="connsiteY3" fmla="*/ 287964 h 2132340"/>
                  <a:gd name="connsiteX4" fmla="*/ 2718427 w 5680677"/>
                  <a:gd name="connsiteY4" fmla="*/ 654481 h 2132340"/>
                  <a:gd name="connsiteX5" fmla="*/ 5367 w 5680677"/>
                  <a:gd name="connsiteY5" fmla="*/ 893171 h 2132340"/>
                  <a:gd name="connsiteX6" fmla="*/ 0 w 5680677"/>
                  <a:gd name="connsiteY6" fmla="*/ 2106639 h 2132340"/>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938646 w 5680677"/>
                  <a:gd name="connsiteY3" fmla="*/ 137291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4689624 w 5680677"/>
                  <a:gd name="connsiteY3" fmla="*/ 212627 h 1981667"/>
                  <a:gd name="connsiteX4" fmla="*/ 2718427 w 5680677"/>
                  <a:gd name="connsiteY4" fmla="*/ 503808 h 1981667"/>
                  <a:gd name="connsiteX5" fmla="*/ 5367 w 5680677"/>
                  <a:gd name="connsiteY5" fmla="*/ 742498 h 1981667"/>
                  <a:gd name="connsiteX6" fmla="*/ 0 w 5680677"/>
                  <a:gd name="connsiteY6" fmla="*/ 1955966 h 1981667"/>
                  <a:gd name="connsiteX0" fmla="*/ 0 w 5680677"/>
                  <a:gd name="connsiteY0" fmla="*/ 2012812 h 2038513"/>
                  <a:gd name="connsiteX1" fmla="*/ 5680677 w 5680677"/>
                  <a:gd name="connsiteY1" fmla="*/ 2038513 h 2038513"/>
                  <a:gd name="connsiteX2" fmla="*/ 5680677 w 5680677"/>
                  <a:gd name="connsiteY2" fmla="*/ 56846 h 2038513"/>
                  <a:gd name="connsiteX3" fmla="*/ 2718427 w 5680677"/>
                  <a:gd name="connsiteY3" fmla="*/ 560654 h 2038513"/>
                  <a:gd name="connsiteX4" fmla="*/ 5367 w 5680677"/>
                  <a:gd name="connsiteY4" fmla="*/ 799344 h 2038513"/>
                  <a:gd name="connsiteX5" fmla="*/ 0 w 5680677"/>
                  <a:gd name="connsiteY5" fmla="*/ 2012812 h 2038513"/>
                  <a:gd name="connsiteX0" fmla="*/ 0 w 5680677"/>
                  <a:gd name="connsiteY0" fmla="*/ 1955966 h 1981667"/>
                  <a:gd name="connsiteX1" fmla="*/ 5680677 w 5680677"/>
                  <a:gd name="connsiteY1" fmla="*/ 1981667 h 1981667"/>
                  <a:gd name="connsiteX2" fmla="*/ 5680677 w 5680677"/>
                  <a:gd name="connsiteY2" fmla="*/ 0 h 1981667"/>
                  <a:gd name="connsiteX3" fmla="*/ 2718427 w 5680677"/>
                  <a:gd name="connsiteY3" fmla="*/ 503808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1955966 h 1981667"/>
                  <a:gd name="connsiteX1" fmla="*/ 5680677 w 5680677"/>
                  <a:gd name="connsiteY1" fmla="*/ 1981667 h 1981667"/>
                  <a:gd name="connsiteX2" fmla="*/ 5680677 w 5680677"/>
                  <a:gd name="connsiteY2" fmla="*/ 0 h 1981667"/>
                  <a:gd name="connsiteX3" fmla="*/ 3000213 w 5680677"/>
                  <a:gd name="connsiteY3" fmla="*/ 565630 h 1981667"/>
                  <a:gd name="connsiteX4" fmla="*/ 5367 w 5680677"/>
                  <a:gd name="connsiteY4" fmla="*/ 742498 h 1981667"/>
                  <a:gd name="connsiteX5" fmla="*/ 0 w 5680677"/>
                  <a:gd name="connsiteY5" fmla="*/ 1955966 h 1981667"/>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3000213 w 5680677"/>
                  <a:gd name="connsiteY3" fmla="*/ 2883966 h 4300003"/>
                  <a:gd name="connsiteX4" fmla="*/ 5367 w 5680677"/>
                  <a:gd name="connsiteY4" fmla="*/ 3060834 h 4300003"/>
                  <a:gd name="connsiteX5" fmla="*/ 0 w 5680677"/>
                  <a:gd name="connsiteY5" fmla="*/ 4274302 h 4300003"/>
                  <a:gd name="connsiteX0" fmla="*/ 0 w 5680677"/>
                  <a:gd name="connsiteY0" fmla="*/ 4322337 h 4348038"/>
                  <a:gd name="connsiteX1" fmla="*/ 5680677 w 5680677"/>
                  <a:gd name="connsiteY1" fmla="*/ 4348038 h 4348038"/>
                  <a:gd name="connsiteX2" fmla="*/ 5680677 w 5680677"/>
                  <a:gd name="connsiteY2" fmla="*/ 48035 h 4348038"/>
                  <a:gd name="connsiteX3" fmla="*/ 1983336 w 5680677"/>
                  <a:gd name="connsiteY3" fmla="*/ 57263 h 4348038"/>
                  <a:gd name="connsiteX4" fmla="*/ 5367 w 5680677"/>
                  <a:gd name="connsiteY4" fmla="*/ 3108869 h 4348038"/>
                  <a:gd name="connsiteX5" fmla="*/ 0 w 5680677"/>
                  <a:gd name="connsiteY5" fmla="*/ 4322337 h 4348038"/>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5367 w 5680677"/>
                  <a:gd name="connsiteY4" fmla="*/ 3060834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80677"/>
                  <a:gd name="connsiteY0" fmla="*/ 4274302 h 4300003"/>
                  <a:gd name="connsiteX1" fmla="*/ 5680677 w 5680677"/>
                  <a:gd name="connsiteY1" fmla="*/ 4300003 h 4300003"/>
                  <a:gd name="connsiteX2" fmla="*/ 5680677 w 5680677"/>
                  <a:gd name="connsiteY2" fmla="*/ 0 h 4300003"/>
                  <a:gd name="connsiteX3" fmla="*/ 1983336 w 5680677"/>
                  <a:gd name="connsiteY3" fmla="*/ 9228 h 4300003"/>
                  <a:gd name="connsiteX4" fmla="*/ 17619 w 5680677"/>
                  <a:gd name="connsiteY4" fmla="*/ 665220 h 4300003"/>
                  <a:gd name="connsiteX5" fmla="*/ 0 w 5680677"/>
                  <a:gd name="connsiteY5" fmla="*/ 4274302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5368 w 5668426"/>
                  <a:gd name="connsiteY4" fmla="*/ 665220 h 4300003"/>
                  <a:gd name="connsiteX5" fmla="*/ 0 w 5668426"/>
                  <a:gd name="connsiteY5" fmla="*/ 1415021 h 4300003"/>
                  <a:gd name="connsiteX0" fmla="*/ 0 w 5668426"/>
                  <a:gd name="connsiteY0" fmla="*/ 1415021 h 4300003"/>
                  <a:gd name="connsiteX1" fmla="*/ 5668426 w 5668426"/>
                  <a:gd name="connsiteY1" fmla="*/ 4300003 h 4300003"/>
                  <a:gd name="connsiteX2" fmla="*/ 5668426 w 5668426"/>
                  <a:gd name="connsiteY2" fmla="*/ 0 h 4300003"/>
                  <a:gd name="connsiteX3" fmla="*/ 1971085 w 5668426"/>
                  <a:gd name="connsiteY3" fmla="*/ 9228 h 4300003"/>
                  <a:gd name="connsiteX4" fmla="*/ 691454 w 5668426"/>
                  <a:gd name="connsiteY4" fmla="*/ 479754 h 4300003"/>
                  <a:gd name="connsiteX5" fmla="*/ 0 w 5668426"/>
                  <a:gd name="connsiteY5" fmla="*/ 1415021 h 4300003"/>
                  <a:gd name="connsiteX0" fmla="*/ 7091 w 4977179"/>
                  <a:gd name="connsiteY0" fmla="*/ 1615944 h 4300003"/>
                  <a:gd name="connsiteX1" fmla="*/ 4977179 w 4977179"/>
                  <a:gd name="connsiteY1" fmla="*/ 4300003 h 4300003"/>
                  <a:gd name="connsiteX2" fmla="*/ 4977179 w 4977179"/>
                  <a:gd name="connsiteY2" fmla="*/ 0 h 4300003"/>
                  <a:gd name="connsiteX3" fmla="*/ 1279838 w 4977179"/>
                  <a:gd name="connsiteY3" fmla="*/ 9228 h 4300003"/>
                  <a:gd name="connsiteX4" fmla="*/ 207 w 4977179"/>
                  <a:gd name="connsiteY4" fmla="*/ 479754 h 4300003"/>
                  <a:gd name="connsiteX5" fmla="*/ 7091 w 4977179"/>
                  <a:gd name="connsiteY5" fmla="*/ 1615944 h 4300003"/>
                  <a:gd name="connsiteX0" fmla="*/ 7091 w 4977179"/>
                  <a:gd name="connsiteY0" fmla="*/ 1659602 h 1659603"/>
                  <a:gd name="connsiteX1" fmla="*/ 62945 w 4977179"/>
                  <a:gd name="connsiteY1" fmla="*/ 0 h 1659603"/>
                  <a:gd name="connsiteX2" fmla="*/ 4977179 w 4977179"/>
                  <a:gd name="connsiteY2" fmla="*/ 43658 h 1659603"/>
                  <a:gd name="connsiteX3" fmla="*/ 1279838 w 4977179"/>
                  <a:gd name="connsiteY3" fmla="*/ 52886 h 1659603"/>
                  <a:gd name="connsiteX4" fmla="*/ 207 w 4977179"/>
                  <a:gd name="connsiteY4" fmla="*/ 523412 h 1659603"/>
                  <a:gd name="connsiteX5" fmla="*/ 7091 w 4977179"/>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607396 w 4970088"/>
                  <a:gd name="connsiteY4" fmla="*/ 1094410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1659602 h 1659601"/>
                  <a:gd name="connsiteX1" fmla="*/ 55854 w 4970088"/>
                  <a:gd name="connsiteY1" fmla="*/ 0 h 1659601"/>
                  <a:gd name="connsiteX2" fmla="*/ 4970088 w 4970088"/>
                  <a:gd name="connsiteY2" fmla="*/ 43658 h 1659601"/>
                  <a:gd name="connsiteX3" fmla="*/ 1272747 w 4970088"/>
                  <a:gd name="connsiteY3" fmla="*/ 52886 h 1659601"/>
                  <a:gd name="connsiteX4" fmla="*/ 575065 w 4970088"/>
                  <a:gd name="connsiteY4" fmla="*/ 278699 h 1659601"/>
                  <a:gd name="connsiteX5" fmla="*/ 0 w 4970088"/>
                  <a:gd name="connsiteY5" fmla="*/ 1659602 h 1659601"/>
                  <a:gd name="connsiteX0" fmla="*/ 0 w 4970088"/>
                  <a:gd name="connsiteY0" fmla="*/ 1659602 h 1659603"/>
                  <a:gd name="connsiteX1" fmla="*/ 55854 w 4970088"/>
                  <a:gd name="connsiteY1" fmla="*/ 0 h 1659603"/>
                  <a:gd name="connsiteX2" fmla="*/ 4970088 w 4970088"/>
                  <a:gd name="connsiteY2" fmla="*/ 43658 h 1659603"/>
                  <a:gd name="connsiteX3" fmla="*/ 1272747 w 4970088"/>
                  <a:gd name="connsiteY3" fmla="*/ 52886 h 1659603"/>
                  <a:gd name="connsiteX4" fmla="*/ 575065 w 4970088"/>
                  <a:gd name="connsiteY4" fmla="*/ 278699 h 1659603"/>
                  <a:gd name="connsiteX5" fmla="*/ 0 w 4970088"/>
                  <a:gd name="connsiteY5" fmla="*/ 1659602 h 1659603"/>
                  <a:gd name="connsiteX0" fmla="*/ 0 w 4970088"/>
                  <a:gd name="connsiteY0" fmla="*/ 639962 h 639962"/>
                  <a:gd name="connsiteX1" fmla="*/ 55854 w 4970088"/>
                  <a:gd name="connsiteY1" fmla="*/ 0 h 639962"/>
                  <a:gd name="connsiteX2" fmla="*/ 4970088 w 4970088"/>
                  <a:gd name="connsiteY2" fmla="*/ 43658 h 639962"/>
                  <a:gd name="connsiteX3" fmla="*/ 1272747 w 4970088"/>
                  <a:gd name="connsiteY3" fmla="*/ 52886 h 639962"/>
                  <a:gd name="connsiteX4" fmla="*/ 575065 w 4970088"/>
                  <a:gd name="connsiteY4" fmla="*/ 278699 h 639962"/>
                  <a:gd name="connsiteX5" fmla="*/ 0 w 4970088"/>
                  <a:gd name="connsiteY5" fmla="*/ 639962 h 639962"/>
                  <a:gd name="connsiteX0" fmla="*/ 0 w 1332908"/>
                  <a:gd name="connsiteY0" fmla="*/ 639962 h 639962"/>
                  <a:gd name="connsiteX1" fmla="*/ 55854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105798 w 1438706"/>
                  <a:gd name="connsiteY0" fmla="*/ 639962 h 639962"/>
                  <a:gd name="connsiteX1" fmla="*/ 0 w 1438706"/>
                  <a:gd name="connsiteY1" fmla="*/ 0 h 639962"/>
                  <a:gd name="connsiteX2" fmla="*/ 1438706 w 1438706"/>
                  <a:gd name="connsiteY2" fmla="*/ 43658 h 639962"/>
                  <a:gd name="connsiteX3" fmla="*/ 1378545 w 1438706"/>
                  <a:gd name="connsiteY3" fmla="*/ 52886 h 639962"/>
                  <a:gd name="connsiteX4" fmla="*/ 680863 w 1438706"/>
                  <a:gd name="connsiteY4" fmla="*/ 278699 h 639962"/>
                  <a:gd name="connsiteX5" fmla="*/ 105798 w 1438706"/>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75065 w 1332908"/>
                  <a:gd name="connsiteY4" fmla="*/ 278699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542735 w 1332908"/>
                  <a:gd name="connsiteY4" fmla="*/ 462234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272747 w 1332908"/>
                  <a:gd name="connsiteY3" fmla="*/ 52886 h 639962"/>
                  <a:gd name="connsiteX4" fmla="*/ 607396 w 1332908"/>
                  <a:gd name="connsiteY4" fmla="*/ 360270 h 639962"/>
                  <a:gd name="connsiteX5" fmla="*/ 0 w 1332908"/>
                  <a:gd name="connsiteY5" fmla="*/ 639962 h 639962"/>
                  <a:gd name="connsiteX0" fmla="*/ 0 w 1332908"/>
                  <a:gd name="connsiteY0" fmla="*/ 639962 h 639962"/>
                  <a:gd name="connsiteX1" fmla="*/ 7359 w 1332908"/>
                  <a:gd name="connsiteY1" fmla="*/ 0 h 639962"/>
                  <a:gd name="connsiteX2" fmla="*/ 1332908 w 1332908"/>
                  <a:gd name="connsiteY2" fmla="*/ 43658 h 639962"/>
                  <a:gd name="connsiteX3" fmla="*/ 1141971 w 1332908"/>
                  <a:gd name="connsiteY3" fmla="*/ 267353 h 639962"/>
                  <a:gd name="connsiteX4" fmla="*/ 607396 w 1332908"/>
                  <a:gd name="connsiteY4" fmla="*/ 360270 h 639962"/>
                  <a:gd name="connsiteX5" fmla="*/ 0 w 1332908"/>
                  <a:gd name="connsiteY5" fmla="*/ 639962 h 639962"/>
                  <a:gd name="connsiteX0" fmla="*/ 0 w 1343997"/>
                  <a:gd name="connsiteY0" fmla="*/ 639962 h 639962"/>
                  <a:gd name="connsiteX1" fmla="*/ 7359 w 1343997"/>
                  <a:gd name="connsiteY1" fmla="*/ 0 h 639962"/>
                  <a:gd name="connsiteX2" fmla="*/ 1332908 w 1343997"/>
                  <a:gd name="connsiteY2" fmla="*/ 43658 h 639962"/>
                  <a:gd name="connsiteX3" fmla="*/ 607396 w 1343997"/>
                  <a:gd name="connsiteY3" fmla="*/ 360270 h 639962"/>
                  <a:gd name="connsiteX4" fmla="*/ 0 w 1343997"/>
                  <a:gd name="connsiteY4" fmla="*/ 639962 h 639962"/>
                  <a:gd name="connsiteX0" fmla="*/ 0 w 1332908"/>
                  <a:gd name="connsiteY0" fmla="*/ 639962 h 640041"/>
                  <a:gd name="connsiteX1" fmla="*/ 7359 w 1332908"/>
                  <a:gd name="connsiteY1" fmla="*/ 0 h 640041"/>
                  <a:gd name="connsiteX2" fmla="*/ 1332908 w 1332908"/>
                  <a:gd name="connsiteY2" fmla="*/ 43658 h 640041"/>
                  <a:gd name="connsiteX3" fmla="*/ 0 w 1332908"/>
                  <a:gd name="connsiteY3" fmla="*/ 639962 h 640041"/>
                  <a:gd name="connsiteX0" fmla="*/ 0 w 1332908"/>
                  <a:gd name="connsiteY0" fmla="*/ 639962 h 639962"/>
                  <a:gd name="connsiteX1" fmla="*/ 7359 w 1332908"/>
                  <a:gd name="connsiteY1" fmla="*/ 0 h 639962"/>
                  <a:gd name="connsiteX2" fmla="*/ 1332908 w 1332908"/>
                  <a:gd name="connsiteY2" fmla="*/ 43658 h 639962"/>
                  <a:gd name="connsiteX3" fmla="*/ 0 w 1332908"/>
                  <a:gd name="connsiteY3" fmla="*/ 639962 h 639962"/>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306753"/>
                  <a:gd name="connsiteY0" fmla="*/ 645796 h 645796"/>
                  <a:gd name="connsiteX1" fmla="*/ 7359 w 1306753"/>
                  <a:gd name="connsiteY1" fmla="*/ 5834 h 645796"/>
                  <a:gd name="connsiteX2" fmla="*/ 1306753 w 1306753"/>
                  <a:gd name="connsiteY2" fmla="*/ 0 h 645796"/>
                  <a:gd name="connsiteX3" fmla="*/ 0 w 1306753"/>
                  <a:gd name="connsiteY3" fmla="*/ 645796 h 645796"/>
                  <a:gd name="connsiteX0" fmla="*/ 0 w 1555225"/>
                  <a:gd name="connsiteY0" fmla="*/ 695288 h 695288"/>
                  <a:gd name="connsiteX1" fmla="*/ 7359 w 1555225"/>
                  <a:gd name="connsiteY1" fmla="*/ 55326 h 695288"/>
                  <a:gd name="connsiteX2" fmla="*/ 1555225 w 1555225"/>
                  <a:gd name="connsiteY2" fmla="*/ 0 h 695288"/>
                  <a:gd name="connsiteX3" fmla="*/ 0 w 1555225"/>
                  <a:gd name="connsiteY3" fmla="*/ 695288 h 695288"/>
                  <a:gd name="connsiteX0" fmla="*/ 0 w 1581381"/>
                  <a:gd name="connsiteY0" fmla="*/ 777774 h 777774"/>
                  <a:gd name="connsiteX1" fmla="*/ 33515 w 1581381"/>
                  <a:gd name="connsiteY1" fmla="*/ 55326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0 w 1581381"/>
                  <a:gd name="connsiteY0" fmla="*/ 777774 h 777774"/>
                  <a:gd name="connsiteX1" fmla="*/ 20438 w 1581381"/>
                  <a:gd name="connsiteY1" fmla="*/ 55325 h 777774"/>
                  <a:gd name="connsiteX2" fmla="*/ 1581381 w 1581381"/>
                  <a:gd name="connsiteY2" fmla="*/ 0 h 777774"/>
                  <a:gd name="connsiteX3" fmla="*/ 0 w 1581381"/>
                  <a:gd name="connsiteY3" fmla="*/ 777774 h 777774"/>
                  <a:gd name="connsiteX0" fmla="*/ 31871 w 1613252"/>
                  <a:gd name="connsiteY0" fmla="*/ 777774 h 777774"/>
                  <a:gd name="connsiteX1" fmla="*/ 0 w 1613252"/>
                  <a:gd name="connsiteY1" fmla="*/ 38828 h 777774"/>
                  <a:gd name="connsiteX2" fmla="*/ 1613252 w 1613252"/>
                  <a:gd name="connsiteY2" fmla="*/ 0 h 777774"/>
                  <a:gd name="connsiteX3" fmla="*/ 31871 w 1613252"/>
                  <a:gd name="connsiteY3" fmla="*/ 777774 h 777774"/>
                  <a:gd name="connsiteX0" fmla="*/ 7623 w 1589004"/>
                  <a:gd name="connsiteY0" fmla="*/ 777774 h 777774"/>
                  <a:gd name="connsiteX1" fmla="*/ 0 w 1589004"/>
                  <a:gd name="connsiteY1" fmla="*/ 8239 h 777774"/>
                  <a:gd name="connsiteX2" fmla="*/ 1589004 w 1589004"/>
                  <a:gd name="connsiteY2" fmla="*/ 0 h 777774"/>
                  <a:gd name="connsiteX3" fmla="*/ 7623 w 1589004"/>
                  <a:gd name="connsiteY3" fmla="*/ 777774 h 777774"/>
                  <a:gd name="connsiteX0" fmla="*/ 7623 w 1649623"/>
                  <a:gd name="connsiteY0" fmla="*/ 769535 h 769535"/>
                  <a:gd name="connsiteX1" fmla="*/ 0 w 1649623"/>
                  <a:gd name="connsiteY1" fmla="*/ 0 h 769535"/>
                  <a:gd name="connsiteX2" fmla="*/ 1649623 w 1649623"/>
                  <a:gd name="connsiteY2" fmla="*/ 3231 h 769535"/>
                  <a:gd name="connsiteX3" fmla="*/ 7623 w 1649623"/>
                  <a:gd name="connsiteY3" fmla="*/ 769535 h 769535"/>
                  <a:gd name="connsiteX0" fmla="*/ 0 w 1657154"/>
                  <a:gd name="connsiteY0" fmla="*/ 735121 h 735121"/>
                  <a:gd name="connsiteX1" fmla="*/ 7531 w 1657154"/>
                  <a:gd name="connsiteY1" fmla="*/ 0 h 735121"/>
                  <a:gd name="connsiteX2" fmla="*/ 1657154 w 1657154"/>
                  <a:gd name="connsiteY2" fmla="*/ 3231 h 735121"/>
                  <a:gd name="connsiteX3" fmla="*/ 0 w 1657154"/>
                  <a:gd name="connsiteY3" fmla="*/ 735121 h 735121"/>
                  <a:gd name="connsiteX0" fmla="*/ 0 w 1657154"/>
                  <a:gd name="connsiteY0" fmla="*/ 731890 h 731890"/>
                  <a:gd name="connsiteX1" fmla="*/ 7531 w 1657154"/>
                  <a:gd name="connsiteY1" fmla="*/ 4417 h 731890"/>
                  <a:gd name="connsiteX2" fmla="*/ 1657154 w 1657154"/>
                  <a:gd name="connsiteY2" fmla="*/ 0 h 731890"/>
                  <a:gd name="connsiteX3" fmla="*/ 0 w 1657154"/>
                  <a:gd name="connsiteY3" fmla="*/ 731890 h 731890"/>
                </a:gdLst>
                <a:ahLst/>
                <a:cxnLst>
                  <a:cxn ang="0">
                    <a:pos x="connsiteX0" y="connsiteY0"/>
                  </a:cxn>
                  <a:cxn ang="0">
                    <a:pos x="connsiteX1" y="connsiteY1"/>
                  </a:cxn>
                  <a:cxn ang="0">
                    <a:pos x="connsiteX2" y="connsiteY2"/>
                  </a:cxn>
                  <a:cxn ang="0">
                    <a:pos x="connsiteX3" y="connsiteY3"/>
                  </a:cxn>
                </a:cxnLst>
                <a:rect l="l" t="t" r="r" b="b"/>
                <a:pathLst>
                  <a:path w="1657154" h="731890">
                    <a:moveTo>
                      <a:pt x="0" y="731890"/>
                    </a:moveTo>
                    <a:cubicBezTo>
                      <a:pt x="2510" y="486850"/>
                      <a:pt x="5021" y="249457"/>
                      <a:pt x="7531" y="4417"/>
                    </a:cubicBezTo>
                    <a:lnTo>
                      <a:pt x="1657154" y="0"/>
                    </a:lnTo>
                    <a:cubicBezTo>
                      <a:pt x="1080519" y="321128"/>
                      <a:pt x="730946" y="475207"/>
                      <a:pt x="0" y="731890"/>
                    </a:cubicBezTo>
                    <a:close/>
                  </a:path>
                </a:pathLst>
              </a:custGeom>
              <a:solidFill>
                <a:schemeClr val="bg1">
                  <a:lumMod val="75000"/>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B2BED2A-3454-6C33-C319-FB381EC3D589}"/>
                  </a:ext>
                </a:extLst>
              </p:cNvPr>
              <p:cNvSpPr txBox="1"/>
              <p:nvPr/>
            </p:nvSpPr>
            <p:spPr>
              <a:xfrm>
                <a:off x="6579706" y="2926779"/>
                <a:ext cx="1268018" cy="303079"/>
              </a:xfrm>
              <a:prstGeom prst="rect">
                <a:avLst/>
              </a:prstGeom>
              <a:noFill/>
            </p:spPr>
            <p:txBody>
              <a:bodyPr wrap="square">
                <a:spAutoFit/>
              </a:bodyPr>
              <a:lstStyle/>
              <a:p>
                <a:pPr algn="ctr"/>
                <a:r>
                  <a:rPr lang="en-US" dirty="0"/>
                  <a:t>Design Region</a:t>
                </a:r>
              </a:p>
            </p:txBody>
          </p:sp>
        </p:grpSp>
        <p:cxnSp>
          <p:nvCxnSpPr>
            <p:cNvPr id="16" name="Straight Arrow Connector 15">
              <a:extLst>
                <a:ext uri="{FF2B5EF4-FFF2-40B4-BE49-F238E27FC236}">
                  <a16:creationId xmlns:a16="http://schemas.microsoft.com/office/drawing/2014/main" id="{A18AC228-3C2A-AFFB-B0E5-535B61438B5D}"/>
                </a:ext>
              </a:extLst>
            </p:cNvPr>
            <p:cNvCxnSpPr>
              <a:cxnSpLocks/>
            </p:cNvCxnSpPr>
            <p:nvPr/>
          </p:nvCxnSpPr>
          <p:spPr>
            <a:xfrm flipH="1">
              <a:off x="6780511" y="1665548"/>
              <a:ext cx="506114" cy="118067"/>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9" name="Oval 12">
            <a:extLst>
              <a:ext uri="{FF2B5EF4-FFF2-40B4-BE49-F238E27FC236}">
                <a16:creationId xmlns:a16="http://schemas.microsoft.com/office/drawing/2014/main" id="{8F578173-076B-AD39-E3C2-1F00C69DA729}"/>
              </a:ext>
            </a:extLst>
          </p:cNvPr>
          <p:cNvSpPr>
            <a:spLocks noChangeArrowheads="1"/>
          </p:cNvSpPr>
          <p:nvPr/>
        </p:nvSpPr>
        <p:spPr bwMode="auto">
          <a:xfrm>
            <a:off x="7428629" y="1888435"/>
            <a:ext cx="152400" cy="152400"/>
          </a:xfrm>
          <a:prstGeom prst="ellipse">
            <a:avLst/>
          </a:prstGeom>
          <a:solidFill>
            <a:srgbClr val="008000"/>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4" name="Oval 23">
            <a:extLst>
              <a:ext uri="{FF2B5EF4-FFF2-40B4-BE49-F238E27FC236}">
                <a16:creationId xmlns:a16="http://schemas.microsoft.com/office/drawing/2014/main" id="{887728CC-E714-79B9-B037-D78BE6C9AEE2}"/>
              </a:ext>
            </a:extLst>
          </p:cNvPr>
          <p:cNvSpPr>
            <a:spLocks noChangeArrowheads="1"/>
          </p:cNvSpPr>
          <p:nvPr/>
        </p:nvSpPr>
        <p:spPr bwMode="auto">
          <a:xfrm>
            <a:off x="9649276" y="5438255"/>
            <a:ext cx="152400" cy="152400"/>
          </a:xfrm>
          <a:prstGeom prst="ellipse">
            <a:avLst/>
          </a:prstGeom>
          <a:solidFill>
            <a:schemeClr val="tx2"/>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5" name="Rectangle 24">
            <a:extLst>
              <a:ext uri="{FF2B5EF4-FFF2-40B4-BE49-F238E27FC236}">
                <a16:creationId xmlns:a16="http://schemas.microsoft.com/office/drawing/2014/main" id="{FD57C0AC-2939-0CF4-8BD7-F504D8817EFD}"/>
              </a:ext>
            </a:extLst>
          </p:cNvPr>
          <p:cNvSpPr>
            <a:spLocks noChangeArrowheads="1"/>
          </p:cNvSpPr>
          <p:nvPr/>
        </p:nvSpPr>
        <p:spPr bwMode="auto">
          <a:xfrm>
            <a:off x="9773102" y="5292205"/>
            <a:ext cx="251166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chosen design point</a:t>
            </a:r>
          </a:p>
        </p:txBody>
      </p:sp>
      <p:sp>
        <p:nvSpPr>
          <p:cNvPr id="26" name="Oval 12">
            <a:extLst>
              <a:ext uri="{FF2B5EF4-FFF2-40B4-BE49-F238E27FC236}">
                <a16:creationId xmlns:a16="http://schemas.microsoft.com/office/drawing/2014/main" id="{AB42FF6E-B2E1-C33C-B9EB-3D9FF04CFD51}"/>
              </a:ext>
            </a:extLst>
          </p:cNvPr>
          <p:cNvSpPr>
            <a:spLocks noChangeArrowheads="1"/>
          </p:cNvSpPr>
          <p:nvPr/>
        </p:nvSpPr>
        <p:spPr bwMode="auto">
          <a:xfrm>
            <a:off x="8940661" y="5702986"/>
            <a:ext cx="152400" cy="152400"/>
          </a:xfrm>
          <a:prstGeom prst="ellipse">
            <a:avLst/>
          </a:prstGeom>
          <a:solidFill>
            <a:srgbClr val="008000"/>
          </a:solidFill>
          <a:ln w="9525">
            <a:solidFill>
              <a:schemeClr val="tx1"/>
            </a:solidFill>
            <a:round/>
            <a:headEnd/>
            <a:tailEnd type="none" w="lg" len="lg"/>
          </a:ln>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latin typeface="+mn-lt"/>
            </a:endParaRPr>
          </a:p>
        </p:txBody>
      </p:sp>
      <p:sp>
        <p:nvSpPr>
          <p:cNvPr id="27" name="Rectangle 13">
            <a:extLst>
              <a:ext uri="{FF2B5EF4-FFF2-40B4-BE49-F238E27FC236}">
                <a16:creationId xmlns:a16="http://schemas.microsoft.com/office/drawing/2014/main" id="{22FCF17A-42BD-48AF-DD4C-EE3C2301CC6C}"/>
              </a:ext>
            </a:extLst>
          </p:cNvPr>
          <p:cNvSpPr>
            <a:spLocks noChangeArrowheads="1"/>
          </p:cNvSpPr>
          <p:nvPr/>
        </p:nvSpPr>
        <p:spPr bwMode="auto">
          <a:xfrm>
            <a:off x="9061311" y="5571223"/>
            <a:ext cx="322345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20000"/>
              </a:spcBef>
            </a:pPr>
            <a:r>
              <a:rPr lang="en-US" altLang="en-US" sz="2000" dirty="0">
                <a:latin typeface="+mn-lt"/>
              </a:rPr>
              <a:t>= average of existing aircraft</a:t>
            </a:r>
          </a:p>
        </p:txBody>
      </p:sp>
    </p:spTree>
    <p:extLst>
      <p:ext uri="{BB962C8B-B14F-4D97-AF65-F5344CB8AC3E}">
        <p14:creationId xmlns:p14="http://schemas.microsoft.com/office/powerpoint/2010/main" val="2480658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760A-3EAB-4768-A5A9-1DD72EC3928A}"/>
              </a:ext>
            </a:extLst>
          </p:cNvPr>
          <p:cNvSpPr>
            <a:spLocks noGrp="1"/>
          </p:cNvSpPr>
          <p:nvPr>
            <p:ph type="title"/>
          </p:nvPr>
        </p:nvSpPr>
        <p:spPr/>
        <p:txBody>
          <a:bodyPr/>
          <a:lstStyle/>
          <a:p>
            <a:r>
              <a:rPr lang="en-US" dirty="0"/>
              <a:t>6.4.6 </a:t>
            </a:r>
            <a:r>
              <a:rPr lang="en-US" sz="3600" dirty="0"/>
              <a:t>Design Point &amp; Sanity </a:t>
            </a:r>
            <a:r>
              <a:rPr lang="en-US" dirty="0"/>
              <a:t>Checks (Jet Aircraft)</a:t>
            </a:r>
          </a:p>
        </p:txBody>
      </p:sp>
      <p:pic>
        <p:nvPicPr>
          <p:cNvPr id="3" name="Picture 2">
            <a:extLst>
              <a:ext uri="{FF2B5EF4-FFF2-40B4-BE49-F238E27FC236}">
                <a16:creationId xmlns:a16="http://schemas.microsoft.com/office/drawing/2014/main" id="{EBBAE0E7-3B25-42A2-9BCD-A4C38F74B699}"/>
              </a:ext>
            </a:extLst>
          </p:cNvPr>
          <p:cNvPicPr>
            <a:picLocks noChangeAspect="1"/>
          </p:cNvPicPr>
          <p:nvPr/>
        </p:nvPicPr>
        <p:blipFill>
          <a:blip r:embed="rId2"/>
          <a:stretch>
            <a:fillRect/>
          </a:stretch>
        </p:blipFill>
        <p:spPr>
          <a:xfrm>
            <a:off x="1771650" y="928687"/>
            <a:ext cx="8648700" cy="5000625"/>
          </a:xfrm>
          <a:prstGeom prst="rect">
            <a:avLst/>
          </a:prstGeom>
        </p:spPr>
      </p:pic>
    </p:spTree>
    <p:extLst>
      <p:ext uri="{BB962C8B-B14F-4D97-AF65-F5344CB8AC3E}">
        <p14:creationId xmlns:p14="http://schemas.microsoft.com/office/powerpoint/2010/main" val="2657907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760A-3EAB-4768-A5A9-1DD72EC3928A}"/>
              </a:ext>
            </a:extLst>
          </p:cNvPr>
          <p:cNvSpPr>
            <a:spLocks noGrp="1"/>
          </p:cNvSpPr>
          <p:nvPr>
            <p:ph type="title"/>
          </p:nvPr>
        </p:nvSpPr>
        <p:spPr/>
        <p:txBody>
          <a:bodyPr/>
          <a:lstStyle/>
          <a:p>
            <a:r>
              <a:rPr lang="en-US" dirty="0"/>
              <a:t>6.4.6 </a:t>
            </a:r>
            <a:r>
              <a:rPr lang="en-US" sz="3600" dirty="0"/>
              <a:t>Design Point &amp; Sanity </a:t>
            </a:r>
            <a:r>
              <a:rPr lang="en-US" dirty="0"/>
              <a:t>Checks (Jet PAX Aircraft)</a:t>
            </a:r>
          </a:p>
        </p:txBody>
      </p:sp>
      <p:pic>
        <p:nvPicPr>
          <p:cNvPr id="6" name="Afbeelding 854">
            <a:extLst>
              <a:ext uri="{FF2B5EF4-FFF2-40B4-BE49-F238E27FC236}">
                <a16:creationId xmlns:a16="http://schemas.microsoft.com/office/drawing/2014/main" id="{B7A27A96-8445-4830-9489-2AE9F4507AF5}"/>
              </a:ext>
            </a:extLst>
          </p:cNvPr>
          <p:cNvPicPr/>
          <p:nvPr/>
        </p:nvPicPr>
        <p:blipFill>
          <a:blip r:embed="rId3"/>
          <a:srcRect l="17002" t="22270" r="18605" b="10133"/>
          <a:stretch>
            <a:fillRect/>
          </a:stretch>
        </p:blipFill>
        <p:spPr bwMode="auto">
          <a:xfrm>
            <a:off x="2137727" y="1003859"/>
            <a:ext cx="7344645" cy="4850282"/>
          </a:xfrm>
          <a:prstGeom prst="rect">
            <a:avLst/>
          </a:prstGeom>
          <a:noFill/>
          <a:ln w="9525">
            <a:noFill/>
            <a:miter lim="800000"/>
            <a:headEnd/>
            <a:tailEnd/>
          </a:ln>
        </p:spPr>
      </p:pic>
    </p:spTree>
    <p:extLst>
      <p:ext uri="{BB962C8B-B14F-4D97-AF65-F5344CB8AC3E}">
        <p14:creationId xmlns:p14="http://schemas.microsoft.com/office/powerpoint/2010/main" val="30990198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9D7-BDC0-4330-ADE0-331BA89E09EF}"/>
              </a:ext>
            </a:extLst>
          </p:cNvPr>
          <p:cNvSpPr>
            <a:spLocks noGrp="1"/>
          </p:cNvSpPr>
          <p:nvPr>
            <p:ph type="title"/>
          </p:nvPr>
        </p:nvSpPr>
        <p:spPr/>
        <p:txBody>
          <a:bodyPr/>
          <a:lstStyle/>
          <a:p>
            <a:r>
              <a:rPr lang="en-US" dirty="0"/>
              <a:t>6.4 T/W – W/S and W/P – W/S Diagrams</a:t>
            </a:r>
          </a:p>
        </p:txBody>
      </p:sp>
      <p:sp>
        <p:nvSpPr>
          <p:cNvPr id="4" name="Content Placeholder 3">
            <a:extLst>
              <a:ext uri="{FF2B5EF4-FFF2-40B4-BE49-F238E27FC236}">
                <a16:creationId xmlns:a16="http://schemas.microsoft.com/office/drawing/2014/main" id="{E4C75106-4F87-430A-A4FA-CD61EA574493}"/>
              </a:ext>
            </a:extLst>
          </p:cNvPr>
          <p:cNvSpPr>
            <a:spLocks noGrp="1"/>
          </p:cNvSpPr>
          <p:nvPr>
            <p:ph idx="1"/>
          </p:nvPr>
        </p:nvSpPr>
        <p:spPr/>
        <p:txBody>
          <a:bodyPr/>
          <a:lstStyle/>
          <a:p>
            <a:pPr marL="0" indent="0" eaLnBrk="1" hangingPunct="1">
              <a:spcBef>
                <a:spcPct val="20000"/>
              </a:spcBef>
              <a:buNone/>
            </a:pPr>
            <a:r>
              <a:rPr lang="en-US" altLang="en-US" dirty="0"/>
              <a:t>Do not forget to perform the necessary sanity checks!</a:t>
            </a:r>
          </a:p>
          <a:p>
            <a:r>
              <a:rPr lang="en-US" altLang="en-US" dirty="0"/>
              <a:t>Plot your reference aircraft on the graph to see how you compare</a:t>
            </a:r>
          </a:p>
          <a:p>
            <a:r>
              <a:rPr lang="en-US" altLang="en-US" dirty="0"/>
              <a:t>Check whether the assumed wing loading in determining the drag polar is still OK </a:t>
            </a:r>
          </a:p>
          <a:p>
            <a:r>
              <a:rPr lang="en-US" altLang="en-US" dirty="0"/>
              <a:t>Use W</a:t>
            </a:r>
            <a:r>
              <a:rPr lang="en-US" altLang="en-US" baseline="-25000" dirty="0"/>
              <a:t>TO </a:t>
            </a:r>
            <a:r>
              <a:rPr lang="en-US" altLang="en-US" dirty="0"/>
              <a:t>(MTOW) to calculate the real T</a:t>
            </a:r>
            <a:r>
              <a:rPr lang="en-US" altLang="en-US" baseline="-25000" dirty="0"/>
              <a:t>TO</a:t>
            </a:r>
            <a:r>
              <a:rPr lang="en-US" altLang="en-US" dirty="0"/>
              <a:t>, P</a:t>
            </a:r>
            <a:r>
              <a:rPr lang="en-US" altLang="en-US" baseline="-25000" dirty="0"/>
              <a:t>TO</a:t>
            </a:r>
            <a:r>
              <a:rPr lang="en-US" altLang="en-US" dirty="0"/>
              <a:t> and S to get a feeling for the numbers</a:t>
            </a:r>
          </a:p>
          <a:p>
            <a:pPr marL="0" indent="0" eaLnBrk="1" hangingPunct="1">
              <a:spcBef>
                <a:spcPct val="20000"/>
              </a:spcBef>
              <a:buNone/>
            </a:pPr>
            <a:endParaRPr lang="en-US" dirty="0"/>
          </a:p>
        </p:txBody>
      </p:sp>
      <p:sp>
        <p:nvSpPr>
          <p:cNvPr id="30" name="TextBox 29">
            <a:extLst>
              <a:ext uri="{FF2B5EF4-FFF2-40B4-BE49-F238E27FC236}">
                <a16:creationId xmlns:a16="http://schemas.microsoft.com/office/drawing/2014/main" id="{4F021AE8-78E2-4FA4-AE42-4FF690465F79}"/>
              </a:ext>
            </a:extLst>
          </p:cNvPr>
          <p:cNvSpPr txBox="1"/>
          <p:nvPr/>
        </p:nvSpPr>
        <p:spPr>
          <a:xfrm>
            <a:off x="2383291" y="4328970"/>
            <a:ext cx="7425418" cy="1200329"/>
          </a:xfrm>
          <a:prstGeom prst="rect">
            <a:avLst/>
          </a:prstGeom>
          <a:solidFill>
            <a:srgbClr val="FFFF00"/>
          </a:solidFill>
          <a:ln>
            <a:solidFill>
              <a:schemeClr val="tx1"/>
            </a:solidFill>
          </a:ln>
        </p:spPr>
        <p:txBody>
          <a:bodyPr wrap="square">
            <a:spAutoFit/>
          </a:bodyPr>
          <a:lstStyle/>
          <a:p>
            <a:pPr algn="ctr"/>
            <a:r>
              <a:rPr lang="en-US" altLang="en-US" b="1" dirty="0"/>
              <a:t>For assignment 2:</a:t>
            </a:r>
          </a:p>
          <a:p>
            <a:pPr marL="285750" indent="-285750">
              <a:buFont typeface="Arial" panose="020B0604020202020204" pitchFamily="34" charset="0"/>
              <a:buChar char="•"/>
            </a:pPr>
            <a:r>
              <a:rPr lang="en-US" altLang="en-US" b="1" dirty="0"/>
              <a:t>Show relevant calculations and outcome!</a:t>
            </a:r>
          </a:p>
          <a:p>
            <a:pPr marL="285750" indent="-285750">
              <a:buFont typeface="Arial" panose="020B0604020202020204" pitchFamily="34" charset="0"/>
              <a:buChar char="•"/>
            </a:pPr>
            <a:r>
              <a:rPr lang="en-US" altLang="en-US" b="1" dirty="0"/>
              <a:t>If the numbers seem ridiculous there must be a mistake somewhere!</a:t>
            </a:r>
          </a:p>
          <a:p>
            <a:pPr marL="285750" indent="-285750">
              <a:buFont typeface="Arial" panose="020B0604020202020204" pitchFamily="34" charset="0"/>
              <a:buChar char="•"/>
            </a:pPr>
            <a:r>
              <a:rPr lang="en-US" altLang="en-US" b="1" dirty="0"/>
              <a:t>If necessary, do a design iteration and redo the design loop</a:t>
            </a:r>
          </a:p>
        </p:txBody>
      </p:sp>
    </p:spTree>
    <p:extLst>
      <p:ext uri="{BB962C8B-B14F-4D97-AF65-F5344CB8AC3E}">
        <p14:creationId xmlns:p14="http://schemas.microsoft.com/office/powerpoint/2010/main" val="27045509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A7A78A5-C309-4B4F-8FA5-8E9634BC248E}"/>
              </a:ext>
            </a:extLst>
          </p:cNvPr>
          <p:cNvGrpSpPr>
            <a:grpSpLocks/>
          </p:cNvGrpSpPr>
          <p:nvPr/>
        </p:nvGrpSpPr>
        <p:grpSpPr bwMode="auto">
          <a:xfrm>
            <a:off x="6629401" y="1460996"/>
            <a:ext cx="5033260" cy="3988621"/>
            <a:chOff x="1008" y="1056"/>
            <a:chExt cx="3264" cy="2408"/>
          </a:xfrm>
        </p:grpSpPr>
        <p:pic>
          <p:nvPicPr>
            <p:cNvPr id="5" name="Picture 10" descr="tweedeplaatjeallevliegtuigensamen">
              <a:extLst>
                <a:ext uri="{FF2B5EF4-FFF2-40B4-BE49-F238E27FC236}">
                  <a16:creationId xmlns:a16="http://schemas.microsoft.com/office/drawing/2014/main" id="{9C6F499E-D012-4EC9-B064-E4B52F29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458" t="82954" r="2629" b="214"/>
            <a:stretch>
              <a:fillRect/>
            </a:stretch>
          </p:blipFill>
          <p:spPr bwMode="auto">
            <a:xfrm>
              <a:off x="1392" y="1056"/>
              <a:ext cx="115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tweedeplaatjeallevliegtuigensamen">
              <a:extLst>
                <a:ext uri="{FF2B5EF4-FFF2-40B4-BE49-F238E27FC236}">
                  <a16:creationId xmlns:a16="http://schemas.microsoft.com/office/drawing/2014/main" id="{18E5F2C4-7AA8-4863-BF77-24FF7D32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086" t="63637" r="10858" b="17046"/>
            <a:stretch>
              <a:fillRect/>
            </a:stretch>
          </p:blipFill>
          <p:spPr bwMode="auto">
            <a:xfrm>
              <a:off x="3360" y="1872"/>
              <a:ext cx="91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tweedeplaatjeallevliegtuigensamen">
              <a:extLst>
                <a:ext uri="{FF2B5EF4-FFF2-40B4-BE49-F238E27FC236}">
                  <a16:creationId xmlns:a16="http://schemas.microsoft.com/office/drawing/2014/main" id="{4ED109EA-5D3F-4321-A94A-8294FC4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909" r="71201" b="19318"/>
            <a:stretch>
              <a:fillRect/>
            </a:stretch>
          </p:blipFill>
          <p:spPr bwMode="auto">
            <a:xfrm>
              <a:off x="1296" y="2677"/>
              <a:ext cx="1104"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a:extLst>
                <a:ext uri="{FF2B5EF4-FFF2-40B4-BE49-F238E27FC236}">
                  <a16:creationId xmlns:a16="http://schemas.microsoft.com/office/drawing/2014/main" id="{236EA465-1F78-412E-AF0D-A5270180B4CC}"/>
                </a:ext>
              </a:extLst>
            </p:cNvPr>
            <p:cNvGrpSpPr>
              <a:grpSpLocks/>
            </p:cNvGrpSpPr>
            <p:nvPr/>
          </p:nvGrpSpPr>
          <p:grpSpPr bwMode="auto">
            <a:xfrm>
              <a:off x="2688" y="2736"/>
              <a:ext cx="960" cy="728"/>
              <a:chOff x="960" y="3168"/>
              <a:chExt cx="960" cy="728"/>
            </a:xfrm>
          </p:grpSpPr>
          <p:pic>
            <p:nvPicPr>
              <p:cNvPr id="20" name="Picture 14" descr="tweedeplaatjeallevliegtuigensamen">
                <a:extLst>
                  <a:ext uri="{FF2B5EF4-FFF2-40B4-BE49-F238E27FC236}">
                    <a16:creationId xmlns:a16="http://schemas.microsoft.com/office/drawing/2014/main" id="{8FAFA3F2-C57B-4E9D-BDA9-86F3FCD07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41028" b="13637"/>
              <a:stretch>
                <a:fillRect/>
              </a:stretch>
            </p:blipFill>
            <p:spPr bwMode="auto">
              <a:xfrm>
                <a:off x="960" y="3168"/>
                <a:ext cx="96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descr="tweedeplaatjeallevliegtuigensamen">
                <a:extLst>
                  <a:ext uri="{FF2B5EF4-FFF2-40B4-BE49-F238E27FC236}">
                    <a16:creationId xmlns:a16="http://schemas.microsoft.com/office/drawing/2014/main" id="{D497323C-B8C0-4E00-B19E-22D94A275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008" y="3730"/>
                <a:ext cx="19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16">
              <a:extLst>
                <a:ext uri="{FF2B5EF4-FFF2-40B4-BE49-F238E27FC236}">
                  <a16:creationId xmlns:a16="http://schemas.microsoft.com/office/drawing/2014/main" id="{C6E1D910-6CC4-47E9-8853-8F56295337C5}"/>
                </a:ext>
              </a:extLst>
            </p:cNvPr>
            <p:cNvGrpSpPr>
              <a:grpSpLocks/>
            </p:cNvGrpSpPr>
            <p:nvPr/>
          </p:nvGrpSpPr>
          <p:grpSpPr bwMode="auto">
            <a:xfrm>
              <a:off x="1008" y="1872"/>
              <a:ext cx="1152" cy="738"/>
              <a:chOff x="96" y="2256"/>
              <a:chExt cx="1152" cy="738"/>
            </a:xfrm>
          </p:grpSpPr>
          <p:pic>
            <p:nvPicPr>
              <p:cNvPr id="18" name="Picture 17" descr="tweedeplaatjeallevliegtuigensamen">
                <a:extLst>
                  <a:ext uri="{FF2B5EF4-FFF2-40B4-BE49-F238E27FC236}">
                    <a16:creationId xmlns:a16="http://schemas.microsoft.com/office/drawing/2014/main" id="{242759F5-1B49-48A6-ABF2-60996661C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83524" r="35542"/>
              <a:stretch>
                <a:fillRect/>
              </a:stretch>
            </p:blipFill>
            <p:spPr bwMode="auto">
              <a:xfrm>
                <a:off x="96" y="2298"/>
                <a:ext cx="1152"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weedeplaatjeallevliegtuigensamen">
                <a:extLst>
                  <a:ext uri="{FF2B5EF4-FFF2-40B4-BE49-F238E27FC236}">
                    <a16:creationId xmlns:a16="http://schemas.microsoft.com/office/drawing/2014/main" id="{56676AF1-D597-4539-B657-B19ED89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40" y="2256"/>
                <a:ext cx="6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19">
              <a:extLst>
                <a:ext uri="{FF2B5EF4-FFF2-40B4-BE49-F238E27FC236}">
                  <a16:creationId xmlns:a16="http://schemas.microsoft.com/office/drawing/2014/main" id="{943267BC-9E2D-46E0-B501-CF7C59BB0A2C}"/>
                </a:ext>
              </a:extLst>
            </p:cNvPr>
            <p:cNvGrpSpPr>
              <a:grpSpLocks/>
            </p:cNvGrpSpPr>
            <p:nvPr/>
          </p:nvGrpSpPr>
          <p:grpSpPr bwMode="auto">
            <a:xfrm>
              <a:off x="2880" y="1056"/>
              <a:ext cx="1136" cy="723"/>
              <a:chOff x="1344" y="1536"/>
              <a:chExt cx="1136" cy="723"/>
            </a:xfrm>
          </p:grpSpPr>
          <p:pic>
            <p:nvPicPr>
              <p:cNvPr id="16" name="Picture 20" descr="tweedeplaatjeallevliegtuigensamen">
                <a:extLst>
                  <a:ext uri="{FF2B5EF4-FFF2-40B4-BE49-F238E27FC236}">
                    <a16:creationId xmlns:a16="http://schemas.microsoft.com/office/drawing/2014/main" id="{E78EF9AA-2C68-45F8-A2FB-885CB7D5E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16855" r="67458" b="67165"/>
              <a:stretch>
                <a:fillRect/>
              </a:stretch>
            </p:blipFill>
            <p:spPr bwMode="auto">
              <a:xfrm>
                <a:off x="1344" y="1584"/>
                <a:ext cx="1136"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1" descr="tweedeplaatjeallevliegtuigensamen">
                <a:extLst>
                  <a:ext uri="{FF2B5EF4-FFF2-40B4-BE49-F238E27FC236}">
                    <a16:creationId xmlns:a16="http://schemas.microsoft.com/office/drawing/2014/main" id="{C88B2FFF-3ED5-484D-B437-A50498061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1392" y="1536"/>
                <a:ext cx="62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2">
              <a:extLst>
                <a:ext uri="{FF2B5EF4-FFF2-40B4-BE49-F238E27FC236}">
                  <a16:creationId xmlns:a16="http://schemas.microsoft.com/office/drawing/2014/main" id="{A1BB6674-FBA5-4798-B9FD-6D9D1CE13FF9}"/>
                </a:ext>
              </a:extLst>
            </p:cNvPr>
            <p:cNvGrpSpPr>
              <a:grpSpLocks/>
            </p:cNvGrpSpPr>
            <p:nvPr/>
          </p:nvGrpSpPr>
          <p:grpSpPr bwMode="auto">
            <a:xfrm>
              <a:off x="1776" y="1776"/>
              <a:ext cx="1488" cy="1085"/>
              <a:chOff x="2880" y="768"/>
              <a:chExt cx="1488" cy="1085"/>
            </a:xfrm>
          </p:grpSpPr>
          <p:pic>
            <p:nvPicPr>
              <p:cNvPr id="13" name="Picture 23" descr="tweedeplaatjeallevliegtuigensamen">
                <a:extLst>
                  <a:ext uri="{FF2B5EF4-FFF2-40B4-BE49-F238E27FC236}">
                    <a16:creationId xmlns:a16="http://schemas.microsoft.com/office/drawing/2014/main" id="{6FD3DBB0-81D9-4DC9-98C0-F0733E9BF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799" t="30681" r="32800" b="46591"/>
              <a:stretch>
                <a:fillRect/>
              </a:stretch>
            </p:blipFill>
            <p:spPr bwMode="auto">
              <a:xfrm>
                <a:off x="3024" y="768"/>
                <a:ext cx="1344"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4" descr="tweedeplaatjeallevliegtuigensamen">
                <a:extLst>
                  <a:ext uri="{FF2B5EF4-FFF2-40B4-BE49-F238E27FC236}">
                    <a16:creationId xmlns:a16="http://schemas.microsoft.com/office/drawing/2014/main" id="{246FBD21-FE9D-4938-8C4D-4216D239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3732" y="1651"/>
                <a:ext cx="5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5" descr="tweedeplaatjeallevliegtuigensamen">
                <a:extLst>
                  <a:ext uri="{FF2B5EF4-FFF2-40B4-BE49-F238E27FC236}">
                    <a16:creationId xmlns:a16="http://schemas.microsoft.com/office/drawing/2014/main" id="{A85B9B6A-D9DB-4CD5-A10A-D200EEA3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880" y="816"/>
                <a:ext cx="3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26" descr="tweedeplaatjeallevliegtuigensamen">
              <a:extLst>
                <a:ext uri="{FF2B5EF4-FFF2-40B4-BE49-F238E27FC236}">
                  <a16:creationId xmlns:a16="http://schemas.microsoft.com/office/drawing/2014/main" id="{FF4A4BD7-ED2E-4673-85EC-C49C8C41A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43" t="70454" r="62971" b="23863"/>
            <a:stretch>
              <a:fillRect/>
            </a:stretch>
          </p:blipFill>
          <p:spPr bwMode="auto">
            <a:xfrm>
              <a:off x="2250" y="1591"/>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691889D0-56AC-4B2C-975B-150E35A77E55}"/>
              </a:ext>
            </a:extLst>
          </p:cNvPr>
          <p:cNvSpPr/>
          <p:nvPr/>
        </p:nvSpPr>
        <p:spPr>
          <a:xfrm>
            <a:off x="0" y="0"/>
            <a:ext cx="12192001" cy="5946290"/>
          </a:xfrm>
          <a:prstGeom prst="rect">
            <a:avLst/>
          </a:prstGeom>
          <a:gradFill>
            <a:gsLst>
              <a:gs pos="0">
                <a:schemeClr val="tx1">
                  <a:alpha val="85000"/>
                </a:schemeClr>
              </a:gs>
              <a:gs pos="43000">
                <a:schemeClr val="tx1">
                  <a:alpha val="85000"/>
                </a:schemeClr>
              </a:gs>
              <a:gs pos="62000">
                <a:schemeClr val="tx1">
                  <a:alpha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C4500-9CAE-4470-ABC5-047ECA9A85AA}"/>
              </a:ext>
            </a:extLst>
          </p:cNvPr>
          <p:cNvSpPr>
            <a:spLocks noGrp="1"/>
          </p:cNvSpPr>
          <p:nvPr>
            <p:ph type="title"/>
          </p:nvPr>
        </p:nvSpPr>
        <p:spPr/>
        <p:txBody>
          <a:bodyPr/>
          <a:lstStyle/>
          <a:p>
            <a:r>
              <a:rPr lang="en-US" dirty="0">
                <a:solidFill>
                  <a:schemeClr val="bg1"/>
                </a:solidFill>
              </a:rPr>
              <a:t>Lecture Contents</a:t>
            </a:r>
          </a:p>
        </p:txBody>
      </p:sp>
      <p:sp>
        <p:nvSpPr>
          <p:cNvPr id="3" name="Content Placeholder 2">
            <a:extLst>
              <a:ext uri="{FF2B5EF4-FFF2-40B4-BE49-F238E27FC236}">
                <a16:creationId xmlns:a16="http://schemas.microsoft.com/office/drawing/2014/main" id="{6746D969-CA0A-44C8-90F3-874B9D536B19}"/>
              </a:ext>
            </a:extLst>
          </p:cNvPr>
          <p:cNvSpPr>
            <a:spLocks noGrp="1"/>
          </p:cNvSpPr>
          <p:nvPr>
            <p:ph idx="1"/>
          </p:nvPr>
        </p:nvSpPr>
        <p:spPr/>
        <p:txBody>
          <a:bodyPr/>
          <a:lstStyle/>
          <a:p>
            <a:pPr marL="457200" indent="-457200">
              <a:spcBef>
                <a:spcPts val="0"/>
              </a:spcBef>
              <a:buFont typeface="+mj-lt"/>
              <a:buAutoNum type="arabicPeriod" startAt="6"/>
            </a:pPr>
            <a:r>
              <a:rPr lang="en-US" dirty="0">
                <a:solidFill>
                  <a:schemeClr val="bg1"/>
                </a:solidFill>
              </a:rPr>
              <a:t>Preliminary Aircraft Sizing</a:t>
            </a:r>
          </a:p>
          <a:p>
            <a:pPr marL="192882" lvl="1" indent="0">
              <a:spcBef>
                <a:spcPts val="0"/>
              </a:spcBef>
              <a:buNone/>
            </a:pPr>
            <a:r>
              <a:rPr lang="en-US" dirty="0">
                <a:solidFill>
                  <a:schemeClr val="bg1">
                    <a:lumMod val="65000"/>
                  </a:schemeClr>
                </a:solidFill>
              </a:rPr>
              <a:t>6.1. Introduction </a:t>
            </a:r>
          </a:p>
          <a:p>
            <a:pPr marL="192882" lvl="1" indent="0">
              <a:spcBef>
                <a:spcPts val="0"/>
              </a:spcBef>
              <a:buNone/>
            </a:pPr>
            <a:r>
              <a:rPr lang="en-US" dirty="0">
                <a:solidFill>
                  <a:schemeClr val="bg1">
                    <a:lumMod val="65000"/>
                  </a:schemeClr>
                </a:solidFill>
              </a:rPr>
              <a:t>6.2. Payload-Range Diagram</a:t>
            </a:r>
          </a:p>
          <a:p>
            <a:pPr marL="192882" lvl="1" indent="0">
              <a:spcBef>
                <a:spcPts val="0"/>
              </a:spcBef>
              <a:buNone/>
            </a:pPr>
            <a:r>
              <a:rPr lang="en-US" dirty="0">
                <a:solidFill>
                  <a:schemeClr val="bg1">
                    <a:lumMod val="65000"/>
                  </a:schemeClr>
                </a:solidFill>
              </a:rPr>
              <a:t>6.3. Rapid Sizing Method for Aircraft Weight</a:t>
            </a:r>
          </a:p>
          <a:p>
            <a:pPr marL="192882" lvl="1" indent="0">
              <a:spcBef>
                <a:spcPts val="0"/>
              </a:spcBef>
              <a:buNone/>
            </a:pPr>
            <a:r>
              <a:rPr lang="en-US" sz="1800" dirty="0">
                <a:solidFill>
                  <a:schemeClr val="bg1">
                    <a:lumMod val="65000"/>
                  </a:schemeClr>
                </a:solidFill>
              </a:rPr>
              <a:t>	6.3.1 Empty Weight Estimation</a:t>
            </a:r>
          </a:p>
          <a:p>
            <a:pPr marL="192882" lvl="1" indent="0">
              <a:spcBef>
                <a:spcPts val="0"/>
              </a:spcBef>
              <a:buNone/>
            </a:pPr>
            <a:r>
              <a:rPr lang="en-US" sz="1800" dirty="0">
                <a:solidFill>
                  <a:schemeClr val="bg1">
                    <a:lumMod val="65000"/>
                  </a:schemeClr>
                </a:solidFill>
              </a:rPr>
              <a:t>	6.3.2 Fuel Weight Estimation</a:t>
            </a:r>
          </a:p>
          <a:p>
            <a:pPr marL="192882" lvl="1" indent="0">
              <a:spcBef>
                <a:spcPts val="0"/>
              </a:spcBef>
              <a:buNone/>
            </a:pPr>
            <a:r>
              <a:rPr lang="en-US" sz="1800" dirty="0">
                <a:solidFill>
                  <a:schemeClr val="bg1">
                    <a:lumMod val="65000"/>
                  </a:schemeClr>
                </a:solidFill>
              </a:rPr>
              <a:t>	6.3.3 Example Calculations (business jet &amp; prop)</a:t>
            </a:r>
          </a:p>
          <a:p>
            <a:pPr marL="192882" lvl="1" indent="0">
              <a:spcBef>
                <a:spcPts val="0"/>
              </a:spcBef>
              <a:buNone/>
            </a:pPr>
            <a:r>
              <a:rPr lang="en-US" dirty="0">
                <a:solidFill>
                  <a:schemeClr val="bg1"/>
                </a:solidFill>
              </a:rPr>
              <a:t>6.4. T/W – W/S and W/P – W/S Diagrams</a:t>
            </a:r>
          </a:p>
          <a:p>
            <a:pPr marL="192882" lvl="1" indent="0">
              <a:spcBef>
                <a:spcPts val="0"/>
              </a:spcBef>
              <a:buNone/>
            </a:pPr>
            <a:r>
              <a:rPr lang="en-US" dirty="0">
                <a:solidFill>
                  <a:schemeClr val="bg1"/>
                </a:solidFill>
              </a:rPr>
              <a:t>	</a:t>
            </a:r>
            <a:r>
              <a:rPr lang="en-US" sz="1800" dirty="0">
                <a:solidFill>
                  <a:schemeClr val="bg1"/>
                </a:solidFill>
              </a:rPr>
              <a:t>6.4.1 Sizing for Stall Speed</a:t>
            </a:r>
          </a:p>
          <a:p>
            <a:pPr marL="192882" lvl="1" indent="0">
              <a:spcBef>
                <a:spcPts val="0"/>
              </a:spcBef>
              <a:buNone/>
            </a:pPr>
            <a:r>
              <a:rPr lang="en-US" sz="1800" dirty="0">
                <a:solidFill>
                  <a:schemeClr val="bg1"/>
                </a:solidFill>
              </a:rPr>
              <a:t>	6.4.2 Sizing for Take-off Distance</a:t>
            </a:r>
          </a:p>
          <a:p>
            <a:pPr marL="192882" lvl="1" indent="0">
              <a:spcBef>
                <a:spcPts val="0"/>
              </a:spcBef>
              <a:buNone/>
            </a:pPr>
            <a:r>
              <a:rPr lang="en-US" sz="1800" dirty="0">
                <a:solidFill>
                  <a:schemeClr val="bg1"/>
                </a:solidFill>
              </a:rPr>
              <a:t>	6.4.3 Sizing for Landing Distance</a:t>
            </a:r>
          </a:p>
          <a:p>
            <a:pPr marL="192882" lvl="1" indent="0">
              <a:spcBef>
                <a:spcPts val="0"/>
              </a:spcBef>
              <a:buNone/>
            </a:pPr>
            <a:r>
              <a:rPr lang="en-US" sz="1800" dirty="0">
                <a:solidFill>
                  <a:schemeClr val="bg1"/>
                </a:solidFill>
              </a:rPr>
              <a:t>	6.4.4 Drag Polar &amp; Climb Behavior Requirements</a:t>
            </a:r>
          </a:p>
          <a:p>
            <a:pPr marL="192882" lvl="1" indent="0">
              <a:spcBef>
                <a:spcPts val="0"/>
              </a:spcBef>
              <a:buNone/>
            </a:pPr>
            <a:r>
              <a:rPr lang="en-US" sz="1800" dirty="0">
                <a:solidFill>
                  <a:schemeClr val="bg1"/>
                </a:solidFill>
              </a:rPr>
              <a:t>	6.4.5 Maneuvering Behavior Requirements</a:t>
            </a:r>
          </a:p>
          <a:p>
            <a:pPr marL="192882" lvl="1" indent="0">
              <a:spcBef>
                <a:spcPts val="0"/>
              </a:spcBef>
              <a:buNone/>
            </a:pPr>
            <a:r>
              <a:rPr lang="en-US" sz="1800" dirty="0">
                <a:solidFill>
                  <a:schemeClr val="bg1"/>
                </a:solidFill>
              </a:rPr>
              <a:t>	6.4.6 Design Point &amp; Sanity Checks</a:t>
            </a:r>
          </a:p>
          <a:p>
            <a:pPr marL="192882" lvl="1" indent="0">
              <a:buNone/>
            </a:pPr>
            <a:endParaRPr lang="en-US" sz="1800" dirty="0"/>
          </a:p>
          <a:p>
            <a:pPr marL="192882" lvl="1" indent="0">
              <a:buNone/>
            </a:pPr>
            <a:endParaRPr lang="en-US" sz="1800" dirty="0"/>
          </a:p>
          <a:p>
            <a:pPr marL="192882" lvl="1" indent="0">
              <a:buNone/>
            </a:pPr>
            <a:endParaRPr lang="en-US" sz="1800" dirty="0"/>
          </a:p>
          <a:p>
            <a:pPr marL="192882" lvl="1" indent="0">
              <a:buNone/>
            </a:pPr>
            <a:endParaRPr lang="en-US" dirty="0">
              <a:highlight>
                <a:srgbClr val="00FFFF"/>
              </a:highlight>
            </a:endParaRPr>
          </a:p>
        </p:txBody>
      </p:sp>
    </p:spTree>
    <p:extLst>
      <p:ext uri="{BB962C8B-B14F-4D97-AF65-F5344CB8AC3E}">
        <p14:creationId xmlns:p14="http://schemas.microsoft.com/office/powerpoint/2010/main" val="2979039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F62-6C81-456A-94C9-AD229CD7FD85}"/>
              </a:ext>
            </a:extLst>
          </p:cNvPr>
          <p:cNvSpPr>
            <a:spLocks noGrp="1"/>
          </p:cNvSpPr>
          <p:nvPr>
            <p:ph type="title"/>
          </p:nvPr>
        </p:nvSpPr>
        <p:spPr/>
        <p:txBody>
          <a:bodyPr/>
          <a:lstStyle/>
          <a:p>
            <a:r>
              <a:rPr lang="en-US" dirty="0"/>
              <a:t>How to stay on track?</a:t>
            </a:r>
          </a:p>
        </p:txBody>
      </p:sp>
      <p:sp>
        <p:nvSpPr>
          <p:cNvPr id="3" name="Content Placeholder 2">
            <a:extLst>
              <a:ext uri="{FF2B5EF4-FFF2-40B4-BE49-F238E27FC236}">
                <a16:creationId xmlns:a16="http://schemas.microsoft.com/office/drawing/2014/main" id="{FAB06AB7-7244-42D3-9D67-B3953A8C2257}"/>
              </a:ext>
            </a:extLst>
          </p:cNvPr>
          <p:cNvSpPr>
            <a:spLocks noGrp="1"/>
          </p:cNvSpPr>
          <p:nvPr>
            <p:ph idx="1"/>
          </p:nvPr>
        </p:nvSpPr>
        <p:spPr/>
        <p:txBody>
          <a:bodyPr/>
          <a:lstStyle/>
          <a:p>
            <a:pPr>
              <a:lnSpc>
                <a:spcPct val="150000"/>
              </a:lnSpc>
              <a:buFont typeface="Wingdings" panose="05000000000000000000" pitchFamily="2" charset="2"/>
              <a:buChar char="ü"/>
            </a:pPr>
            <a:r>
              <a:rPr lang="en-US" dirty="0"/>
              <a:t>Complete assignment 1 (Due soon)!</a:t>
            </a:r>
          </a:p>
          <a:p>
            <a:pPr>
              <a:lnSpc>
                <a:spcPct val="150000"/>
              </a:lnSpc>
              <a:buFont typeface="Wingdings" panose="05000000000000000000" pitchFamily="2" charset="2"/>
              <a:buChar char="ü"/>
            </a:pPr>
            <a:r>
              <a:rPr lang="en-US" dirty="0"/>
              <a:t>Get started on your “class 1 weight estimation”</a:t>
            </a:r>
          </a:p>
          <a:p>
            <a:pPr>
              <a:lnSpc>
                <a:spcPct val="150000"/>
              </a:lnSpc>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5173338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A57CC48-463A-411E-A9DB-B6D195CF5E5D}"/>
              </a:ext>
            </a:extLst>
          </p:cNvPr>
          <p:cNvPicPr>
            <a:picLocks noChangeAspect="1"/>
          </p:cNvPicPr>
          <p:nvPr/>
        </p:nvPicPr>
        <p:blipFill rotWithShape="1">
          <a:blip r:embed="rId2"/>
          <a:srcRect b="13358"/>
          <a:stretch/>
        </p:blipFill>
        <p:spPr>
          <a:xfrm>
            <a:off x="0" y="0"/>
            <a:ext cx="12192000" cy="5941915"/>
          </a:xfrm>
          <a:prstGeom prst="rect">
            <a:avLst/>
          </a:prstGeom>
        </p:spPr>
      </p:pic>
      <p:sp>
        <p:nvSpPr>
          <p:cNvPr id="8" name="Rectangle 7">
            <a:extLst>
              <a:ext uri="{FF2B5EF4-FFF2-40B4-BE49-F238E27FC236}">
                <a16:creationId xmlns:a16="http://schemas.microsoft.com/office/drawing/2014/main" id="{75508DC2-6131-4FE7-BC97-3DF2DD7A417D}"/>
              </a:ext>
            </a:extLst>
          </p:cNvPr>
          <p:cNvSpPr/>
          <p:nvPr/>
        </p:nvSpPr>
        <p:spPr>
          <a:xfrm>
            <a:off x="0" y="1780"/>
            <a:ext cx="12192001" cy="5952932"/>
          </a:xfrm>
          <a:prstGeom prst="rect">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297169-CE0C-4E30-9E27-FCDD7FAC8BDE}"/>
              </a:ext>
            </a:extLst>
          </p:cNvPr>
          <p:cNvSpPr txBox="1"/>
          <p:nvPr/>
        </p:nvSpPr>
        <p:spPr>
          <a:xfrm>
            <a:off x="3330388" y="89977"/>
            <a:ext cx="5531224" cy="400110"/>
          </a:xfrm>
          <a:prstGeom prst="rect">
            <a:avLst/>
          </a:prstGeom>
          <a:noFill/>
        </p:spPr>
        <p:txBody>
          <a:bodyPr wrap="square" rtlCol="0">
            <a:spAutoFit/>
          </a:bodyPr>
          <a:lstStyle/>
          <a:p>
            <a:pPr algn="ctr"/>
            <a:r>
              <a:rPr lang="en-US" sz="2000" b="1" dirty="0">
                <a:solidFill>
                  <a:schemeClr val="bg1"/>
                </a:solidFill>
              </a:rPr>
              <a:t>AESP 415 – Aircraft Design Part I Basics</a:t>
            </a:r>
          </a:p>
        </p:txBody>
      </p:sp>
      <p:sp>
        <p:nvSpPr>
          <p:cNvPr id="7" name="Subtitle 2">
            <a:extLst>
              <a:ext uri="{FF2B5EF4-FFF2-40B4-BE49-F238E27FC236}">
                <a16:creationId xmlns:a16="http://schemas.microsoft.com/office/drawing/2014/main" id="{12587E0B-ADF5-4B62-A131-07B2F668BF9F}"/>
              </a:ext>
            </a:extLst>
          </p:cNvPr>
          <p:cNvSpPr txBox="1">
            <a:spLocks/>
          </p:cNvSpPr>
          <p:nvPr/>
        </p:nvSpPr>
        <p:spPr>
          <a:xfrm>
            <a:off x="8506348" y="5126091"/>
            <a:ext cx="3429000" cy="1241822"/>
          </a:xfrm>
          <a:prstGeom prst="rect">
            <a:avLst/>
          </a:prstGeom>
        </p:spPr>
        <p:txBody>
          <a:bodyPr>
            <a:normAutofit/>
          </a:bodyPr>
          <a:lstStyle>
            <a:lvl1pPr marL="144661" indent="-144661" algn="l" defTabSz="192881"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ＭＳ Ｐゴシック" charset="0"/>
              </a:defRPr>
            </a:lvl1pPr>
            <a:lvl2pPr marL="313433" indent="-120551" algn="l" defTabSz="192881" rtl="0" eaLnBrk="1" fontAlgn="base" hangingPunct="1">
              <a:spcBef>
                <a:spcPct val="20000"/>
              </a:spcBef>
              <a:spcAft>
                <a:spcPct val="0"/>
              </a:spcAft>
              <a:buFont typeface="Arial" charset="0"/>
              <a:buChar char="–"/>
              <a:defRPr sz="1181" kern="1200">
                <a:solidFill>
                  <a:schemeClr val="tx1"/>
                </a:solidFill>
                <a:latin typeface="+mn-lt"/>
                <a:ea typeface="ＭＳ Ｐゴシック" charset="0"/>
                <a:cs typeface="+mn-cs"/>
              </a:defRPr>
            </a:lvl2pPr>
            <a:lvl3pPr marL="482204" indent="-96441" algn="l" defTabSz="192881" rtl="0" eaLnBrk="1" fontAlgn="base" hangingPunct="1">
              <a:spcBef>
                <a:spcPct val="20000"/>
              </a:spcBef>
              <a:spcAft>
                <a:spcPct val="0"/>
              </a:spcAft>
              <a:buFont typeface="Arial" charset="0"/>
              <a:buChar char="•"/>
              <a:defRPr sz="1013" kern="1200">
                <a:solidFill>
                  <a:schemeClr val="tx1"/>
                </a:solidFill>
                <a:latin typeface="+mn-lt"/>
                <a:ea typeface="ＭＳ Ｐゴシック" charset="0"/>
                <a:cs typeface="+mn-cs"/>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mn-lt"/>
                <a:ea typeface="ＭＳ Ｐゴシック" charset="0"/>
                <a:cs typeface="+mn-cs"/>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a:lstStyle>
          <a:p>
            <a:pPr marL="0" indent="0" algn="r">
              <a:buNone/>
            </a:pPr>
            <a:r>
              <a:rPr lang="en-US" dirty="0">
                <a:solidFill>
                  <a:schemeClr val="bg1"/>
                </a:solidFill>
              </a:rPr>
              <a:t>Dr. Wout De Backer</a:t>
            </a:r>
          </a:p>
          <a:p>
            <a:pPr marL="0" indent="0" algn="r">
              <a:buNone/>
            </a:pPr>
            <a:r>
              <a:rPr lang="en-US" dirty="0">
                <a:solidFill>
                  <a:schemeClr val="bg1"/>
                </a:solidFill>
              </a:rPr>
              <a:t>1000 Catawba St, Ste 120</a:t>
            </a:r>
          </a:p>
          <a:p>
            <a:pPr marL="0" indent="0" algn="r">
              <a:buNone/>
            </a:pPr>
            <a:r>
              <a:rPr lang="en-US" dirty="0">
                <a:solidFill>
                  <a:schemeClr val="bg1"/>
                </a:solidFill>
                <a:hlinkClick r:id="rId3">
                  <a:extLst>
                    <a:ext uri="{A12FA001-AC4F-418D-AE19-62706E023703}">
                      <ahyp:hlinkClr xmlns:ahyp="http://schemas.microsoft.com/office/drawing/2018/hyperlinkcolor" val="tx"/>
                    </a:ext>
                  </a:extLst>
                </a:hlinkClick>
              </a:rPr>
              <a:t>wdbacker@cec.sc.edu</a:t>
            </a:r>
            <a:r>
              <a:rPr lang="en-US" dirty="0">
                <a:solidFill>
                  <a:schemeClr val="bg1"/>
                </a:solidFill>
              </a:rPr>
              <a:t> </a:t>
            </a:r>
          </a:p>
          <a:p>
            <a:pPr marL="0" indent="0" algn="r">
              <a:buNone/>
            </a:pPr>
            <a:endParaRPr lang="en-US" dirty="0">
              <a:solidFill>
                <a:schemeClr val="bg1"/>
              </a:solidFill>
            </a:endParaRPr>
          </a:p>
        </p:txBody>
      </p:sp>
      <p:sp>
        <p:nvSpPr>
          <p:cNvPr id="10" name="Rectangle 9">
            <a:extLst>
              <a:ext uri="{FF2B5EF4-FFF2-40B4-BE49-F238E27FC236}">
                <a16:creationId xmlns:a16="http://schemas.microsoft.com/office/drawing/2014/main" id="{FE1E0DC8-B6C3-417E-91F9-5CFA2BE4BC38}"/>
              </a:ext>
            </a:extLst>
          </p:cNvPr>
          <p:cNvSpPr/>
          <p:nvPr/>
        </p:nvSpPr>
        <p:spPr>
          <a:xfrm>
            <a:off x="338137" y="2720898"/>
            <a:ext cx="1472337" cy="1446550"/>
          </a:xfrm>
          <a:prstGeom prst="rect">
            <a:avLst/>
          </a:prstGeom>
          <a:solidFill>
            <a:srgbClr val="97002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470A14-F498-4759-BE45-3CFA84B34BA2}"/>
              </a:ext>
            </a:extLst>
          </p:cNvPr>
          <p:cNvSpPr txBox="1"/>
          <p:nvPr/>
        </p:nvSpPr>
        <p:spPr>
          <a:xfrm>
            <a:off x="338138" y="2894843"/>
            <a:ext cx="1472336" cy="1107996"/>
          </a:xfrm>
          <a:prstGeom prst="rect">
            <a:avLst/>
          </a:prstGeom>
          <a:noFill/>
        </p:spPr>
        <p:txBody>
          <a:bodyPr wrap="square" rtlCol="0">
            <a:spAutoFit/>
          </a:bodyPr>
          <a:lstStyle/>
          <a:p>
            <a:pPr algn="ctr"/>
            <a:r>
              <a:rPr lang="en-US" sz="6600" b="1" dirty="0">
                <a:solidFill>
                  <a:schemeClr val="bg1"/>
                </a:solidFill>
              </a:rPr>
              <a:t>2</a:t>
            </a:r>
          </a:p>
        </p:txBody>
      </p:sp>
      <p:sp>
        <p:nvSpPr>
          <p:cNvPr id="9" name="TextBox 8">
            <a:extLst>
              <a:ext uri="{FF2B5EF4-FFF2-40B4-BE49-F238E27FC236}">
                <a16:creationId xmlns:a16="http://schemas.microsoft.com/office/drawing/2014/main" id="{2EB9B0E5-372F-4B1B-A762-FD43A565DFF8}"/>
              </a:ext>
            </a:extLst>
          </p:cNvPr>
          <p:cNvSpPr txBox="1"/>
          <p:nvPr/>
        </p:nvSpPr>
        <p:spPr>
          <a:xfrm>
            <a:off x="338138" y="2720898"/>
            <a:ext cx="1472336" cy="400110"/>
          </a:xfrm>
          <a:prstGeom prst="rect">
            <a:avLst/>
          </a:prstGeom>
          <a:noFill/>
        </p:spPr>
        <p:txBody>
          <a:bodyPr wrap="square" rtlCol="0">
            <a:spAutoFit/>
          </a:bodyPr>
          <a:lstStyle/>
          <a:p>
            <a:pPr algn="ctr"/>
            <a:r>
              <a:rPr lang="en-US" sz="2000" b="1" dirty="0">
                <a:solidFill>
                  <a:schemeClr val="bg1"/>
                </a:solidFill>
              </a:rPr>
              <a:t>MODULE</a:t>
            </a:r>
            <a:endParaRPr lang="en-US" sz="8800" b="1" dirty="0">
              <a:solidFill>
                <a:schemeClr val="bg1"/>
              </a:solidFill>
            </a:endParaRPr>
          </a:p>
        </p:txBody>
      </p:sp>
      <p:sp>
        <p:nvSpPr>
          <p:cNvPr id="2" name="Title 1">
            <a:extLst>
              <a:ext uri="{FF2B5EF4-FFF2-40B4-BE49-F238E27FC236}">
                <a16:creationId xmlns:a16="http://schemas.microsoft.com/office/drawing/2014/main" id="{253BFEC9-68D8-4B5E-8370-998D88E5B216}"/>
              </a:ext>
            </a:extLst>
          </p:cNvPr>
          <p:cNvSpPr>
            <a:spLocks noGrp="1"/>
          </p:cNvSpPr>
          <p:nvPr>
            <p:ph type="ctrTitle"/>
          </p:nvPr>
        </p:nvSpPr>
        <p:spPr>
          <a:xfrm>
            <a:off x="1990128" y="2457450"/>
            <a:ext cx="9945219" cy="1979743"/>
          </a:xfrm>
        </p:spPr>
        <p:txBody>
          <a:bodyPr anchor="ctr"/>
          <a:lstStyle/>
          <a:p>
            <a:pPr algn="l"/>
            <a:r>
              <a:rPr lang="en-US" sz="6000" dirty="0">
                <a:solidFill>
                  <a:schemeClr val="bg1"/>
                </a:solidFill>
              </a:rPr>
              <a:t>PRELIMINARY SIZING 2</a:t>
            </a:r>
          </a:p>
        </p:txBody>
      </p:sp>
      <p:sp>
        <p:nvSpPr>
          <p:cNvPr id="11" name="TextBox 10">
            <a:extLst>
              <a:ext uri="{FF2B5EF4-FFF2-40B4-BE49-F238E27FC236}">
                <a16:creationId xmlns:a16="http://schemas.microsoft.com/office/drawing/2014/main" id="{E56F1D30-7D5F-49C7-AB37-712C56613EB5}"/>
              </a:ext>
            </a:extLst>
          </p:cNvPr>
          <p:cNvSpPr txBox="1"/>
          <p:nvPr/>
        </p:nvSpPr>
        <p:spPr>
          <a:xfrm>
            <a:off x="10618694" y="95260"/>
            <a:ext cx="1573306" cy="400110"/>
          </a:xfrm>
          <a:prstGeom prst="rect">
            <a:avLst/>
          </a:prstGeom>
          <a:noFill/>
        </p:spPr>
        <p:txBody>
          <a:bodyPr wrap="square" rtlCol="0">
            <a:spAutoFit/>
          </a:bodyPr>
          <a:lstStyle/>
          <a:p>
            <a:r>
              <a:rPr lang="en-US" sz="2000" b="1" dirty="0">
                <a:solidFill>
                  <a:schemeClr val="bg1"/>
                </a:solidFill>
              </a:rPr>
              <a:t>Lecture 8</a:t>
            </a:r>
          </a:p>
        </p:txBody>
      </p:sp>
      <p:sp>
        <p:nvSpPr>
          <p:cNvPr id="12" name="TextBox 11">
            <a:extLst>
              <a:ext uri="{FF2B5EF4-FFF2-40B4-BE49-F238E27FC236}">
                <a16:creationId xmlns:a16="http://schemas.microsoft.com/office/drawing/2014/main" id="{5AF749CF-953B-4A51-908A-A2A11EFAA337}"/>
              </a:ext>
            </a:extLst>
          </p:cNvPr>
          <p:cNvSpPr txBox="1"/>
          <p:nvPr/>
        </p:nvSpPr>
        <p:spPr>
          <a:xfrm>
            <a:off x="338136" y="3791097"/>
            <a:ext cx="1472336" cy="400110"/>
          </a:xfrm>
          <a:prstGeom prst="rect">
            <a:avLst/>
          </a:prstGeom>
          <a:noFill/>
        </p:spPr>
        <p:txBody>
          <a:bodyPr wrap="square" rtlCol="0">
            <a:spAutoFit/>
          </a:bodyPr>
          <a:lstStyle/>
          <a:p>
            <a:pPr algn="ctr"/>
            <a:r>
              <a:rPr lang="en-US" sz="2000" b="1" dirty="0">
                <a:solidFill>
                  <a:schemeClr val="bg1"/>
                </a:solidFill>
              </a:rPr>
              <a:t>TOPIC 6</a:t>
            </a:r>
            <a:endParaRPr lang="en-US" sz="8800" b="1" dirty="0">
              <a:solidFill>
                <a:schemeClr val="bg1"/>
              </a:solidFill>
            </a:endParaRPr>
          </a:p>
        </p:txBody>
      </p:sp>
      <p:sp>
        <p:nvSpPr>
          <p:cNvPr id="13" name="Title 1">
            <a:extLst>
              <a:ext uri="{FF2B5EF4-FFF2-40B4-BE49-F238E27FC236}">
                <a16:creationId xmlns:a16="http://schemas.microsoft.com/office/drawing/2014/main" id="{CC0F1C43-61D3-40B9-9B9F-0A57333F6A0E}"/>
              </a:ext>
            </a:extLst>
          </p:cNvPr>
          <p:cNvSpPr txBox="1">
            <a:spLocks/>
          </p:cNvSpPr>
          <p:nvPr/>
        </p:nvSpPr>
        <p:spPr>
          <a:xfrm>
            <a:off x="914400" y="4220763"/>
            <a:ext cx="10363200" cy="916737"/>
          </a:xfrm>
          <a:prstGeom prst="rect">
            <a:avLst/>
          </a:prstGeom>
        </p:spPr>
        <p:txBody>
          <a:bodyPr/>
          <a:lstStyle>
            <a:lvl1pPr algn="ctr" defTabSz="192881" rtl="0" fontAlgn="base">
              <a:spcBef>
                <a:spcPct val="0"/>
              </a:spcBef>
              <a:spcAft>
                <a:spcPct val="0"/>
              </a:spcAft>
              <a:defRPr sz="2400" b="1" kern="1200">
                <a:solidFill>
                  <a:schemeClr val="tx1"/>
                </a:solidFill>
                <a:latin typeface="+mj-lt"/>
                <a:ea typeface="ＭＳ Ｐゴシック" charset="0"/>
                <a:cs typeface="ＭＳ Ｐゴシック" charset="0"/>
              </a:defRPr>
            </a:lvl1pPr>
            <a:lvl2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2pPr>
            <a:lvl3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3pPr>
            <a:lvl4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4pPr>
            <a:lvl5pPr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5pPr>
            <a:lvl6pPr marL="192881"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6pPr>
            <a:lvl7pPr marL="385763"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7pPr>
            <a:lvl8pPr marL="578644"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8pPr>
            <a:lvl9pPr marL="771525" algn="ctr" defTabSz="192881" rtl="0" fontAlgn="base">
              <a:spcBef>
                <a:spcPct val="0"/>
              </a:spcBef>
              <a:spcAft>
                <a:spcPct val="0"/>
              </a:spcAft>
              <a:defRPr sz="1856">
                <a:solidFill>
                  <a:schemeClr val="tx1"/>
                </a:solidFill>
                <a:latin typeface="Calibri" charset="0"/>
                <a:ea typeface="ＭＳ Ｐゴシック" charset="0"/>
                <a:cs typeface="ＭＳ Ｐゴシック" charset="0"/>
              </a:defRPr>
            </a:lvl9pPr>
          </a:lstStyle>
          <a:p>
            <a:r>
              <a:rPr lang="en-US">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39171728"/>
      </p:ext>
    </p:extLst>
  </p:cSld>
  <p:clrMapOvr>
    <a:masterClrMapping/>
  </p:clrMapOvr>
</p:sld>
</file>

<file path=ppt/theme/theme1.xml><?xml version="1.0" encoding="utf-8"?>
<a:theme xmlns:a="http://schemas.openxmlformats.org/drawingml/2006/main" name="PP_Template_Style3_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A7747E40-3A56-4F4B-B899-A672E231D991}"/>
    </a:ext>
  </a:extLst>
</a:theme>
</file>

<file path=ppt/theme/theme2.xml><?xml version="1.0" encoding="utf-8"?>
<a:theme xmlns:a="http://schemas.openxmlformats.org/drawingml/2006/main" name="Style2_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C-Style2_Template_Wide.pptx" id="{3D0B0D97-259A-449B-8BFC-ECFBCEFB1062}" vid="{9263BF56-27D3-47C2-A6DB-7364355286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USC-MFMS_Wide_Template</Template>
  <TotalTime>4025</TotalTime>
  <Words>8459</Words>
  <Application>Microsoft Office PowerPoint</Application>
  <PresentationFormat>Widescreen</PresentationFormat>
  <Paragraphs>1655</Paragraphs>
  <Slides>98</Slides>
  <Notes>82</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98</vt:i4>
      </vt:variant>
    </vt:vector>
  </HeadingPairs>
  <TitlesOfParts>
    <vt:vector size="107" baseType="lpstr">
      <vt:lpstr>Arial</vt:lpstr>
      <vt:lpstr>Calibri</vt:lpstr>
      <vt:lpstr>Cambria Math</vt:lpstr>
      <vt:lpstr>Tahoma</vt:lpstr>
      <vt:lpstr>Times</vt:lpstr>
      <vt:lpstr>Wingdings</vt:lpstr>
      <vt:lpstr>PP_Template_Style3_Title</vt:lpstr>
      <vt:lpstr>Style2_Footer</vt:lpstr>
      <vt:lpstr>Equation</vt:lpstr>
      <vt:lpstr>PRELIMINARY SIZING 2</vt:lpstr>
      <vt:lpstr>Are you on track for this course?</vt:lpstr>
      <vt:lpstr>Lecture Contents</vt:lpstr>
      <vt:lpstr>6.4 T/W – W/S and W/P – W/S Diagrams</vt:lpstr>
      <vt:lpstr>6.4 T/W – W/S and W/P – W/S Diagrams</vt:lpstr>
      <vt:lpstr>6.4 T/W – W/S and W/P – W/S Diagrams</vt:lpstr>
      <vt:lpstr>6.4.1 Sizing for Stall Speed</vt:lpstr>
      <vt:lpstr>6.4.1 Sizing for Stall Speed</vt:lpstr>
      <vt:lpstr>6.4.1 Sizing for Stall Speed (Example Single engine propeller)</vt:lpstr>
      <vt:lpstr>6.4.1 Sizing for Stall Speed (Example Business Jet)</vt:lpstr>
      <vt:lpstr>Lecture Contents</vt:lpstr>
      <vt:lpstr>6.4.2 Sizing for Take-off Requirements</vt:lpstr>
      <vt:lpstr>6.4.2 Sizing for Take-off Requirements</vt:lpstr>
      <vt:lpstr>6.4.2 Sizing for Take-off Requirements</vt:lpstr>
      <vt:lpstr>6.4.2 Sizing for Take-off Requirements (Example Prop. A/C)</vt:lpstr>
      <vt:lpstr>6.4.2 Sizing for Take-off Requirements (Example Prop. A/C)</vt:lpstr>
      <vt:lpstr>6.4.2 Sizing for Take-off Requirements (Example Prop. A/C)</vt:lpstr>
      <vt:lpstr>6.4.2 Sizing for Take-off Requirements (Example Prop. A/C)</vt:lpstr>
      <vt:lpstr>6.4.2 Sizing for Take-off Requirements (Example Business Jet)</vt:lpstr>
      <vt:lpstr>6.4.2 Sizing for Take-off Requirements (Example Business Jet)</vt:lpstr>
      <vt:lpstr>6.4.2 Sizing for Take-off Requirements (Example Business Jet)</vt:lpstr>
      <vt:lpstr>6.4.2 Sizing for Take-off Requirements (Example Business Jet)</vt:lpstr>
      <vt:lpstr>6.4.2 Sizing for Take-off Requirements (Example Business Jet)</vt:lpstr>
      <vt:lpstr>Lecture Contents</vt:lpstr>
      <vt:lpstr>6.4.3 Sizing for Landing Requirements</vt:lpstr>
      <vt:lpstr>6.4.3 Sizing for Landing Requirements</vt:lpstr>
      <vt:lpstr>6.4.3 Sizing for Landing Requirements</vt:lpstr>
      <vt:lpstr>6.4.3 Sizing for Landing Requirements</vt:lpstr>
      <vt:lpstr>6.4.3 Sizing for Landing Requirements</vt:lpstr>
      <vt:lpstr>6.4.3 Sizing for Landing Requirements</vt:lpstr>
      <vt:lpstr>6.4.3 Sizing for Landing Requirements (Example Prop. A/C) </vt:lpstr>
      <vt:lpstr>6.4.3 Sizing for Landing Requirements (Example Prop. A/C) </vt:lpstr>
      <vt:lpstr>6.4.3 Sizing for Landing Requirements (Example Prop. A/C) </vt:lpstr>
      <vt:lpstr>6.4.3 Sizing for Landing Requirements (Example Jet A/C) </vt:lpstr>
      <vt:lpstr>6.4.3 Sizing for Landing Requirements (Example Jet A/C) </vt:lpstr>
      <vt:lpstr>6.4.3 Sizing for Landing Requirements (Example Jet A/C) </vt:lpstr>
      <vt:lpstr>Lecture Contents</vt:lpstr>
      <vt:lpstr>6.4.4 Drag Polar &amp; Climb Behavior Requirements</vt:lpstr>
      <vt:lpstr>6.4.4 Drag Polar &amp; Climb Behavior Requirements</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vt:lpstr>
      <vt:lpstr>6.4.4 Drag Polar &amp; Climb Behavior Requirements 1 – Drag polar and zero-lift drag (Examples)</vt:lpstr>
      <vt:lpstr>6.4.4 Drag Polar &amp; Climb Behavior Requirements 1 – Drag polar and zero-lift drag</vt:lpstr>
      <vt:lpstr>6.4.4 Drag Polar &amp; Climb Behavior Requirements</vt:lpstr>
      <vt:lpstr>6.4.4 Drag Polar &amp; Climb Behavior Requirements 2 – Climb Rate Requirements</vt:lpstr>
      <vt:lpstr>6.4.4 Drag Polar &amp; Climb Behavior Requirements 2 – Climb Rate Requirements</vt:lpstr>
      <vt:lpstr>6.4.4 Drag Polar &amp; Climb Behavior Requirements 2 – Climb Rate Requirements</vt:lpstr>
      <vt:lpstr>6.4.4 Drag Polar &amp; Climb Behavior Requirements 2 – Climb Rate Requirements</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2 – Climb Rate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 3 – Climb Gradient Requirements (Propeller Aircraft)</vt:lpstr>
      <vt:lpstr>6.4.4 Drag Polar &amp; Climb Behavior Requirements</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4 – Climb Rate Requirements (Jet Aircraft)</vt:lpstr>
      <vt:lpstr>6.4.4 Drag Polar &amp; Climb Behavior Requirements 5 – Climb Gradient Requirements (Jet Aircraft)</vt:lpstr>
      <vt:lpstr>6.4.4 Drag Polar &amp; Climb Behavior Requirements 5 – Climb Gradient Requirements (Jet Aircraft)</vt:lpstr>
      <vt:lpstr>6.4.4 Drag Polar &amp; Climb Behavior Requirements 5 – Climb Gradient Requirements (Jet Aircraft)</vt:lpstr>
      <vt:lpstr>6.4.4 Drag Polar &amp; Climb Behavior Requirements 5 – Climb Gradient Requirements (Jet Aircraft)</vt:lpstr>
      <vt:lpstr>Lecture Contents</vt:lpstr>
      <vt:lpstr>6.4.5 Maneuvering Behavior Requirements</vt:lpstr>
      <vt:lpstr>6.4.5 Maneuvering Behavior Requirements (Prop A/C)</vt:lpstr>
      <vt:lpstr>6.4.5 Maneuvering Behavior Requirements (Jet A/C)</vt:lpstr>
      <vt:lpstr>Lecture Contents</vt:lpstr>
      <vt:lpstr>6.4.6 T/W – W/S and W/P – W/S Diagrams</vt:lpstr>
      <vt:lpstr>6.4.6 Design Point &amp; Sanity Checks</vt:lpstr>
      <vt:lpstr>6.4.6 Design Point &amp; Sanity Checks (Propeller Aircraft)</vt:lpstr>
      <vt:lpstr>6.4.6 Design Point &amp; Sanity Checks (Propeller Aircraft)</vt:lpstr>
      <vt:lpstr>6.4.6 Design Point &amp; Sanity Checks (Propeller Aircraft)</vt:lpstr>
      <vt:lpstr>6.4.6 Design Point &amp; Sanity Checks (Jet Aircraft)</vt:lpstr>
      <vt:lpstr>6.4.6 Design Point &amp; Sanity Checks (Jet Aircraft)</vt:lpstr>
      <vt:lpstr>6.4.6 Design Point &amp; Sanity Checks (Jet Aircraft)</vt:lpstr>
      <vt:lpstr>6.4.6 Design Point &amp; Sanity Checks (Jet PAX Aircraft)</vt:lpstr>
      <vt:lpstr>6.4 T/W – W/S and W/P – W/S Diagrams</vt:lpstr>
      <vt:lpstr>Lecture Contents</vt:lpstr>
      <vt:lpstr>How to stay on track?</vt:lpstr>
      <vt:lpstr>PRELIMINARY SIZING 2</vt:lpstr>
    </vt:vector>
  </TitlesOfParts>
  <Company>University of South Carolina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Topic Title] Lecture [#] [Instructor Name]</dc:title>
  <dc:creator>Jaspreet Pandher</dc:creator>
  <cp:lastModifiedBy>Burnett, Matthew</cp:lastModifiedBy>
  <cp:revision>162</cp:revision>
  <dcterms:created xsi:type="dcterms:W3CDTF">2019-08-09T12:15:29Z</dcterms:created>
  <dcterms:modified xsi:type="dcterms:W3CDTF">2024-10-08T04:31:30Z</dcterms:modified>
</cp:coreProperties>
</file>